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notesMasterIdLst>
    <p:notesMasterId r:id="rId20"/>
  </p:notesMasterIdLst>
  <p:sldIdLst>
    <p:sldId id="282" r:id="rId2"/>
    <p:sldId id="259" r:id="rId3"/>
    <p:sldId id="267" r:id="rId4"/>
    <p:sldId id="277" r:id="rId5"/>
    <p:sldId id="256" r:id="rId6"/>
    <p:sldId id="260" r:id="rId7"/>
    <p:sldId id="269" r:id="rId8"/>
    <p:sldId id="276" r:id="rId9"/>
    <p:sldId id="283" r:id="rId10"/>
    <p:sldId id="270" r:id="rId11"/>
    <p:sldId id="271" r:id="rId12"/>
    <p:sldId id="284" r:id="rId13"/>
    <p:sldId id="285" r:id="rId14"/>
    <p:sldId id="286" r:id="rId15"/>
    <p:sldId id="272" r:id="rId16"/>
    <p:sldId id="278" r:id="rId17"/>
    <p:sldId id="280" r:id="rId18"/>
    <p:sldId id="27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4660"/>
  </p:normalViewPr>
  <p:slideViewPr>
    <p:cSldViewPr>
      <p:cViewPr>
        <p:scale>
          <a:sx n="63" d="100"/>
          <a:sy n="63" d="100"/>
        </p:scale>
        <p:origin x="-1566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6A99BE-F4B2-4C2B-97D1-6C576E53758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1E0859B-11C1-4886-8C21-993285120CA1}">
      <dgm:prSet custT="1"/>
      <dgm:spPr/>
      <dgm:t>
        <a:bodyPr/>
        <a:lstStyle/>
        <a:p>
          <a:pPr rtl="0"/>
          <a:r>
            <a:rPr lang="en-US" sz="2800" b="1" smtClean="0"/>
            <a:t>Century odd Day concept:</a:t>
          </a:r>
          <a:endParaRPr lang="en-US" sz="2800" b="1" dirty="0"/>
        </a:p>
      </dgm:t>
    </dgm:pt>
    <dgm:pt modelId="{051C574E-409F-425C-A1D3-5A211395E7E4}" type="parTrans" cxnId="{2C084DB8-63F0-446C-9F8F-E15B1E26B5EC}">
      <dgm:prSet/>
      <dgm:spPr/>
      <dgm:t>
        <a:bodyPr/>
        <a:lstStyle/>
        <a:p>
          <a:endParaRPr lang="en-US"/>
        </a:p>
      </dgm:t>
    </dgm:pt>
    <dgm:pt modelId="{8F7C0662-13B6-4099-8257-E9454389401F}" type="sibTrans" cxnId="{2C084DB8-63F0-446C-9F8F-E15B1E26B5EC}">
      <dgm:prSet/>
      <dgm:spPr/>
      <dgm:t>
        <a:bodyPr/>
        <a:lstStyle/>
        <a:p>
          <a:endParaRPr lang="en-US"/>
        </a:p>
      </dgm:t>
    </dgm:pt>
    <dgm:pt modelId="{AE486D0A-7EA5-4203-A581-20C9A22EBC95}" type="pres">
      <dgm:prSet presAssocID="{A76A99BE-F4B2-4C2B-97D1-6C576E5375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664FCD-EF28-48A6-A302-6C312C2243BE}" type="pres">
      <dgm:prSet presAssocID="{F1E0859B-11C1-4886-8C21-993285120CA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63E05B-70F0-4069-B7E7-876DA1F629EC}" type="presOf" srcId="{F1E0859B-11C1-4886-8C21-993285120CA1}" destId="{76664FCD-EF28-48A6-A302-6C312C2243BE}" srcOrd="0" destOrd="0" presId="urn:microsoft.com/office/officeart/2005/8/layout/vList2"/>
    <dgm:cxn modelId="{2C084DB8-63F0-446C-9F8F-E15B1E26B5EC}" srcId="{A76A99BE-F4B2-4C2B-97D1-6C576E53758E}" destId="{F1E0859B-11C1-4886-8C21-993285120CA1}" srcOrd="0" destOrd="0" parTransId="{051C574E-409F-425C-A1D3-5A211395E7E4}" sibTransId="{8F7C0662-13B6-4099-8257-E9454389401F}"/>
    <dgm:cxn modelId="{A5DC1CFF-5136-4512-8DB9-1BB74FB9F358}" type="presOf" srcId="{A76A99BE-F4B2-4C2B-97D1-6C576E53758E}" destId="{AE486D0A-7EA5-4203-A581-20C9A22EBC95}" srcOrd="0" destOrd="0" presId="urn:microsoft.com/office/officeart/2005/8/layout/vList2"/>
    <dgm:cxn modelId="{E81BC12B-248A-4C07-9D58-FB3696AFE6F2}" type="presParOf" srcId="{AE486D0A-7EA5-4203-A581-20C9A22EBC95}" destId="{76664FCD-EF28-48A6-A302-6C312C2243B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6A99BE-F4B2-4C2B-97D1-6C576E53758E}" type="doc">
      <dgm:prSet loTypeId="urn:microsoft.com/office/officeart/2005/8/layout/vList2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1E0859B-11C1-4886-8C21-993285120CA1}">
      <dgm:prSet custT="1"/>
      <dgm:spPr/>
      <dgm:t>
        <a:bodyPr/>
        <a:lstStyle/>
        <a:p>
          <a:pPr rtl="0"/>
          <a:r>
            <a:rPr lang="en-US" sz="3200" b="1" dirty="0" smtClean="0">
              <a:solidFill>
                <a:schemeClr val="bg1"/>
              </a:solidFill>
            </a:rPr>
            <a:t>Monthly Odd Days:</a:t>
          </a:r>
          <a:endParaRPr lang="en-US" sz="3200" b="1" dirty="0">
            <a:solidFill>
              <a:schemeClr val="bg1"/>
            </a:solidFill>
          </a:endParaRPr>
        </a:p>
      </dgm:t>
    </dgm:pt>
    <dgm:pt modelId="{051C574E-409F-425C-A1D3-5A211395E7E4}" type="parTrans" cxnId="{2C084DB8-63F0-446C-9F8F-E15B1E26B5EC}">
      <dgm:prSet/>
      <dgm:spPr/>
      <dgm:t>
        <a:bodyPr/>
        <a:lstStyle/>
        <a:p>
          <a:endParaRPr lang="en-US"/>
        </a:p>
      </dgm:t>
    </dgm:pt>
    <dgm:pt modelId="{8F7C0662-13B6-4099-8257-E9454389401F}" type="sibTrans" cxnId="{2C084DB8-63F0-446C-9F8F-E15B1E26B5EC}">
      <dgm:prSet/>
      <dgm:spPr/>
      <dgm:t>
        <a:bodyPr/>
        <a:lstStyle/>
        <a:p>
          <a:endParaRPr lang="en-US"/>
        </a:p>
      </dgm:t>
    </dgm:pt>
    <dgm:pt modelId="{AE486D0A-7EA5-4203-A581-20C9A22EBC95}" type="pres">
      <dgm:prSet presAssocID="{A76A99BE-F4B2-4C2B-97D1-6C576E5375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664FCD-EF28-48A6-A302-6C312C2243BE}" type="pres">
      <dgm:prSet presAssocID="{F1E0859B-11C1-4886-8C21-993285120CA1}" presName="parentText" presStyleLbl="node1" presStyleIdx="0" presStyleCnt="1" custLinFactNeighborY="-5218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A2FD1E-9686-451F-B73D-D540794CBAAC}" type="presOf" srcId="{A76A99BE-F4B2-4C2B-97D1-6C576E53758E}" destId="{AE486D0A-7EA5-4203-A581-20C9A22EBC95}" srcOrd="0" destOrd="0" presId="urn:microsoft.com/office/officeart/2005/8/layout/vList2"/>
    <dgm:cxn modelId="{4296A642-59C1-46C6-B7AF-7CBBF64AA8C7}" type="presOf" srcId="{F1E0859B-11C1-4886-8C21-993285120CA1}" destId="{76664FCD-EF28-48A6-A302-6C312C2243BE}" srcOrd="0" destOrd="0" presId="urn:microsoft.com/office/officeart/2005/8/layout/vList2"/>
    <dgm:cxn modelId="{2C084DB8-63F0-446C-9F8F-E15B1E26B5EC}" srcId="{A76A99BE-F4B2-4C2B-97D1-6C576E53758E}" destId="{F1E0859B-11C1-4886-8C21-993285120CA1}" srcOrd="0" destOrd="0" parTransId="{051C574E-409F-425C-A1D3-5A211395E7E4}" sibTransId="{8F7C0662-13B6-4099-8257-E9454389401F}"/>
    <dgm:cxn modelId="{F1D348FA-6CE0-4404-8790-8236B05BCAD0}" type="presParOf" srcId="{AE486D0A-7EA5-4203-A581-20C9A22EBC95}" destId="{76664FCD-EF28-48A6-A302-6C312C2243B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6A99BE-F4B2-4C2B-97D1-6C576E53758E}" type="doc">
      <dgm:prSet loTypeId="urn:microsoft.com/office/officeart/2005/8/layout/vList2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1E0859B-11C1-4886-8C21-993285120CA1}">
      <dgm:prSet custT="1"/>
      <dgm:spPr/>
      <dgm:t>
        <a:bodyPr/>
        <a:lstStyle/>
        <a:p>
          <a:pPr rtl="0"/>
          <a:r>
            <a:rPr lang="en-US" sz="3200" b="1" dirty="0" smtClean="0">
              <a:solidFill>
                <a:schemeClr val="bg1"/>
              </a:solidFill>
            </a:rPr>
            <a:t>Monthly Odd Days:</a:t>
          </a:r>
          <a:endParaRPr lang="en-US" sz="3200" b="1" dirty="0">
            <a:solidFill>
              <a:schemeClr val="bg1"/>
            </a:solidFill>
          </a:endParaRPr>
        </a:p>
      </dgm:t>
    </dgm:pt>
    <dgm:pt modelId="{051C574E-409F-425C-A1D3-5A211395E7E4}" type="parTrans" cxnId="{2C084DB8-63F0-446C-9F8F-E15B1E26B5EC}">
      <dgm:prSet/>
      <dgm:spPr/>
      <dgm:t>
        <a:bodyPr/>
        <a:lstStyle/>
        <a:p>
          <a:endParaRPr lang="en-US"/>
        </a:p>
      </dgm:t>
    </dgm:pt>
    <dgm:pt modelId="{8F7C0662-13B6-4099-8257-E9454389401F}" type="sibTrans" cxnId="{2C084DB8-63F0-446C-9F8F-E15B1E26B5EC}">
      <dgm:prSet/>
      <dgm:spPr/>
      <dgm:t>
        <a:bodyPr/>
        <a:lstStyle/>
        <a:p>
          <a:endParaRPr lang="en-US"/>
        </a:p>
      </dgm:t>
    </dgm:pt>
    <dgm:pt modelId="{AE486D0A-7EA5-4203-A581-20C9A22EBC95}" type="pres">
      <dgm:prSet presAssocID="{A76A99BE-F4B2-4C2B-97D1-6C576E5375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664FCD-EF28-48A6-A302-6C312C2243BE}" type="pres">
      <dgm:prSet presAssocID="{F1E0859B-11C1-4886-8C21-993285120CA1}" presName="parentText" presStyleLbl="node1" presStyleIdx="0" presStyleCnt="1" custLinFactNeighborY="-270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5537F3-7AF7-48D9-A6CC-C549D3FB7C2B}" type="presOf" srcId="{F1E0859B-11C1-4886-8C21-993285120CA1}" destId="{76664FCD-EF28-48A6-A302-6C312C2243BE}" srcOrd="0" destOrd="0" presId="urn:microsoft.com/office/officeart/2005/8/layout/vList2"/>
    <dgm:cxn modelId="{E98972DE-B9EB-4145-9AB9-BCE25D087726}" type="presOf" srcId="{A76A99BE-F4B2-4C2B-97D1-6C576E53758E}" destId="{AE486D0A-7EA5-4203-A581-20C9A22EBC95}" srcOrd="0" destOrd="0" presId="urn:microsoft.com/office/officeart/2005/8/layout/vList2"/>
    <dgm:cxn modelId="{2C084DB8-63F0-446C-9F8F-E15B1E26B5EC}" srcId="{A76A99BE-F4B2-4C2B-97D1-6C576E53758E}" destId="{F1E0859B-11C1-4886-8C21-993285120CA1}" srcOrd="0" destOrd="0" parTransId="{051C574E-409F-425C-A1D3-5A211395E7E4}" sibTransId="{8F7C0662-13B6-4099-8257-E9454389401F}"/>
    <dgm:cxn modelId="{7ED0E2FE-CEC0-48D9-AACA-523481C27544}" type="presParOf" srcId="{AE486D0A-7EA5-4203-A581-20C9A22EBC95}" destId="{76664FCD-EF28-48A6-A302-6C312C2243B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6664FCD-EF28-48A6-A302-6C312C2243BE}">
      <dsp:nvSpPr>
        <dsp:cNvPr id="0" name=""/>
        <dsp:cNvSpPr/>
      </dsp:nvSpPr>
      <dsp:spPr>
        <a:xfrm>
          <a:off x="0" y="138"/>
          <a:ext cx="8229600" cy="58449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/>
            <a:t>Century odd Day concept:</a:t>
          </a:r>
          <a:endParaRPr lang="en-US" sz="2800" b="1" kern="1200" dirty="0"/>
        </a:p>
      </dsp:txBody>
      <dsp:txXfrm>
        <a:off x="0" y="138"/>
        <a:ext cx="8229600" cy="58449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6664FCD-EF28-48A6-A302-6C312C2243BE}">
      <dsp:nvSpPr>
        <dsp:cNvPr id="0" name=""/>
        <dsp:cNvSpPr/>
      </dsp:nvSpPr>
      <dsp:spPr>
        <a:xfrm>
          <a:off x="0" y="0"/>
          <a:ext cx="8229600" cy="58449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bg1"/>
              </a:solidFill>
            </a:rPr>
            <a:t>Monthly Odd Days:</a:t>
          </a:r>
          <a:endParaRPr lang="en-US" sz="3200" b="1" kern="1200" dirty="0">
            <a:solidFill>
              <a:schemeClr val="bg1"/>
            </a:solidFill>
          </a:endParaRPr>
        </a:p>
      </dsp:txBody>
      <dsp:txXfrm>
        <a:off x="0" y="0"/>
        <a:ext cx="8229600" cy="58449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6664FCD-EF28-48A6-A302-6C312C2243BE}">
      <dsp:nvSpPr>
        <dsp:cNvPr id="0" name=""/>
        <dsp:cNvSpPr/>
      </dsp:nvSpPr>
      <dsp:spPr>
        <a:xfrm>
          <a:off x="0" y="0"/>
          <a:ext cx="8229600" cy="58449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bg1"/>
              </a:solidFill>
            </a:rPr>
            <a:t>Monthly Odd Days:</a:t>
          </a:r>
          <a:endParaRPr lang="en-US" sz="3200" b="1" kern="1200" dirty="0">
            <a:solidFill>
              <a:schemeClr val="bg1"/>
            </a:solidFill>
          </a:endParaRPr>
        </a:p>
      </dsp:txBody>
      <dsp:txXfrm>
        <a:off x="0" y="0"/>
        <a:ext cx="8229600" cy="5844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3ABD4-F398-4223-8B56-869B82064E1A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8805CA-559A-41B8-831C-A2F2A32F5C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1280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805CA-559A-41B8-831C-A2F2A32F5C1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6059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E5DE-BDE2-4A2A-BD61-81DD9622BA2A}" type="datetimeFigureOut">
              <a:rPr lang="en-US" smtClean="0"/>
              <a:t>07/12/2016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C01F-E9F8-4316-9249-2DDB6BAB4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E5DE-BDE2-4A2A-BD61-81DD9622BA2A}" type="datetimeFigureOut">
              <a:rPr lang="en-US" smtClean="0"/>
              <a:t>07/12/2016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C01F-E9F8-4316-9249-2DDB6BAB4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E5DE-BDE2-4A2A-BD61-81DD9622BA2A}" type="datetimeFigureOut">
              <a:rPr lang="en-US" smtClean="0"/>
              <a:t>07/12/2016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C01F-E9F8-4316-9249-2DDB6BAB4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E5DE-BDE2-4A2A-BD61-81DD9622BA2A}" type="datetimeFigureOut">
              <a:rPr lang="en-US" smtClean="0"/>
              <a:t>07/12/2016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C01F-E9F8-4316-9249-2DDB6BAB4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E5DE-BDE2-4A2A-BD61-81DD9622BA2A}" type="datetimeFigureOut">
              <a:rPr lang="en-US" smtClean="0"/>
              <a:t>07/12/2016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C01F-E9F8-4316-9249-2DDB6BAB4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E5DE-BDE2-4A2A-BD61-81DD9622BA2A}" type="datetimeFigureOut">
              <a:rPr lang="en-US" smtClean="0"/>
              <a:t>07/12/2016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C01F-E9F8-4316-9249-2DDB6BAB4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E5DE-BDE2-4A2A-BD61-81DD9622BA2A}" type="datetimeFigureOut">
              <a:rPr lang="en-US" smtClean="0"/>
              <a:t>07/12/2016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C01F-E9F8-4316-9249-2DDB6BAB4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E5DE-BDE2-4A2A-BD61-81DD9622BA2A}" type="datetimeFigureOut">
              <a:rPr lang="en-US" smtClean="0"/>
              <a:t>07/12/2016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C01F-E9F8-4316-9249-2DDB6BAB4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E5DE-BDE2-4A2A-BD61-81DD9622BA2A}" type="datetimeFigureOut">
              <a:rPr lang="en-US" smtClean="0"/>
              <a:t>07/12/2016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C01F-E9F8-4316-9249-2DDB6BAB4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5713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693988" y="1600200"/>
            <a:ext cx="6326187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5322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dellpc\Downloads\Apt-tech LOGO modifi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24553">
            <a:off x="1377101" y="660831"/>
            <a:ext cx="7187621" cy="54716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 rot="701600">
            <a:off x="1163028" y="4488103"/>
            <a:ext cx="7086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Calendar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1907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295400"/>
            <a:ext cx="8610600" cy="4247317"/>
          </a:xfrm>
          <a:prstGeom prst="rect">
            <a:avLst/>
          </a:prstGeom>
          <a:solidFill>
            <a:srgbClr val="FFFF00">
              <a:alpha val="50196"/>
            </a:srgb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Leap Year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(4n, 366 days, Feb-29 days, 2 odd days)</a:t>
            </a:r>
          </a:p>
          <a:p>
            <a:endParaRPr lang="en-U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Regular Year :</a:t>
            </a:r>
          </a:p>
          <a:p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(Not Multiple of 4n, 365 days, Feb-28 days, 1 odd days)</a:t>
            </a:r>
          </a:p>
          <a:p>
            <a:endParaRPr lang="en-U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SzPct val="115000"/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case of Century Year Leap Year must be multiple of 400</a:t>
            </a:r>
          </a:p>
          <a:p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2276" y="76200"/>
            <a:ext cx="2371724" cy="88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888322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" y="152400"/>
            <a:ext cx="4480560" cy="461665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Concept of Odd Days 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990600"/>
            <a:ext cx="8610600" cy="5867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dirty="0" smtClean="0">
              <a:ln w="1841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 smtClean="0">
              <a:ln w="18415" cmpd="sng">
                <a:solidFill>
                  <a:schemeClr val="tx1"/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                                                                 </a:t>
            </a: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is odd days.</a:t>
            </a:r>
          </a:p>
          <a:p>
            <a:endParaRPr lang="en-US" sz="2800" dirty="0" smtClean="0">
              <a:ln w="18415" cmpd="sng">
                <a:solidFill>
                  <a:schemeClr val="tx1"/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n w="18415" cmpd="sng">
                <a:solidFill>
                  <a:schemeClr val="tx1"/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Example: 20 Dec,2013  is Friday then </a:t>
            </a:r>
          </a:p>
          <a:p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               6 June,2014  is ……….?</a:t>
            </a:r>
          </a:p>
          <a:p>
            <a:endParaRPr lang="en-US" sz="2800" dirty="0" smtClean="0">
              <a:ln w="18415" cmpd="sng">
                <a:solidFill>
                  <a:schemeClr val="tx1"/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      :   Between 20 Dec,2013 and 6 June, 2014 </a:t>
            </a:r>
          </a:p>
          <a:p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	168 days are there.</a:t>
            </a:r>
          </a:p>
          <a:p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Therefore odd Days = (168/7)</a:t>
            </a:r>
            <a:r>
              <a:rPr lang="en-US" sz="2800" baseline="-250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=0</a:t>
            </a:r>
          </a:p>
          <a:p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So, 6 June,2014 is Fri + 0 = Friday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" y="1314450"/>
            <a:ext cx="33909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triped Right Arrow 16"/>
          <p:cNvSpPr/>
          <p:nvPr/>
        </p:nvSpPr>
        <p:spPr>
          <a:xfrm>
            <a:off x="228600" y="4267200"/>
            <a:ext cx="762000" cy="304800"/>
          </a:xfrm>
          <a:prstGeom prst="stripedRightArrow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C:\Users\Sanir Kittur\Desktop\Untitl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2276" y="109538"/>
            <a:ext cx="2371724" cy="88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577136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" y="152400"/>
            <a:ext cx="4480560" cy="461665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Concept of Odd Days 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990600"/>
            <a:ext cx="8610600" cy="48013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dirty="0" smtClean="0">
              <a:ln w="18415" cmpd="sng">
                <a:solidFill>
                  <a:schemeClr val="tx1"/>
                </a:solidFill>
                <a:prstDash val="solid"/>
              </a:ln>
            </a:endParaRPr>
          </a:p>
          <a:p>
            <a:endParaRPr lang="en-US" dirty="0" smtClean="0">
              <a:ln w="18415" cmpd="sng">
                <a:solidFill>
                  <a:schemeClr val="tx1"/>
                </a:solidFill>
                <a:prstDash val="solid"/>
              </a:ln>
            </a:endParaRPr>
          </a:p>
          <a:p>
            <a:r>
              <a:rPr lang="en-US" dirty="0" smtClean="0">
                <a:ln w="18415" cmpd="sng">
                  <a:solidFill>
                    <a:schemeClr val="tx1"/>
                  </a:solidFill>
                  <a:prstDash val="solid"/>
                </a:ln>
              </a:rPr>
              <a:t>                                                       </a:t>
            </a: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</a:rPr>
              <a:t>is odd days.</a:t>
            </a:r>
          </a:p>
          <a:p>
            <a:endParaRPr lang="en-US" sz="2800" dirty="0" smtClean="0">
              <a:ln w="18415" cmpd="sng">
                <a:solidFill>
                  <a:schemeClr val="tx1"/>
                </a:solidFill>
                <a:prstDash val="solid"/>
              </a:ln>
            </a:endParaRPr>
          </a:p>
          <a:p>
            <a:endParaRPr lang="en-US" sz="2800" dirty="0" smtClean="0">
              <a:ln w="18415" cmpd="sng">
                <a:solidFill>
                  <a:schemeClr val="tx1"/>
                </a:solidFill>
                <a:prstDash val="solid"/>
              </a:ln>
            </a:endParaRPr>
          </a:p>
          <a:p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</a:rPr>
              <a:t>Example: 11 Dec,2015  is Friday then </a:t>
            </a:r>
          </a:p>
          <a:p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</a:rPr>
              <a:t>                what will be day after 123 days?</a:t>
            </a:r>
          </a:p>
          <a:p>
            <a:endParaRPr lang="en-US" sz="2800" dirty="0" smtClean="0">
              <a:ln w="18415" cmpd="sng">
                <a:solidFill>
                  <a:schemeClr val="tx1"/>
                </a:solidFill>
                <a:prstDash val="solid"/>
              </a:ln>
            </a:endParaRPr>
          </a:p>
          <a:p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</a:rPr>
              <a:t>       : </a:t>
            </a:r>
          </a:p>
          <a:p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</a:rPr>
              <a:t>          odd Days = (123/7)</a:t>
            </a:r>
            <a:r>
              <a:rPr lang="en-US" sz="2800" baseline="-25000" dirty="0" smtClean="0">
                <a:ln w="18415" cmpd="sng">
                  <a:solidFill>
                    <a:schemeClr val="tx1"/>
                  </a:solidFill>
                  <a:prstDash val="solid"/>
                </a:ln>
              </a:rPr>
              <a:t>R</a:t>
            </a: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</a:rPr>
              <a:t>=4</a:t>
            </a:r>
          </a:p>
          <a:p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</a:rPr>
              <a:t>		Fri + 4 = Tuesday</a:t>
            </a:r>
          </a:p>
          <a:p>
            <a:endParaRPr lang="en-US" dirty="0">
              <a:ln w="18415" cmpd="sng"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33909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triped Right Arrow 16"/>
          <p:cNvSpPr/>
          <p:nvPr/>
        </p:nvSpPr>
        <p:spPr>
          <a:xfrm>
            <a:off x="228600" y="4267200"/>
            <a:ext cx="762000" cy="304800"/>
          </a:xfrm>
          <a:prstGeom prst="stripedRightArrow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C:\Users\Sanir Kittur\Desktop\Untitl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7154" y="109538"/>
            <a:ext cx="2576846" cy="957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577136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3400" y="3810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600" u="sng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Reference Year:</a:t>
            </a:r>
            <a:endParaRPr lang="en-US" sz="3600" dirty="0" smtClean="0">
              <a:ln w="18415" cmpd="sng">
                <a:solidFill>
                  <a:srgbClr val="FFFF00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143000"/>
            <a:ext cx="8153400" cy="5139869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Calendar Cycle Repeats Every 400 Years </a:t>
            </a:r>
          </a:p>
          <a:p>
            <a:pPr marL="342900" indent="-342900"/>
            <a:r>
              <a:rPr lang="en-US" sz="2800" u="sng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i.e</a:t>
            </a: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.  Cycle with start from 1 Jan-2001 to 31</a:t>
            </a:r>
            <a:r>
              <a:rPr lang="en-US" sz="2800" baseline="300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st</a:t>
            </a: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 December 400 will repeat as it is from 1 Jan 441 to 31</a:t>
            </a:r>
            <a:r>
              <a:rPr lang="en-US" sz="2800" baseline="300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st</a:t>
            </a: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 Dec 400 and so on…</a:t>
            </a:r>
          </a:p>
          <a:p>
            <a:pPr marL="342900" indent="-342900"/>
            <a:endParaRPr lang="en-US" sz="2800" dirty="0" smtClean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That’s why start of cycle year i.e.  001,401,801,1201,1601,2001…are taken as reference year.</a:t>
            </a:r>
          </a:p>
          <a:p>
            <a:pPr marL="342900" indent="-342900"/>
            <a:endParaRPr lang="en-US" sz="2800" dirty="0" smtClean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Example: For 1947 year reference year is 1601, </a:t>
            </a:r>
          </a:p>
          <a:p>
            <a:pPr marL="342900" indent="-342900"/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                   For 1412 year reference year is 1201</a:t>
            </a:r>
          </a:p>
          <a:p>
            <a:pPr marL="342900" indent="-342900"/>
            <a:endParaRPr lang="en-US" sz="20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pic>
        <p:nvPicPr>
          <p:cNvPr id="4" name="Picture 3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7154" y="109538"/>
            <a:ext cx="2576846" cy="957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138230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041043216"/>
              </p:ext>
            </p:extLst>
          </p:nvPr>
        </p:nvGraphicFramePr>
        <p:xfrm>
          <a:off x="304800" y="295781"/>
          <a:ext cx="8229600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4800" y="1219200"/>
            <a:ext cx="8305800" cy="4616648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If in between reference year &amp; current year  one century is present then C =5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For such 2 centuries C = 3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For such 3 centuries C = 1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Example: For the year 1947 between reference year 1601 &amp; 1947  three centuries are there  so C=1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pic>
        <p:nvPicPr>
          <p:cNvPr id="4" name="Picture 3" descr="C:\Users\Sanir Kittur\Desktop\Untitle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7154" y="109538"/>
            <a:ext cx="2576846" cy="957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08678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046579494"/>
              </p:ext>
            </p:extLst>
          </p:nvPr>
        </p:nvGraphicFramePr>
        <p:xfrm>
          <a:off x="304800" y="329625"/>
          <a:ext cx="8229600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3400" y="1447800"/>
            <a:ext cx="7848600" cy="440120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001">
            <a:schemeClr val="dk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	For the month of 31</a:t>
            </a:r>
            <a:r>
              <a:rPr lang="en-US" sz="2800" baseline="300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st</a:t>
            </a: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 odd days  =  3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	For the month of 30</a:t>
            </a:r>
            <a:r>
              <a:rPr lang="en-US" sz="2800" baseline="300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th</a:t>
            </a: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  odd days =  2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	For the month of 29</a:t>
            </a:r>
            <a:r>
              <a:rPr lang="en-US" sz="2800" baseline="300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h</a:t>
            </a: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 odd days  =  1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	For the month of 28</a:t>
            </a:r>
            <a:r>
              <a:rPr lang="en-US" sz="2800" baseline="300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st</a:t>
            </a: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 odd days  = 0</a:t>
            </a:r>
          </a:p>
          <a:p>
            <a:pPr>
              <a:lnSpc>
                <a:spcPct val="200000"/>
              </a:lnSpc>
            </a:pPr>
            <a:endParaRPr lang="en-US" sz="2800" dirty="0" smtClean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pic>
        <p:nvPicPr>
          <p:cNvPr id="4" name="Picture 3" descr="C:\Users\Sanir Kittur\Desktop\Untitle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7154" y="109538"/>
            <a:ext cx="2576846" cy="957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08678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909990165"/>
              </p:ext>
            </p:extLst>
          </p:nvPr>
        </p:nvGraphicFramePr>
        <p:xfrm>
          <a:off x="228600" y="304800"/>
          <a:ext cx="8229600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1234857"/>
            <a:ext cx="7848600" cy="3108543"/>
          </a:xfrm>
          <a:prstGeom prst="rect">
            <a:avLst/>
          </a:prstGeom>
          <a:noFill/>
        </p:spPr>
        <p:style>
          <a:lnRef idx="3">
            <a:schemeClr val="lt1"/>
          </a:lnRef>
          <a:fillRef idx="1001">
            <a:schemeClr val="dk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Note: For monthly odd day remember the series:</a:t>
            </a:r>
            <a:endParaRPr lang="en-US" dirty="0" smtClean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	3 0 (1) 3  2   3  2  3  3  2  3   2  3</a:t>
            </a:r>
          </a:p>
          <a:p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	J  F     M  A  M  J  </a:t>
            </a:r>
            <a:r>
              <a:rPr lang="en-US" sz="2800" dirty="0" err="1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J</a:t>
            </a:r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  A  S  O N  D</a:t>
            </a:r>
          </a:p>
          <a:p>
            <a:pPr>
              <a:lnSpc>
                <a:spcPct val="200000"/>
              </a:lnSpc>
            </a:pPr>
            <a:endParaRPr lang="en-US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C:\Users\Sanir Kittur\Desktop\Untitle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7154" y="109538"/>
            <a:ext cx="2576846" cy="957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08678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990600"/>
            <a:ext cx="8610600" cy="5791200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30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To find Day &amp; any random Date formula is:</a:t>
            </a:r>
            <a:r>
              <a:rPr lang="en-US" sz="3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		 </a:t>
            </a:r>
            <a:r>
              <a:rPr lang="en-US" sz="3200" spc="-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200" spc="-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Where: </a:t>
            </a: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Y= (Last 2 digits of year) – 1</a:t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Example : For 1947, Y is 46.</a:t>
            </a: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 Y/4 = Non-decimal Quotient obtained by dividing 4.</a:t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 Example : For 1947, Y/4 is 11.(46/4,Quotient is 11)</a:t>
            </a: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   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1905000"/>
            <a:ext cx="3048000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spc="-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C+ Y/4 + Y  + M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7154" y="0"/>
            <a:ext cx="2576846" cy="957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015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533400"/>
            <a:ext cx="9144000" cy="621708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Arial" pitchFamily="34" charset="0"/>
                <a:cs typeface="Arial" pitchFamily="34" charset="0"/>
              </a:rPr>
              <a:t>Example 1): </a:t>
            </a:r>
            <a:r>
              <a:rPr lang="en-US" sz="36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Arial" pitchFamily="34" charset="0"/>
                <a:cs typeface="Arial" pitchFamily="34" charset="0"/>
              </a:rPr>
              <a:t>15-Aug,1947</a:t>
            </a: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RY=1601,CY=1947, Century=3, c=1</a:t>
            </a: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 </a:t>
            </a: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y=(47-1)=46 </a:t>
            </a: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y/4 = 46/4 = 11</a:t>
            </a:r>
          </a:p>
          <a:p>
            <a:endParaRPr lang="en-US" sz="2800" u="sng" dirty="0" smtClean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M= </a:t>
            </a:r>
            <a:r>
              <a:rPr lang="en-US" sz="2800" u="sng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3 0 3 2 3 2 3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3 2 3 2 3 </a:t>
            </a:r>
          </a:p>
          <a:p>
            <a:endParaRPr lang="en-US" sz="2800" dirty="0" smtClean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3+0+3+2+3+2+3=16, 16+15=31</a:t>
            </a: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Hence    </a:t>
            </a:r>
            <a:r>
              <a:rPr lang="en-US" sz="3600" spc="-300" dirty="0" smtClean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Trebuchet MS"/>
                <a:ea typeface="+mj-ea"/>
                <a:cs typeface="+mj-cs"/>
              </a:rPr>
              <a:t>C+ Y/4 + Y  + M</a:t>
            </a:r>
          </a:p>
          <a:p>
            <a:pPr>
              <a:buClr>
                <a:srgbClr val="FFFF00"/>
              </a:buClr>
              <a:buSzPct val="115000"/>
            </a:pP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=1+46+11+31</a:t>
            </a:r>
          </a:p>
          <a:p>
            <a:pPr>
              <a:buClr>
                <a:srgbClr val="FFFF00"/>
              </a:buClr>
              <a:buSzPct val="115000"/>
            </a:pP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= 89</a:t>
            </a:r>
          </a:p>
          <a:p>
            <a:pPr>
              <a:buClr>
                <a:srgbClr val="FFFF00"/>
              </a:buClr>
              <a:buSzPct val="115000"/>
            </a:pP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So . (89/7)</a:t>
            </a:r>
            <a:r>
              <a:rPr lang="en-US" sz="2800" baseline="-250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R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= </a:t>
            </a:r>
            <a:r>
              <a:rPr lang="en-US" sz="2800" u="sng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5 (Friday)</a:t>
            </a:r>
          </a:p>
          <a:p>
            <a:pPr>
              <a:buClr>
                <a:srgbClr val="FFFF00"/>
              </a:buClr>
              <a:buSzPct val="115000"/>
            </a:pPr>
            <a:endParaRPr lang="en-US" u="sng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7154" y="76200"/>
            <a:ext cx="2576846" cy="957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888322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609600"/>
            <a:ext cx="6934200" cy="594008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noAutofit/>
          </a:bodyPr>
          <a:lstStyle/>
          <a:p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Example 2): </a:t>
            </a:r>
            <a:r>
              <a:rPr lang="en-US" sz="36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3-March,2011</a:t>
            </a: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RY=2001,CY=2011, C=0</a:t>
            </a:r>
            <a:endParaRPr lang="en-US" sz="2800" dirty="0" smtClean="0">
              <a:ln>
                <a:solidFill>
                  <a:schemeClr val="tx1"/>
                </a:solidFill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Y/4 = 10/4 = 2</a:t>
            </a:r>
          </a:p>
          <a:p>
            <a:endParaRPr lang="en-US" sz="2800" dirty="0" smtClean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M=</a:t>
            </a:r>
            <a:r>
              <a:rPr lang="en-US" sz="2800" u="sng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30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3232332323</a:t>
            </a:r>
          </a:p>
          <a:p>
            <a:endParaRPr lang="en-US" sz="2800" dirty="0" smtClean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(3+3)=6</a:t>
            </a:r>
          </a:p>
          <a:p>
            <a:endParaRPr lang="en-US" sz="2800" dirty="0" smtClean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Hence    </a:t>
            </a:r>
            <a:r>
              <a:rPr lang="en-US" sz="3600" spc="-30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rebuchet MS"/>
                <a:ea typeface="+mj-ea"/>
                <a:cs typeface="+mj-cs"/>
              </a:rPr>
              <a:t>C+ Y/4 + Y  + M</a:t>
            </a:r>
          </a:p>
          <a:p>
            <a:pPr>
              <a:buClr>
                <a:srgbClr val="FFFF00"/>
              </a:buClr>
              <a:buSzPct val="115000"/>
            </a:pP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=0+10+2+6</a:t>
            </a:r>
          </a:p>
          <a:p>
            <a:pPr>
              <a:buClr>
                <a:srgbClr val="FFFF00"/>
              </a:buClr>
              <a:buSzPct val="115000"/>
            </a:pP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= 18</a:t>
            </a:r>
          </a:p>
          <a:p>
            <a:pPr>
              <a:buClr>
                <a:srgbClr val="FFFF00"/>
              </a:buClr>
              <a:buSzPct val="115000"/>
            </a:pP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So . (18/7)</a:t>
            </a:r>
            <a:r>
              <a:rPr lang="en-US" sz="2800" baseline="-250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R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= </a:t>
            </a:r>
            <a:r>
              <a:rPr lang="en-US" sz="2800" u="sng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4 (Thursday)</a:t>
            </a:r>
          </a:p>
        </p:txBody>
      </p:sp>
      <p:pic>
        <p:nvPicPr>
          <p:cNvPr id="4" name="Picture 3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7154" y="109538"/>
            <a:ext cx="2576846" cy="957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888322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67775" cy="53641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Q3.</a:t>
            </a:r>
            <a:r>
              <a:rPr lang="en-US" sz="2400" b="1" dirty="0" smtClean="0"/>
              <a:t>What is the day of the week on 29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May,1982?</a:t>
            </a:r>
          </a:p>
          <a:p>
            <a:pPr>
              <a:buNone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Ans: </a:t>
            </a:r>
            <a:r>
              <a:rPr lang="en-US" sz="2400" b="1" dirty="0" smtClean="0">
                <a:solidFill>
                  <a:schemeClr val="bg1"/>
                </a:solidFill>
              </a:rPr>
              <a:t>	</a:t>
            </a:r>
            <a:r>
              <a:rPr lang="en-US" sz="2400" b="1" dirty="0" smtClean="0"/>
              <a:t>RY= 1601</a:t>
            </a:r>
          </a:p>
          <a:p>
            <a:pPr>
              <a:buNone/>
            </a:pPr>
            <a:r>
              <a:rPr lang="en-US" sz="2400" b="1" dirty="0" smtClean="0"/>
              <a:t>	CY=1982</a:t>
            </a:r>
          </a:p>
          <a:p>
            <a:pPr>
              <a:buNone/>
            </a:pPr>
            <a:r>
              <a:rPr lang="en-US" sz="2400" b="1" dirty="0" smtClean="0"/>
              <a:t>	century=3</a:t>
            </a:r>
          </a:p>
          <a:p>
            <a:pPr>
              <a:buNone/>
            </a:pPr>
            <a:r>
              <a:rPr lang="en-US" sz="2400" b="1" dirty="0" smtClean="0"/>
              <a:t>	c=1</a:t>
            </a:r>
          </a:p>
          <a:p>
            <a:pPr>
              <a:buNone/>
            </a:pPr>
            <a:r>
              <a:rPr lang="en-US" sz="2400" b="1" dirty="0" smtClean="0"/>
              <a:t>	Y=81</a:t>
            </a:r>
          </a:p>
          <a:p>
            <a:pPr>
              <a:buNone/>
            </a:pPr>
            <a:r>
              <a:rPr lang="en-US" sz="2400" b="1" dirty="0" smtClean="0"/>
              <a:t>	(Y/4)=(81/4)=20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	M =303232332323</a:t>
            </a:r>
          </a:p>
          <a:p>
            <a:pPr>
              <a:buNone/>
            </a:pPr>
            <a:r>
              <a:rPr lang="en-US" sz="2400" b="1" dirty="0" smtClean="0"/>
              <a:t>	(8+29)=37</a:t>
            </a:r>
          </a:p>
          <a:p>
            <a:pPr>
              <a:buNone/>
            </a:pPr>
            <a:r>
              <a:rPr lang="en-US" sz="2400" b="1" dirty="0" smtClean="0"/>
              <a:t>	</a:t>
            </a:r>
          </a:p>
          <a:p>
            <a:pPr>
              <a:buNone/>
            </a:pPr>
            <a:r>
              <a:rPr lang="en-US" sz="2400" b="1" dirty="0" smtClean="0"/>
              <a:t>	C+Y/4+Y+M</a:t>
            </a:r>
          </a:p>
          <a:p>
            <a:pPr>
              <a:buNone/>
            </a:pPr>
            <a:r>
              <a:rPr lang="en-US" sz="2400" b="1" dirty="0" smtClean="0"/>
              <a:t>	1+81+20+37</a:t>
            </a:r>
          </a:p>
          <a:p>
            <a:pPr>
              <a:buNone/>
            </a:pPr>
            <a:r>
              <a:rPr lang="en-US" sz="2400" b="1" dirty="0" smtClean="0"/>
              <a:t>	(139/7)=6 </a:t>
            </a:r>
            <a:r>
              <a:rPr lang="en-US" sz="2400" b="1" dirty="0" err="1" smtClean="0"/>
              <a:t>i.e</a:t>
            </a:r>
            <a:r>
              <a:rPr lang="en-US" sz="2400" b="1" dirty="0" smtClean="0"/>
              <a:t>;  Saturday	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791575" cy="5668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Q4 .</a:t>
            </a:r>
            <a:r>
              <a:rPr lang="en-US" b="1" dirty="0" smtClean="0"/>
              <a:t>What is the day of the week on 11</a:t>
            </a:r>
            <a:r>
              <a:rPr lang="en-US" b="1" baseline="30000" dirty="0" smtClean="0"/>
              <a:t>th</a:t>
            </a:r>
            <a:r>
              <a:rPr lang="en-US" b="1" dirty="0" smtClean="0"/>
              <a:t> Feb 2011?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Ans: </a:t>
            </a:r>
            <a:r>
              <a:rPr lang="en-US" b="1" dirty="0" smtClean="0">
                <a:solidFill>
                  <a:schemeClr val="bg1"/>
                </a:solidFill>
              </a:rPr>
              <a:t>	</a:t>
            </a:r>
            <a:r>
              <a:rPr lang="en-US" b="1" dirty="0" smtClean="0"/>
              <a:t>RY= 2001</a:t>
            </a:r>
          </a:p>
          <a:p>
            <a:pPr>
              <a:buNone/>
            </a:pPr>
            <a:r>
              <a:rPr lang="en-US" b="1" dirty="0" smtClean="0"/>
              <a:t>	CY=2011</a:t>
            </a:r>
          </a:p>
          <a:p>
            <a:pPr>
              <a:buNone/>
            </a:pPr>
            <a:r>
              <a:rPr lang="en-US" b="1" dirty="0" smtClean="0"/>
              <a:t>	century=1</a:t>
            </a:r>
          </a:p>
          <a:p>
            <a:pPr>
              <a:buNone/>
            </a:pPr>
            <a:r>
              <a:rPr lang="en-US" b="1" dirty="0" smtClean="0"/>
              <a:t>	c=0</a:t>
            </a:r>
          </a:p>
          <a:p>
            <a:pPr>
              <a:buNone/>
            </a:pPr>
            <a:r>
              <a:rPr lang="en-US" b="1" dirty="0" smtClean="0"/>
              <a:t>	Y=10</a:t>
            </a:r>
          </a:p>
          <a:p>
            <a:pPr>
              <a:buNone/>
            </a:pPr>
            <a:r>
              <a:rPr lang="en-US" b="1" dirty="0" smtClean="0"/>
              <a:t>	(Y/4)=(10/4)=2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	M =(3 + 11)</a:t>
            </a:r>
          </a:p>
          <a:p>
            <a:pPr>
              <a:buNone/>
            </a:pPr>
            <a:r>
              <a:rPr lang="en-US" b="1" dirty="0" smtClean="0"/>
              <a:t>	    =14</a:t>
            </a:r>
          </a:p>
          <a:p>
            <a:pPr>
              <a:buNone/>
            </a:pPr>
            <a:r>
              <a:rPr lang="en-US" b="1" dirty="0" smtClean="0"/>
              <a:t>	</a:t>
            </a:r>
          </a:p>
          <a:p>
            <a:pPr>
              <a:buNone/>
            </a:pPr>
            <a:r>
              <a:rPr lang="en-US" b="1" dirty="0" smtClean="0"/>
              <a:t>	C+Y/4+Y+M</a:t>
            </a:r>
          </a:p>
          <a:p>
            <a:pPr>
              <a:buNone/>
            </a:pPr>
            <a:r>
              <a:rPr lang="en-US" b="1" dirty="0" smtClean="0"/>
              <a:t>	0 + 2 + 10 + 14</a:t>
            </a:r>
          </a:p>
          <a:p>
            <a:pPr>
              <a:buNone/>
            </a:pPr>
            <a:r>
              <a:rPr lang="en-US" b="1" dirty="0" smtClean="0"/>
              <a:t>	(26/7)=5 </a:t>
            </a:r>
            <a:r>
              <a:rPr lang="en-US" b="1" dirty="0" err="1" smtClean="0"/>
              <a:t>i.e</a:t>
            </a:r>
            <a:r>
              <a:rPr lang="en-US" b="1" dirty="0" smtClean="0"/>
              <a:t> ;  Friday	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"/>
            <a:ext cx="8791575" cy="55927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Q5.</a:t>
            </a:r>
            <a:r>
              <a:rPr lang="en-US" sz="2400" b="1" dirty="0" smtClean="0"/>
              <a:t>What is the day of the week on 22</a:t>
            </a:r>
            <a:r>
              <a:rPr lang="en-US" sz="2400" b="1" baseline="30000" dirty="0" smtClean="0"/>
              <a:t>nd</a:t>
            </a:r>
            <a:r>
              <a:rPr lang="en-US" sz="2400" b="1" dirty="0" smtClean="0"/>
              <a:t> Dec,1985?</a:t>
            </a:r>
          </a:p>
          <a:p>
            <a:pPr>
              <a:buNone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Ans: </a:t>
            </a:r>
            <a:r>
              <a:rPr lang="en-US" sz="2400" b="1" dirty="0" smtClean="0">
                <a:solidFill>
                  <a:schemeClr val="bg1"/>
                </a:solidFill>
              </a:rPr>
              <a:t>	</a:t>
            </a:r>
            <a:r>
              <a:rPr lang="en-US" sz="2400" b="1" dirty="0" smtClean="0"/>
              <a:t>RY= 1601</a:t>
            </a:r>
          </a:p>
          <a:p>
            <a:pPr>
              <a:buNone/>
            </a:pPr>
            <a:r>
              <a:rPr lang="en-US" sz="2400" b="1" dirty="0" smtClean="0"/>
              <a:t>	CY=1985</a:t>
            </a:r>
          </a:p>
          <a:p>
            <a:pPr>
              <a:buNone/>
            </a:pPr>
            <a:r>
              <a:rPr lang="en-US" sz="2400" b="1" dirty="0" smtClean="0"/>
              <a:t>	century=3</a:t>
            </a:r>
          </a:p>
          <a:p>
            <a:pPr>
              <a:buNone/>
            </a:pPr>
            <a:r>
              <a:rPr lang="en-US" sz="2400" b="1" dirty="0" smtClean="0"/>
              <a:t>	c=1</a:t>
            </a:r>
          </a:p>
          <a:p>
            <a:pPr>
              <a:buNone/>
            </a:pPr>
            <a:r>
              <a:rPr lang="en-US" sz="2400" b="1" dirty="0" smtClean="0"/>
              <a:t>	Y=84</a:t>
            </a:r>
          </a:p>
          <a:p>
            <a:pPr>
              <a:buNone/>
            </a:pPr>
            <a:r>
              <a:rPr lang="en-US" sz="2400" b="1" dirty="0" smtClean="0"/>
              <a:t>	(Y/4)=(84/4)=21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	M =(3+0+3+2+3+2+3+3+2+3+2+22)</a:t>
            </a:r>
          </a:p>
          <a:p>
            <a:pPr>
              <a:buNone/>
            </a:pPr>
            <a:r>
              <a:rPr lang="en-US" sz="2400" b="1" dirty="0" smtClean="0"/>
              <a:t>	    = 50</a:t>
            </a:r>
          </a:p>
          <a:p>
            <a:pPr>
              <a:buNone/>
            </a:pPr>
            <a:r>
              <a:rPr lang="en-US" sz="2400" b="1" dirty="0" smtClean="0"/>
              <a:t>	</a:t>
            </a:r>
          </a:p>
          <a:p>
            <a:pPr>
              <a:buNone/>
            </a:pPr>
            <a:r>
              <a:rPr lang="en-US" sz="2400" b="1" dirty="0" smtClean="0"/>
              <a:t>	C+Y/4+Y+M</a:t>
            </a:r>
          </a:p>
          <a:p>
            <a:pPr>
              <a:buNone/>
            </a:pPr>
            <a:r>
              <a:rPr lang="en-US" sz="2400" b="1" dirty="0" smtClean="0"/>
              <a:t>	1+21+84 +50</a:t>
            </a:r>
          </a:p>
          <a:p>
            <a:pPr>
              <a:buNone/>
            </a:pPr>
            <a:r>
              <a:rPr lang="en-US" sz="2400" b="1" dirty="0" smtClean="0"/>
              <a:t>	(154/7)=0   </a:t>
            </a:r>
            <a:r>
              <a:rPr lang="en-US" sz="2400" b="1" dirty="0" err="1" smtClean="0"/>
              <a:t>i.e</a:t>
            </a:r>
            <a:r>
              <a:rPr lang="en-US" sz="2400" b="1" dirty="0" smtClean="0"/>
              <a:t> ;  Sunday	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33400"/>
            <a:ext cx="9296400" cy="644717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 </a:t>
            </a:r>
          </a:p>
          <a:p>
            <a:pPr lvl="0"/>
            <a:r>
              <a:rPr lang="en-US" sz="2400" b="1" dirty="0" smtClean="0"/>
              <a:t>Q1.Given that 27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February 2003 was Thursday, what day of the week was 27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February 1603?</a:t>
            </a:r>
          </a:p>
          <a:p>
            <a:r>
              <a:rPr lang="en-US" sz="2400" b="1" dirty="0" smtClean="0"/>
              <a:t> </a:t>
            </a:r>
          </a:p>
          <a:p>
            <a:pPr lvl="0"/>
            <a:r>
              <a:rPr lang="en-US" sz="2400" b="1" dirty="0" smtClean="0"/>
              <a:t>Q2.There are five Mondays and five Tuesdays in the month of April in certain non leap year. What day was Jan 1</a:t>
            </a:r>
            <a:r>
              <a:rPr lang="en-US" sz="2400" b="1" baseline="30000" dirty="0" smtClean="0"/>
              <a:t>st</a:t>
            </a:r>
            <a:r>
              <a:rPr lang="en-US" sz="2400" b="1" dirty="0" smtClean="0"/>
              <a:t> of that year?</a:t>
            </a:r>
          </a:p>
          <a:p>
            <a:pPr lvl="0"/>
            <a:endParaRPr lang="en-US" sz="2400" b="1" dirty="0" smtClean="0"/>
          </a:p>
          <a:p>
            <a:pPr lvl="0"/>
            <a:r>
              <a:rPr lang="en-US" sz="2400" b="1" dirty="0" smtClean="0"/>
              <a:t>Q3.What was the day of the week on 12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January, 1979?</a:t>
            </a:r>
          </a:p>
          <a:p>
            <a:r>
              <a:rPr lang="en-US" sz="2400" b="1" dirty="0" smtClean="0"/>
              <a:t> </a:t>
            </a:r>
          </a:p>
          <a:p>
            <a:pPr lvl="0"/>
            <a:r>
              <a:rPr lang="en-US" sz="2400" b="1" dirty="0" smtClean="0"/>
              <a:t>Q4.In a leap year there were 53 Sundays. What day was Feb 29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of that year?</a:t>
            </a:r>
          </a:p>
          <a:p>
            <a:pPr lvl="0"/>
            <a:endParaRPr lang="en-US" sz="2400" b="1" dirty="0" smtClean="0"/>
          </a:p>
          <a:p>
            <a:pPr lvl="0"/>
            <a:r>
              <a:rPr lang="en-US" sz="2400" b="1" dirty="0" smtClean="0"/>
              <a:t>Q5.Find when </a:t>
            </a:r>
            <a:r>
              <a:rPr lang="en-US" sz="2400" b="1" dirty="0" err="1" smtClean="0"/>
              <a:t>Wedesday</a:t>
            </a:r>
            <a:r>
              <a:rPr lang="en-US" sz="2400" b="1" dirty="0" smtClean="0"/>
              <a:t> will fall in April 2001 ?</a:t>
            </a:r>
          </a:p>
          <a:p>
            <a:pPr lvl="0"/>
            <a:endParaRPr lang="en-US" sz="2400" b="1" dirty="0" smtClean="0"/>
          </a:p>
          <a:p>
            <a:pPr lvl="0"/>
            <a:r>
              <a:rPr lang="en-US" sz="2400" b="1" dirty="0" smtClean="0"/>
              <a:t>Q6.  A Man takes Holiday after every 9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day. If he </a:t>
            </a:r>
            <a:r>
              <a:rPr lang="en-US" sz="2400" b="1" smtClean="0"/>
              <a:t>starts working </a:t>
            </a:r>
            <a:r>
              <a:rPr lang="en-US" sz="2400" b="1" dirty="0" smtClean="0"/>
              <a:t>on Monday, Find when his 12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holiday will fall ?</a:t>
            </a:r>
            <a:endParaRPr lang="en-US" sz="2400" b="1" dirty="0"/>
          </a:p>
        </p:txBody>
      </p:sp>
      <p:pic>
        <p:nvPicPr>
          <p:cNvPr id="4" name="Picture 3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7154" y="109538"/>
            <a:ext cx="2576846" cy="957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888322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066800"/>
            <a:ext cx="9144000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Q2.There are five </a:t>
            </a:r>
            <a:r>
              <a:rPr lang="en-US" sz="2400" b="1" dirty="0" err="1" smtClean="0">
                <a:solidFill>
                  <a:srgbClr val="FF0000"/>
                </a:solidFill>
              </a:rPr>
              <a:t>mondays</a:t>
            </a:r>
            <a:r>
              <a:rPr lang="en-US" sz="2400" b="1" dirty="0" smtClean="0">
                <a:solidFill>
                  <a:srgbClr val="FF0000"/>
                </a:solidFill>
              </a:rPr>
              <a:t> and five </a:t>
            </a:r>
            <a:r>
              <a:rPr lang="en-US" sz="2400" b="1" dirty="0" err="1" smtClean="0">
                <a:solidFill>
                  <a:srgbClr val="FF0000"/>
                </a:solidFill>
              </a:rPr>
              <a:t>tuesdays</a:t>
            </a:r>
            <a:r>
              <a:rPr lang="en-US" sz="2400" b="1" dirty="0" smtClean="0">
                <a:solidFill>
                  <a:srgbClr val="FF0000"/>
                </a:solidFill>
              </a:rPr>
              <a:t> in the month of April in certain non leap year. What day was Jan 1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st</a:t>
            </a:r>
            <a:r>
              <a:rPr lang="en-US" sz="2400" b="1" dirty="0" smtClean="0">
                <a:solidFill>
                  <a:srgbClr val="FF0000"/>
                </a:solidFill>
              </a:rPr>
              <a:t> of that year?</a:t>
            </a:r>
          </a:p>
          <a:p>
            <a:pPr lvl="0"/>
            <a:endParaRPr lang="en-US" sz="2400" b="1" dirty="0" smtClean="0"/>
          </a:p>
          <a:p>
            <a:pPr lvl="0"/>
            <a:r>
              <a:rPr lang="en-US" sz="2400" b="1" dirty="0" smtClean="0"/>
              <a:t>Ans:5 Mondays and 5 Tuesdays in April</a:t>
            </a:r>
          </a:p>
          <a:p>
            <a:pPr lvl="0"/>
            <a:endParaRPr lang="en-US" sz="2400" b="1" dirty="0" smtClean="0"/>
          </a:p>
          <a:p>
            <a:pPr lvl="0"/>
            <a:r>
              <a:rPr lang="en-US" sz="2400" b="1" dirty="0" smtClean="0"/>
              <a:t>April has 30 days </a:t>
            </a:r>
            <a:r>
              <a:rPr lang="en-US" sz="2400" b="1" dirty="0" err="1" smtClean="0"/>
              <a:t>i.e</a:t>
            </a:r>
            <a:r>
              <a:rPr lang="en-US" sz="2400" b="1" dirty="0" smtClean="0"/>
              <a:t>; 4 full weeks and 2 days.</a:t>
            </a:r>
          </a:p>
          <a:p>
            <a:pPr lvl="0"/>
            <a:r>
              <a:rPr lang="en-US" sz="2400" b="1" dirty="0" smtClean="0"/>
              <a:t>So if there are 5 Mondays and 5 Tuesdays, therefore 29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and 30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of the month were Monday and Tuesday.</a:t>
            </a:r>
          </a:p>
          <a:p>
            <a:pPr lvl="0"/>
            <a:endParaRPr lang="en-US" sz="2400" b="1" dirty="0" smtClean="0"/>
          </a:p>
          <a:p>
            <a:pPr lvl="0"/>
            <a:r>
              <a:rPr lang="en-US" sz="2400" b="1" dirty="0" smtClean="0"/>
              <a:t>Apr 1</a:t>
            </a:r>
            <a:r>
              <a:rPr lang="en-US" sz="2400" b="1" baseline="30000" dirty="0" smtClean="0"/>
              <a:t>st</a:t>
            </a:r>
            <a:r>
              <a:rPr lang="en-US" sz="2400" b="1" dirty="0" smtClean="0"/>
              <a:t>=Monday. This was non leap year.</a:t>
            </a:r>
          </a:p>
          <a:p>
            <a:pPr lvl="0"/>
            <a:r>
              <a:rPr lang="en-US" sz="2400" b="1" dirty="0" smtClean="0"/>
              <a:t>Jan-31days,Feb 28 days, Mar 31 days. The 91</a:t>
            </a:r>
            <a:r>
              <a:rPr lang="en-US" sz="2400" b="1" baseline="30000" dirty="0" smtClean="0"/>
              <a:t>st</a:t>
            </a:r>
            <a:r>
              <a:rPr lang="en-US" sz="2400" b="1" dirty="0" smtClean="0"/>
              <a:t> day </a:t>
            </a:r>
            <a:r>
              <a:rPr lang="en-US" sz="2400" b="1" dirty="0" err="1" smtClean="0"/>
              <a:t>iof</a:t>
            </a:r>
            <a:r>
              <a:rPr lang="en-US" sz="2400" b="1" dirty="0" smtClean="0"/>
              <a:t> the year is Monday. So the first day should have been a Tuesday. </a:t>
            </a:r>
          </a:p>
          <a:p>
            <a:pPr lvl="0"/>
            <a:r>
              <a:rPr lang="en-US" sz="2400" b="1" dirty="0" smtClean="0"/>
              <a:t> </a:t>
            </a:r>
          </a:p>
        </p:txBody>
      </p:sp>
      <p:pic>
        <p:nvPicPr>
          <p:cNvPr id="4" name="Picture 3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7154" y="109538"/>
            <a:ext cx="2576846" cy="957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888322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82225"/>
            <a:ext cx="9144000" cy="600164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 smtClean="0">
                <a:solidFill>
                  <a:srgbClr val="FF0000"/>
                </a:solidFill>
              </a:rPr>
              <a:t>3) What was the day of the week </a:t>
            </a:r>
          </a:p>
          <a:p>
            <a:pPr lvl="0"/>
            <a:r>
              <a:rPr lang="en-US" sz="2400" b="1" dirty="0" smtClean="0">
                <a:solidFill>
                  <a:srgbClr val="FF0000"/>
                </a:solidFill>
              </a:rPr>
              <a:t>on 12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2400" b="1" dirty="0" smtClean="0">
                <a:solidFill>
                  <a:srgbClr val="FF0000"/>
                </a:solidFill>
              </a:rPr>
              <a:t> January, 1979?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 Answer</a:t>
            </a:r>
            <a:r>
              <a:rPr lang="en-US" sz="2400" b="1" dirty="0" smtClean="0"/>
              <a:t>:  12/01/1979</a:t>
            </a:r>
          </a:p>
          <a:p>
            <a:r>
              <a:rPr lang="en-US" sz="2400" b="1" dirty="0" smtClean="0"/>
              <a:t>  RY=1601</a:t>
            </a:r>
          </a:p>
          <a:p>
            <a:r>
              <a:rPr lang="en-US" sz="2400" b="1" dirty="0" smtClean="0"/>
              <a:t>   CY=1979</a:t>
            </a:r>
          </a:p>
          <a:p>
            <a:r>
              <a:rPr lang="en-US" sz="2400" b="1" dirty="0" smtClean="0"/>
              <a:t>    CEN=3</a:t>
            </a:r>
          </a:p>
          <a:p>
            <a:r>
              <a:rPr lang="en-US" sz="2400" b="1" dirty="0" smtClean="0"/>
              <a:t>    C=1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    Y=78</a:t>
            </a:r>
          </a:p>
          <a:p>
            <a:r>
              <a:rPr lang="en-US" sz="2400" b="1" dirty="0" smtClean="0"/>
              <a:t>     (Y/4)=(78/4)=19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    M=303232332323</a:t>
            </a:r>
          </a:p>
          <a:p>
            <a:r>
              <a:rPr lang="en-US" sz="2400" b="1" dirty="0" smtClean="0"/>
              <a:t>    (0+12)</a:t>
            </a:r>
          </a:p>
          <a:p>
            <a:r>
              <a:rPr lang="en-US" sz="2400" b="1" dirty="0" smtClean="0"/>
              <a:t>    C+Y/4+Y+M</a:t>
            </a:r>
          </a:p>
          <a:p>
            <a:r>
              <a:rPr lang="en-US" sz="2400" b="1" dirty="0" smtClean="0"/>
              <a:t>   1+19+78+12</a:t>
            </a:r>
          </a:p>
          <a:p>
            <a:r>
              <a:rPr lang="en-US" sz="2400" b="1" dirty="0" smtClean="0"/>
              <a:t>  (110/7)=5 </a:t>
            </a:r>
            <a:r>
              <a:rPr lang="en-US" sz="2400" b="1" dirty="0" err="1" smtClean="0"/>
              <a:t>i.e</a:t>
            </a:r>
            <a:r>
              <a:rPr lang="en-US" sz="2400" b="1" dirty="0" smtClean="0"/>
              <a:t>; Friday  </a:t>
            </a:r>
            <a:endParaRPr lang="en-US" sz="2400" b="1" dirty="0"/>
          </a:p>
        </p:txBody>
      </p:sp>
      <p:pic>
        <p:nvPicPr>
          <p:cNvPr id="4" name="Picture 3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7154" y="-76200"/>
            <a:ext cx="2576846" cy="957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888322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295400"/>
            <a:ext cx="8686800" cy="489364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 smtClean="0"/>
              <a:t>Q4.In a leap year there were 53 Sundays. What day was Feb 29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of that year? </a:t>
            </a:r>
          </a:p>
          <a:p>
            <a:endParaRPr lang="en-US" sz="2400" b="1" dirty="0" smtClean="0"/>
          </a:p>
          <a:p>
            <a:r>
              <a:rPr lang="en-US" sz="2400" b="1" dirty="0" err="1" smtClean="0"/>
              <a:t>Ans</a:t>
            </a:r>
            <a:r>
              <a:rPr lang="en-US" sz="2400" b="1" dirty="0" smtClean="0"/>
              <a:t>: In a leap year, there will be 53 occurrences of  2 days. So, if there were 53 Sundays, there could have been 53 Saturdays and 53 Sundays or 53 Sundays or 53 Mondays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Scenario 1: 53 Saturdays and 53 Sundays=&gt; Jan 1</a:t>
            </a:r>
            <a:r>
              <a:rPr lang="en-US" sz="2400" b="1" baseline="30000" dirty="0" smtClean="0"/>
              <a:t>st</a:t>
            </a:r>
            <a:r>
              <a:rPr lang="en-US" sz="2400" b="1" dirty="0" smtClean="0"/>
              <a:t> was a Saturday=&gt;Jan 29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was a Saturday=&gt;Feb 5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was a Saturday.=&gt;Feb 26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was a Saturday=&gt;Feb 29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was a Tuesday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Scenario 2: 53 Sundays and 53 Mondays =&gt; Jan 1</a:t>
            </a:r>
            <a:r>
              <a:rPr lang="en-US" sz="2400" b="1" baseline="30000" dirty="0" smtClean="0"/>
              <a:t>st</a:t>
            </a:r>
            <a:r>
              <a:rPr lang="en-US" sz="2400" b="1" dirty="0" smtClean="0"/>
              <a:t> was a Sunday=&gt;Feb 29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was a Wednesday</a:t>
            </a:r>
            <a:endParaRPr lang="en-US" sz="2400" b="1" dirty="0"/>
          </a:p>
        </p:txBody>
      </p:sp>
      <p:pic>
        <p:nvPicPr>
          <p:cNvPr id="4" name="Picture 3" descr="C:\Users\Sanir Kittu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7154" y="109538"/>
            <a:ext cx="2576846" cy="957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888322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909</TotalTime>
  <Words>692</Words>
  <Application>Microsoft Office PowerPoint</Application>
  <PresentationFormat>On-screen Show (4:3)</PresentationFormat>
  <Paragraphs>174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APT-TECH</dc:title>
  <dc:creator>Students</dc:creator>
  <cp:lastModifiedBy>dell</cp:lastModifiedBy>
  <cp:revision>129</cp:revision>
  <dcterms:created xsi:type="dcterms:W3CDTF">2006-08-16T00:00:00Z</dcterms:created>
  <dcterms:modified xsi:type="dcterms:W3CDTF">2016-12-07T11:04:25Z</dcterms:modified>
</cp:coreProperties>
</file>