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1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FCEEC1-65EA-4C57-9952-1D71B646C193}" type="datetimeFigureOut">
              <a:rPr lang="en-IN" smtClean="0"/>
              <a:t>05-09-2021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1FB1F-7581-4D6F-BDE9-21FCAAE3D66C}" type="slidenum">
              <a:rPr lang="en-IN" smtClean="0"/>
              <a:t>‹#›</a:t>
            </a:fld>
            <a:endParaRPr lang="en-IN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873041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FCEEC1-65EA-4C57-9952-1D71B646C193}" type="datetimeFigureOut">
              <a:rPr lang="en-IN" smtClean="0"/>
              <a:t>05-09-2021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1FB1F-7581-4D6F-BDE9-21FCAAE3D66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358662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FCEEC1-65EA-4C57-9952-1D71B646C193}" type="datetimeFigureOut">
              <a:rPr lang="en-IN" smtClean="0"/>
              <a:t>05-09-2021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1FB1F-7581-4D6F-BDE9-21FCAAE3D66C}" type="slidenum">
              <a:rPr lang="en-IN" smtClean="0"/>
              <a:t>‹#›</a:t>
            </a:fld>
            <a:endParaRPr lang="en-IN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997731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8" y="1845734"/>
            <a:ext cx="493776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FCEEC1-65EA-4C57-9952-1D71B646C193}" type="datetimeFigureOut">
              <a:rPr lang="en-IN" smtClean="0"/>
              <a:t>05-09-2021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1FB1F-7581-4D6F-BDE9-21FCAAE3D66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533717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FCEEC1-65EA-4C57-9952-1D71B646C193}" type="datetimeFigureOut">
              <a:rPr lang="en-IN" smtClean="0"/>
              <a:t>05-09-2021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1FB1F-7581-4D6F-BDE9-21FCAAE3D66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530570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FCEEC1-65EA-4C57-9952-1D71B646C193}" type="datetimeFigureOut">
              <a:rPr lang="en-IN" smtClean="0"/>
              <a:t>05-09-2021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1FB1F-7581-4D6F-BDE9-21FCAAE3D66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971236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FCEEC1-65EA-4C57-9952-1D71B646C193}" type="datetimeFigureOut">
              <a:rPr lang="en-IN" smtClean="0"/>
              <a:t>05-09-2021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1FB1F-7581-4D6F-BDE9-21FCAAE3D66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929217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1CFCEEC1-65EA-4C57-9952-1D71B646C193}" type="datetimeFigureOut">
              <a:rPr lang="en-IN" smtClean="0"/>
              <a:t>05-09-2021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6E1FB1F-7581-4D6F-BDE9-21FCAAE3D66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876940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645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4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FCEEC1-65EA-4C57-9952-1D71B646C193}" type="datetimeFigureOut">
              <a:rPr lang="en-IN" smtClean="0"/>
              <a:t>05-09-2021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1FB1F-7581-4D6F-BDE9-21FCAAE3D66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97437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FCEEC1-65EA-4C57-9952-1D71B646C193}" type="datetimeFigureOut">
              <a:rPr lang="en-IN" smtClean="0"/>
              <a:t>05-09-2021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1FB1F-7581-4D6F-BDE9-21FCAAE3D66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456430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2302"/>
            <a:ext cx="2628900" cy="575989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2302"/>
            <a:ext cx="7734300" cy="5759898"/>
          </a:xfrm>
        </p:spPr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FCEEC1-65EA-4C57-9952-1D71B646C193}" type="datetimeFigureOut">
              <a:rPr lang="en-IN" smtClean="0"/>
              <a:t>05-09-2021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1FB1F-7581-4D6F-BDE9-21FCAAE3D66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637189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6334316"/>
            <a:ext cx="12191985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1CFCEEC1-65EA-4C57-9952-1D71B646C193}" type="datetimeFigureOut">
              <a:rPr lang="en-IN" smtClean="0"/>
              <a:t>05-09-2021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66E1FB1F-7581-4D6F-BDE9-21FCAAE3D66C}" type="slidenum">
              <a:rPr lang="en-IN" smtClean="0"/>
              <a:t>‹#›</a:t>
            </a:fld>
            <a:endParaRPr lang="en-IN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946490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2F3A73-CC15-4027-9D56-F9153990871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37351" y="927628"/>
            <a:ext cx="11466399" cy="3566160"/>
          </a:xfrm>
        </p:spPr>
        <p:txBody>
          <a:bodyPr/>
          <a:lstStyle/>
          <a:p>
            <a:r>
              <a:rPr lang="en-IN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Console" panose="020B0609040504020204" pitchFamily="49" charset="0"/>
                <a:cs typeface="Kokila" panose="020B0604020202020204" pitchFamily="34" charset="0"/>
              </a:rPr>
              <a:t>Percentage </a:t>
            </a:r>
            <a:br>
              <a:rPr lang="en-IN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Console" panose="020B0609040504020204" pitchFamily="49" charset="0"/>
                <a:cs typeface="Kokila" panose="020B0604020202020204" pitchFamily="34" charset="0"/>
              </a:rPr>
            </a:br>
            <a:r>
              <a:rPr lang="en-IN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Console" panose="020B0609040504020204" pitchFamily="49" charset="0"/>
                <a:cs typeface="Kokila" panose="020B0604020202020204" pitchFamily="34" charset="0"/>
              </a:rPr>
              <a:t>Profit-Loss </a:t>
            </a:r>
            <a:br>
              <a:rPr lang="en-IN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Console" panose="020B0609040504020204" pitchFamily="49" charset="0"/>
                <a:cs typeface="Kokila" panose="020B0604020202020204" pitchFamily="34" charset="0"/>
              </a:rPr>
            </a:br>
            <a:r>
              <a:rPr lang="en-IN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Console" panose="020B0609040504020204" pitchFamily="49" charset="0"/>
                <a:cs typeface="Kokila" panose="020B0604020202020204" pitchFamily="34" charset="0"/>
              </a:rPr>
              <a:t>Marathon</a:t>
            </a:r>
          </a:p>
        </p:txBody>
      </p:sp>
      <p:pic>
        <p:nvPicPr>
          <p:cNvPr id="4" name="Picture 3" descr="C:\Users\Admin\Downloads\Logo PNG.png">
            <a:extLst>
              <a:ext uri="{FF2B5EF4-FFF2-40B4-BE49-F238E27FC236}">
                <a16:creationId xmlns:a16="http://schemas.microsoft.com/office/drawing/2014/main" id="{E36F4D42-EAEC-4211-8F7F-BB3917FAF7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39994" y="1414184"/>
            <a:ext cx="3445469" cy="25930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171287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72C6314-E4DB-42B3-852A-0FCD4AE90005}"/>
              </a:ext>
            </a:extLst>
          </p:cNvPr>
          <p:cNvSpPr txBox="1"/>
          <p:nvPr/>
        </p:nvSpPr>
        <p:spPr>
          <a:xfrm>
            <a:off x="195309" y="97653"/>
            <a:ext cx="11807301" cy="5170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arenR"/>
            </a:pPr>
            <a:r>
              <a:rPr lang="en-US" sz="2200" dirty="0"/>
              <a:t>A spider climbed 6.25% of the height of the pole in 1 hour and in next hour it covered 12.5% of the remaining height. If the height of the pole 192 m, then the distance climbed in the second hour is:</a:t>
            </a:r>
            <a:br>
              <a:rPr lang="en-US" sz="2200" dirty="0"/>
            </a:br>
            <a:r>
              <a:rPr lang="en-US" sz="2200" dirty="0"/>
              <a:t>a)5m		b)7m		c)8m		d)9m</a:t>
            </a:r>
            <a:br>
              <a:rPr lang="en-US" sz="2200" dirty="0"/>
            </a:br>
            <a:br>
              <a:rPr lang="en-US" sz="2200" dirty="0"/>
            </a:br>
            <a:br>
              <a:rPr lang="en-US" sz="2200" dirty="0"/>
            </a:br>
            <a:endParaRPr lang="en-US" sz="2200" dirty="0"/>
          </a:p>
          <a:p>
            <a:pPr marL="342900" indent="-342900">
              <a:buFont typeface="+mj-lt"/>
              <a:buAutoNum type="arabicParenR"/>
            </a:pPr>
            <a:r>
              <a:rPr lang="en-US" sz="2200" dirty="0"/>
              <a:t>When 1kg is kept on a electronic weighing scale, the reading is 950. Find the percentage of error in the measurement.</a:t>
            </a:r>
            <a:br>
              <a:rPr lang="en-US" sz="2200" dirty="0"/>
            </a:br>
            <a:r>
              <a:rPr lang="en-US" sz="2200" dirty="0"/>
              <a:t>a)5.26%		b)3%		c)4.8%		d)5%</a:t>
            </a:r>
            <a:br>
              <a:rPr lang="en-US" sz="2200" dirty="0"/>
            </a:br>
            <a:br>
              <a:rPr lang="en-US" sz="2200" dirty="0"/>
            </a:br>
            <a:br>
              <a:rPr lang="en-US" sz="2200" dirty="0"/>
            </a:br>
            <a:endParaRPr lang="en-US" sz="2200" dirty="0"/>
          </a:p>
          <a:p>
            <a:pPr marL="342900" indent="-342900">
              <a:buFont typeface="+mj-lt"/>
              <a:buAutoNum type="arabicParenR"/>
            </a:pPr>
            <a:r>
              <a:rPr lang="en-US" sz="2200" dirty="0"/>
              <a:t>A man gave half of his property to his wife and 25% of remaining to each of its two children keeping the rest of the property for himself. What percentage of the property is remaining with the man?</a:t>
            </a:r>
            <a:br>
              <a:rPr lang="en-US" sz="2200" dirty="0"/>
            </a:br>
            <a:r>
              <a:rPr lang="en-US" sz="2200" dirty="0"/>
              <a:t>a)0%		b)25%		c)12.5%			d)none of these</a:t>
            </a:r>
            <a:endParaRPr lang="en-IN" sz="2200" dirty="0"/>
          </a:p>
        </p:txBody>
      </p:sp>
      <p:pic>
        <p:nvPicPr>
          <p:cNvPr id="3" name="Picture 2" descr="C:\Users\Admin\Downloads\Logo PNG.png">
            <a:extLst>
              <a:ext uri="{FF2B5EF4-FFF2-40B4-BE49-F238E27FC236}">
                <a16:creationId xmlns:a16="http://schemas.microsoft.com/office/drawing/2014/main" id="{552A5434-D4D8-43D6-8D47-4120538BFB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06656" y="5587728"/>
            <a:ext cx="1558098" cy="11726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178335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AC30307-99E9-4BC7-AB47-341A641235DE}"/>
              </a:ext>
            </a:extLst>
          </p:cNvPr>
          <p:cNvSpPr txBox="1"/>
          <p:nvPr/>
        </p:nvSpPr>
        <p:spPr>
          <a:xfrm>
            <a:off x="165716" y="115410"/>
            <a:ext cx="11700769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rabicParenR" startAt="4"/>
            </a:pPr>
            <a:r>
              <a:rPr lang="en-US" sz="2200" dirty="0"/>
              <a:t>A person buys a product from a shop. The sale offers a discount of 30%. The shopkeeper gives an additional discount of 10%. What is the overall discount offered?</a:t>
            </a:r>
            <a:br>
              <a:rPr lang="en-US" sz="2200" dirty="0"/>
            </a:br>
            <a:r>
              <a:rPr lang="en-US" sz="2200" dirty="0"/>
              <a:t>a)37%		b)43%		c)40%		d)none of </a:t>
            </a:r>
            <a:r>
              <a:rPr lang="en-IN" sz="2200" dirty="0"/>
              <a:t>these </a:t>
            </a:r>
            <a:br>
              <a:rPr lang="en-IN" sz="2200" dirty="0"/>
            </a:br>
            <a:br>
              <a:rPr lang="en-IN" sz="2200" dirty="0"/>
            </a:br>
            <a:br>
              <a:rPr lang="en-IN" sz="2200" dirty="0"/>
            </a:br>
            <a:endParaRPr lang="en-IN" sz="2200" dirty="0"/>
          </a:p>
          <a:p>
            <a:pPr marL="457200" indent="-457200">
              <a:buFont typeface="+mj-lt"/>
              <a:buAutoNum type="arabicParenR" startAt="4"/>
            </a:pPr>
            <a:r>
              <a:rPr lang="en-IN" sz="2200" dirty="0"/>
              <a:t>The length,</a:t>
            </a:r>
            <a:r>
              <a:rPr lang="en-US" sz="2200" dirty="0"/>
              <a:t> breadth and height of a cuboid are in the ratio 2:3:4. The length is increased by 10%, the breadth increased by 10% and the height increased by 10%. Find the percentage change in the surface area of the cuboid.</a:t>
            </a:r>
            <a:br>
              <a:rPr lang="en-US" sz="2200" dirty="0"/>
            </a:br>
            <a:r>
              <a:rPr lang="en-US" sz="2200" dirty="0"/>
              <a:t>a)21%		b)10%		c)33.3%	d)none of these</a:t>
            </a:r>
            <a:br>
              <a:rPr lang="en-US" sz="2200" dirty="0"/>
            </a:br>
            <a:br>
              <a:rPr lang="en-US" sz="2200" dirty="0"/>
            </a:br>
            <a:br>
              <a:rPr lang="en-US" sz="2200" dirty="0"/>
            </a:br>
            <a:endParaRPr lang="en-US" sz="2200" dirty="0"/>
          </a:p>
          <a:p>
            <a:pPr marL="457200" indent="-457200">
              <a:buFont typeface="+mj-lt"/>
              <a:buAutoNum type="arabicParenR" startAt="4"/>
            </a:pPr>
            <a:r>
              <a:rPr lang="en-US" sz="2200" dirty="0"/>
              <a:t>In a family, the father ate half of a cake while the remaining half was divided equally among the four children. By what percentage was the father’s share more than any of the children’s share?</a:t>
            </a:r>
            <a:br>
              <a:rPr lang="en-US" sz="2200" dirty="0"/>
            </a:br>
            <a:r>
              <a:rPr lang="en-US" sz="2200" dirty="0"/>
              <a:t>a)200%	b)400% 	c)300%		d)100%</a:t>
            </a:r>
            <a:endParaRPr lang="en-IN" sz="2200" dirty="0"/>
          </a:p>
        </p:txBody>
      </p:sp>
      <p:pic>
        <p:nvPicPr>
          <p:cNvPr id="3" name="Picture 2" descr="C:\Users\Admin\Downloads\Logo PNG.png">
            <a:extLst>
              <a:ext uri="{FF2B5EF4-FFF2-40B4-BE49-F238E27FC236}">
                <a16:creationId xmlns:a16="http://schemas.microsoft.com/office/drawing/2014/main" id="{AF55479F-3F47-4D82-9AB8-6ECFC098CD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06656" y="5587728"/>
            <a:ext cx="1558098" cy="11726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298219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783DD85-0B5E-42EC-9472-9C4B34EDA99E}"/>
              </a:ext>
            </a:extLst>
          </p:cNvPr>
          <p:cNvSpPr txBox="1"/>
          <p:nvPr/>
        </p:nvSpPr>
        <p:spPr>
          <a:xfrm>
            <a:off x="232299" y="97654"/>
            <a:ext cx="11727402" cy="62170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rabicParenR" startAt="7"/>
            </a:pPr>
            <a:r>
              <a:rPr lang="en-US" sz="2200" dirty="0"/>
              <a:t>The number of seats in an auditorium is decreased by 20% and the price of a ticket is increased by 10%. If the auditorium has a capacity of 500 seats after the change, find the percentage change in the total collection per show.</a:t>
            </a:r>
            <a:br>
              <a:rPr lang="en-US" sz="2200" dirty="0"/>
            </a:br>
            <a:r>
              <a:rPr lang="en-US" sz="2200" dirty="0"/>
              <a:t>a)12% decrease	  b)2% decrease	  c)10% decrease  d)no </a:t>
            </a:r>
            <a:r>
              <a:rPr lang="en-IN" sz="2200" dirty="0"/>
              <a:t>change</a:t>
            </a:r>
            <a:br>
              <a:rPr lang="en-IN" sz="2200" dirty="0"/>
            </a:br>
            <a:br>
              <a:rPr lang="en-US" sz="2200" dirty="0"/>
            </a:br>
            <a:endParaRPr lang="en-US" sz="2200" dirty="0"/>
          </a:p>
          <a:p>
            <a:pPr marL="457200" indent="-457200">
              <a:buFont typeface="+mj-lt"/>
              <a:buAutoNum type="arabicParenR" startAt="7"/>
            </a:pPr>
            <a:r>
              <a:rPr lang="en-US" sz="2200" dirty="0"/>
              <a:t>In an election between two contestants, a candidate got 55% of votes polled and won by margin of 80 votes. In next election, the number of votes received by candidate increased by 20%. Still candidate lost the election by margin 40 votes. What is the increase in number of votes polled?</a:t>
            </a:r>
            <a:br>
              <a:rPr lang="en-US" sz="2200" dirty="0"/>
            </a:br>
            <a:r>
              <a:rPr lang="en-US" sz="2200" dirty="0"/>
              <a:t>a)1096		b)568		c)528		d)296</a:t>
            </a:r>
            <a:br>
              <a:rPr lang="en-US" sz="2200" dirty="0"/>
            </a:br>
            <a:br>
              <a:rPr lang="en-US" sz="2200" dirty="0"/>
            </a:br>
            <a:br>
              <a:rPr lang="en-US" sz="2200" dirty="0"/>
            </a:br>
            <a:endParaRPr lang="en-US" sz="2200" dirty="0"/>
          </a:p>
          <a:p>
            <a:pPr marL="457200" indent="-457200">
              <a:buFont typeface="+mj-lt"/>
              <a:buAutoNum type="arabicParenR" startAt="7"/>
            </a:pPr>
            <a:r>
              <a:rPr lang="en-US" sz="2200" dirty="0"/>
              <a:t>In a colony where each household gets at least one newspaper, 45% get paper E, 75% paper F. If the number of households getting exactly one paper is to 240, find the total number of household in the colony.</a:t>
            </a:r>
            <a:br>
              <a:rPr lang="en-US" sz="2200" dirty="0"/>
            </a:br>
            <a:r>
              <a:rPr lang="en-US" sz="2200" dirty="0"/>
              <a:t>a)250		b)300		c)260		d)275</a:t>
            </a:r>
            <a:br>
              <a:rPr lang="en-US" sz="2400" dirty="0"/>
            </a:br>
            <a:endParaRPr lang="en-US" sz="2400" dirty="0"/>
          </a:p>
        </p:txBody>
      </p:sp>
      <p:pic>
        <p:nvPicPr>
          <p:cNvPr id="3" name="Picture 2" descr="C:\Users\Admin\Downloads\Logo PNG.png">
            <a:extLst>
              <a:ext uri="{FF2B5EF4-FFF2-40B4-BE49-F238E27FC236}">
                <a16:creationId xmlns:a16="http://schemas.microsoft.com/office/drawing/2014/main" id="{4E24B311-33D7-46B8-B3A4-8B25C2D955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06656" y="5587728"/>
            <a:ext cx="1558098" cy="11726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964694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075F53A-7CED-4135-B533-3381382707C6}"/>
              </a:ext>
            </a:extLst>
          </p:cNvPr>
          <p:cNvSpPr txBox="1"/>
          <p:nvPr/>
        </p:nvSpPr>
        <p:spPr>
          <a:xfrm>
            <a:off x="106531" y="195308"/>
            <a:ext cx="11851689" cy="54476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rabicParenR" startAt="10"/>
            </a:pPr>
            <a:r>
              <a:rPr lang="en-US" sz="2200" dirty="0"/>
              <a:t>In the EPL, a football club had planned to win at least 60% of its 40 matches. At the halfway stage, the club had only 40% of the matches played. If each match has a definite result, find the maximum number of remaining matches that it can that it can afford to lose.</a:t>
            </a:r>
            <a:br>
              <a:rPr lang="en-US" sz="2200" dirty="0"/>
            </a:br>
            <a:r>
              <a:rPr lang="en-US" sz="2200" dirty="0"/>
              <a:t>a)16			b)4			c)10		d)cannot be </a:t>
            </a:r>
            <a:r>
              <a:rPr lang="en-IN" sz="2200" dirty="0"/>
              <a:t>determined</a:t>
            </a:r>
            <a:br>
              <a:rPr lang="en-IN" sz="2200" dirty="0"/>
            </a:br>
            <a:br>
              <a:rPr lang="en-IN" sz="2200" dirty="0"/>
            </a:br>
            <a:br>
              <a:rPr lang="en-IN" sz="2200" dirty="0"/>
            </a:br>
            <a:endParaRPr lang="en-IN" sz="2200" dirty="0"/>
          </a:p>
          <a:p>
            <a:pPr marL="457200" indent="-457200">
              <a:buFont typeface="+mj-lt"/>
              <a:buAutoNum type="arabicParenR" startAt="10"/>
            </a:pPr>
            <a:r>
              <a:rPr lang="en-US" sz="2200" dirty="0"/>
              <a:t>If the SP of an article is 1.5 times the CP, find the profit or loss %.</a:t>
            </a:r>
            <a:br>
              <a:rPr lang="en-US" sz="2200" dirty="0"/>
            </a:br>
            <a:r>
              <a:rPr lang="en-US" sz="2200" dirty="0"/>
              <a:t>a)25% profit 	b)50% profit 	c)150% profit 	d)100% profit</a:t>
            </a:r>
            <a:br>
              <a:rPr lang="en-US" sz="2200" dirty="0"/>
            </a:br>
            <a:br>
              <a:rPr lang="en-US" sz="2200" dirty="0"/>
            </a:br>
            <a:br>
              <a:rPr lang="en-US" sz="2200" dirty="0"/>
            </a:br>
            <a:endParaRPr lang="en-US" sz="2200" dirty="0"/>
          </a:p>
          <a:p>
            <a:pPr marL="457200" indent="-457200">
              <a:buFont typeface="+mj-lt"/>
              <a:buAutoNum type="arabicParenR" startAt="10"/>
            </a:pPr>
            <a:r>
              <a:rPr lang="en-US" sz="2200" dirty="0"/>
              <a:t>An item is sold for Rs 240 at loss of 20%. at what price it needs to be sold in order to make a profit of 20%?</a:t>
            </a:r>
            <a:br>
              <a:rPr lang="en-US" sz="2200" dirty="0"/>
            </a:br>
            <a:r>
              <a:rPr lang="en-US" sz="2200" dirty="0"/>
              <a:t>a)Rs 300 		b)Rs 288 		c)Rs 260 		d)Rs 360</a:t>
            </a:r>
          </a:p>
          <a:p>
            <a:endParaRPr lang="en-IN" dirty="0"/>
          </a:p>
        </p:txBody>
      </p:sp>
      <p:pic>
        <p:nvPicPr>
          <p:cNvPr id="3" name="Picture 2" descr="C:\Users\Admin\Downloads\Logo PNG.png">
            <a:extLst>
              <a:ext uri="{FF2B5EF4-FFF2-40B4-BE49-F238E27FC236}">
                <a16:creationId xmlns:a16="http://schemas.microsoft.com/office/drawing/2014/main" id="{C2078E7E-10D6-4B25-BACE-F4FDC4BDB2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06656" y="5587728"/>
            <a:ext cx="1558098" cy="11726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34426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0A0D12C-D369-4FD7-A220-E4B7D81C18C3}"/>
              </a:ext>
            </a:extLst>
          </p:cNvPr>
          <p:cNvSpPr txBox="1"/>
          <p:nvPr/>
        </p:nvSpPr>
        <p:spPr>
          <a:xfrm>
            <a:off x="213065" y="257452"/>
            <a:ext cx="11611992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arenR" startAt="13"/>
            </a:pPr>
            <a:r>
              <a:rPr lang="en-US" sz="2200" dirty="0"/>
              <a:t>I sold an item at a discount of 20%. If the % mark-up is 30%. Find the overall profit%</a:t>
            </a:r>
            <a:br>
              <a:rPr lang="en-US" sz="2200" dirty="0"/>
            </a:br>
            <a:r>
              <a:rPr lang="en-US" sz="2200" dirty="0"/>
              <a:t>a)4%				b)10%			 c)14% 			d)no profit, no loss</a:t>
            </a:r>
            <a:br>
              <a:rPr lang="en-IN" sz="2200" dirty="0"/>
            </a:br>
            <a:br>
              <a:rPr lang="en-IN" sz="2200" dirty="0"/>
            </a:br>
            <a:br>
              <a:rPr lang="en-IN" sz="2200" dirty="0"/>
            </a:br>
            <a:endParaRPr lang="en-IN" sz="2200" dirty="0"/>
          </a:p>
          <a:p>
            <a:pPr marL="342900" indent="-342900">
              <a:buFont typeface="+mj-lt"/>
              <a:buAutoNum type="arabicParenR" startAt="13"/>
            </a:pPr>
            <a:r>
              <a:rPr lang="en-US" sz="2200" dirty="0"/>
              <a:t>Out of 60 things purchased, 20 were sold at 20% profit and the remaining at 20% loss. What is the overall profit or loss %?</a:t>
            </a:r>
            <a:br>
              <a:rPr lang="en-US" sz="2200" dirty="0"/>
            </a:br>
            <a:r>
              <a:rPr lang="en-US" sz="2200" dirty="0"/>
              <a:t>a)3.33% profit	b)20% profit	 c)3.33% loss 	d)none of these</a:t>
            </a:r>
            <a:br>
              <a:rPr lang="en-US" sz="2200" dirty="0"/>
            </a:br>
            <a:br>
              <a:rPr lang="en-US" sz="2200" dirty="0"/>
            </a:br>
            <a:br>
              <a:rPr lang="en-US" sz="2200" dirty="0"/>
            </a:br>
            <a:endParaRPr lang="en-US" sz="2200" dirty="0"/>
          </a:p>
          <a:p>
            <a:pPr marL="342900" indent="-342900">
              <a:buFont typeface="+mj-lt"/>
              <a:buAutoNum type="arabicParenR" startAt="13"/>
            </a:pPr>
            <a:r>
              <a:rPr lang="en-US" sz="2200" dirty="0"/>
              <a:t>A man sold two items having the same CP, one at a profit of 10% and other at 10% loss. What is the overall profit or loss%</a:t>
            </a:r>
            <a:br>
              <a:rPr lang="en-US" sz="2200" dirty="0"/>
            </a:br>
            <a:r>
              <a:rPr lang="en-US" sz="2200" dirty="0"/>
              <a:t>a)1%	loss			b)1%profit		c)no profit, no loss		d)none of these</a:t>
            </a:r>
            <a:endParaRPr lang="en-IN" sz="2200" dirty="0"/>
          </a:p>
        </p:txBody>
      </p:sp>
      <p:pic>
        <p:nvPicPr>
          <p:cNvPr id="3" name="Picture 2" descr="C:\Users\Admin\Downloads\Logo PNG.png">
            <a:extLst>
              <a:ext uri="{FF2B5EF4-FFF2-40B4-BE49-F238E27FC236}">
                <a16:creationId xmlns:a16="http://schemas.microsoft.com/office/drawing/2014/main" id="{EF740488-DF67-4AE4-B6C5-7008D7C5EF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06656" y="5587728"/>
            <a:ext cx="1558098" cy="11726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083719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E5015F3-AA78-4472-958A-A438C7442D03}"/>
              </a:ext>
            </a:extLst>
          </p:cNvPr>
          <p:cNvSpPr txBox="1"/>
          <p:nvPr/>
        </p:nvSpPr>
        <p:spPr>
          <a:xfrm>
            <a:off x="284085" y="195309"/>
            <a:ext cx="11540971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rabicParenR" startAt="16"/>
            </a:pPr>
            <a:r>
              <a:rPr lang="en-US" sz="2200" dirty="0"/>
              <a:t>A milkman mixes 20 L of water to 120 L of milk and sells it at CP. Find the profit or loss%.</a:t>
            </a:r>
            <a:br>
              <a:rPr lang="en-US" sz="2200" dirty="0"/>
            </a:br>
            <a:r>
              <a:rPr lang="en-US" sz="2200" dirty="0"/>
              <a:t>a)14.28 % profit 	b)16.66% profit 	c)20% profit 	d)25% profit</a:t>
            </a:r>
            <a:br>
              <a:rPr lang="en-US" sz="2200" dirty="0"/>
            </a:br>
            <a:br>
              <a:rPr lang="en-US" sz="2200" dirty="0"/>
            </a:br>
            <a:br>
              <a:rPr lang="en-US" sz="2200" dirty="0"/>
            </a:br>
            <a:br>
              <a:rPr lang="en-US" sz="2200" dirty="0"/>
            </a:br>
            <a:endParaRPr lang="en-US" sz="2200" dirty="0"/>
          </a:p>
          <a:p>
            <a:pPr marL="457200" indent="-457200">
              <a:buFont typeface="+mj-lt"/>
              <a:buAutoNum type="arabicParenR" startAt="16"/>
            </a:pPr>
            <a:r>
              <a:rPr lang="en-US" sz="2200" dirty="0"/>
              <a:t>A man buys an item at a discount of 20%. He spends </a:t>
            </a:r>
            <a:r>
              <a:rPr lang="en-US" sz="2200" dirty="0" err="1"/>
              <a:t>rs</a:t>
            </a:r>
            <a:r>
              <a:rPr lang="en-US" sz="2200" dirty="0"/>
              <a:t>. 200 on its repairs and sells it for </a:t>
            </a:r>
            <a:r>
              <a:rPr lang="en-US" sz="2200" dirty="0" err="1"/>
              <a:t>rs</a:t>
            </a:r>
            <a:r>
              <a:rPr lang="en-US" sz="2200" dirty="0"/>
              <a:t> 600 at a profit of 20%. Find the marked price of that item</a:t>
            </a:r>
            <a:br>
              <a:rPr lang="en-US" sz="2200" dirty="0"/>
            </a:br>
            <a:r>
              <a:rPr lang="en-US" sz="2200" dirty="0"/>
              <a:t>a)300		b)500	 	c)375 		d)400</a:t>
            </a:r>
            <a:br>
              <a:rPr lang="en-US" sz="2200" dirty="0"/>
            </a:br>
            <a:br>
              <a:rPr lang="en-US" sz="2200" dirty="0"/>
            </a:br>
            <a:br>
              <a:rPr lang="en-US" sz="2200" dirty="0"/>
            </a:br>
            <a:endParaRPr lang="en-US" sz="2200" dirty="0"/>
          </a:p>
          <a:p>
            <a:pPr marL="457200" indent="-457200">
              <a:buFont typeface="+mj-lt"/>
              <a:buAutoNum type="arabicParenR" startAt="16"/>
            </a:pPr>
            <a:r>
              <a:rPr lang="en-US" sz="2200" dirty="0"/>
              <a:t>On selling 20 m of cloth, a merchant realizes that he has made a loss equal to the SP of 4 m of cloth. Find his loss in percentage terms.</a:t>
            </a:r>
            <a:br>
              <a:rPr lang="en-US" sz="2200" dirty="0"/>
            </a:br>
            <a:r>
              <a:rPr lang="en-US" sz="2200" dirty="0"/>
              <a:t>a)20% 		b)16.66 % 	c)15% 		d)12.5%</a:t>
            </a:r>
            <a:br>
              <a:rPr lang="en-US" sz="2200" dirty="0"/>
            </a:br>
            <a:br>
              <a:rPr lang="en-US" sz="2400" dirty="0"/>
            </a:br>
            <a:endParaRPr lang="en-US" sz="2400" dirty="0"/>
          </a:p>
        </p:txBody>
      </p:sp>
      <p:pic>
        <p:nvPicPr>
          <p:cNvPr id="3" name="Picture 2" descr="C:\Users\Admin\Downloads\Logo PNG.png">
            <a:extLst>
              <a:ext uri="{FF2B5EF4-FFF2-40B4-BE49-F238E27FC236}">
                <a16:creationId xmlns:a16="http://schemas.microsoft.com/office/drawing/2014/main" id="{8CF45822-2913-4F91-A253-7AC300CD57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06656" y="5587728"/>
            <a:ext cx="1558098" cy="11726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7867603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4A462E2-E1A0-402B-A5D0-35F5A1BB80E3}"/>
              </a:ext>
            </a:extLst>
          </p:cNvPr>
          <p:cNvSpPr txBox="1"/>
          <p:nvPr/>
        </p:nvSpPr>
        <p:spPr>
          <a:xfrm>
            <a:off x="186430" y="106532"/>
            <a:ext cx="11754035" cy="5847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rabicParenR" startAt="19"/>
            </a:pPr>
            <a:r>
              <a:rPr lang="en-US" sz="2200" dirty="0"/>
              <a:t>A shopkeeper sells two articles for Rs 1980 each, one at a profit of 10% and other at loss of 10%. find the value of profit or loss. </a:t>
            </a:r>
            <a:br>
              <a:rPr lang="en-US" sz="2200" dirty="0"/>
            </a:br>
            <a:r>
              <a:rPr lang="en-US" sz="2200" dirty="0"/>
              <a:t>a)Rs 40 loss 	b)Rs 20 profit 	 c)Rs 10 profit 	d)Rs 0</a:t>
            </a:r>
            <a:br>
              <a:rPr lang="en-US" sz="2200" dirty="0"/>
            </a:br>
            <a:br>
              <a:rPr lang="en-US" sz="2200" dirty="0"/>
            </a:br>
            <a:endParaRPr lang="en-US" sz="2200" dirty="0"/>
          </a:p>
          <a:p>
            <a:pPr marL="457200" indent="-457200">
              <a:buFont typeface="+mj-lt"/>
              <a:buAutoNum type="arabicParenR" startAt="19"/>
            </a:pPr>
            <a:r>
              <a:rPr lang="en-US" sz="2200" dirty="0"/>
              <a:t>The ratio of MP to CP of an item is 5:3 while the ratio of MP to SP is 2:1. find the profit or loss%. </a:t>
            </a:r>
            <a:br>
              <a:rPr lang="en-US" sz="2200" dirty="0"/>
            </a:br>
            <a:r>
              <a:rPr lang="en-US" sz="2200" dirty="0"/>
              <a:t>a)16.66% loss 	b)20% loss 		c)20% profit 	d)16.66% profit</a:t>
            </a:r>
            <a:br>
              <a:rPr lang="en-US" sz="2200" dirty="0"/>
            </a:br>
            <a:br>
              <a:rPr lang="en-US" sz="2200" dirty="0"/>
            </a:br>
            <a:endParaRPr lang="en-US" sz="2200" dirty="0"/>
          </a:p>
          <a:p>
            <a:pPr marL="457200" indent="-457200">
              <a:buFont typeface="+mj-lt"/>
              <a:buAutoNum type="arabicParenR" startAt="19"/>
            </a:pPr>
            <a:r>
              <a:rPr lang="en-US" sz="2200" dirty="0"/>
              <a:t>A shopkeeper sells items at a mark-cup of 10% and his weighing balance shows 800g instead of 1 kg. what is the overall profit or loss %. </a:t>
            </a:r>
            <a:br>
              <a:rPr lang="en-US" sz="2200" dirty="0"/>
            </a:br>
            <a:r>
              <a:rPr lang="en-US" sz="2200" dirty="0"/>
              <a:t>a)10% loss 		b)12% loss 		c)37.5% profit 	d)17.5% loss</a:t>
            </a:r>
            <a:br>
              <a:rPr lang="en-US" sz="2200" dirty="0"/>
            </a:br>
            <a:br>
              <a:rPr lang="en-US" sz="2200" dirty="0"/>
            </a:br>
            <a:endParaRPr lang="en-IN" sz="2200" dirty="0"/>
          </a:p>
          <a:p>
            <a:pPr marL="457200" indent="-457200">
              <a:buFont typeface="+mj-lt"/>
              <a:buAutoNum type="arabicParenR" startAt="19"/>
            </a:pPr>
            <a:r>
              <a:rPr lang="en-US" sz="2200" dirty="0"/>
              <a:t>An item is sold at a profit of 25%. if the cost price would have decreased by Rs 50, the profit % would have increased by 50%. find the cost price of the item. </a:t>
            </a:r>
            <a:br>
              <a:rPr lang="en-US" sz="2200" dirty="0"/>
            </a:br>
            <a:r>
              <a:rPr lang="en-US" sz="2200" dirty="0"/>
              <a:t>a)Rs 300 	b)Rs 400 	c)Rs 100 	d)RS 200/3</a:t>
            </a:r>
            <a:endParaRPr lang="en-IN" sz="2200" dirty="0"/>
          </a:p>
        </p:txBody>
      </p:sp>
      <p:pic>
        <p:nvPicPr>
          <p:cNvPr id="3" name="Picture 2" descr="C:\Users\Admin\Downloads\Logo PNG.png">
            <a:extLst>
              <a:ext uri="{FF2B5EF4-FFF2-40B4-BE49-F238E27FC236}">
                <a16:creationId xmlns:a16="http://schemas.microsoft.com/office/drawing/2014/main" id="{CAC9247A-53EA-4D57-8482-5140DFDD55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06656" y="5587728"/>
            <a:ext cx="1558098" cy="11726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00332106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ct">
  <a:themeElements>
    <a:clrScheme name="Retrospect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02006FA4-1611-4B07-AF7F-85CF6D20EB3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120</TotalTime>
  <Words>1357</Words>
  <Application>Microsoft Office PowerPoint</Application>
  <PresentationFormat>Widescreen</PresentationFormat>
  <Paragraphs>23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Calibri</vt:lpstr>
      <vt:lpstr>Calibri Light</vt:lpstr>
      <vt:lpstr>Lucida Console</vt:lpstr>
      <vt:lpstr>Retrospect</vt:lpstr>
      <vt:lpstr>Percentage  Profit-Loss  Marathon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Percentage  Profit-Loss  Marathon</dc:title>
  <dc:creator>Vaishnavi Kupate</dc:creator>
  <cp:lastModifiedBy>Vaishnavi Kupate</cp:lastModifiedBy>
  <cp:revision>2</cp:revision>
  <dcterms:created xsi:type="dcterms:W3CDTF">2021-09-05T09:31:10Z</dcterms:created>
  <dcterms:modified xsi:type="dcterms:W3CDTF">2021-09-05T11:31:48Z</dcterms:modified>
</cp:coreProperties>
</file>