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0"/>
  </p:notesMasterIdLst>
  <p:sldIdLst>
    <p:sldId id="272" r:id="rId2"/>
    <p:sldId id="258" r:id="rId3"/>
    <p:sldId id="271" r:id="rId4"/>
    <p:sldId id="264" r:id="rId5"/>
    <p:sldId id="265" r:id="rId6"/>
    <p:sldId id="273" r:id="rId7"/>
    <p:sldId id="266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 varScale="1">
        <p:scale>
          <a:sx n="67" d="100"/>
          <a:sy n="67" d="100"/>
        </p:scale>
        <p:origin x="151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01FA7-DEBB-4B8C-BB5F-F50630C2B66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3DFA5-B608-4496-8D63-458542102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22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3DFA5-B608-4496-8D63-4585421023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1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1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23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06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9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9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3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0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63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30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00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9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390A7-CD3C-4479-BEB9-8DD5B50054A6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6B40E-5678-4BB4-8768-B7227F046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7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ellpc\Downloads\Apt-tech LOGO modifi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4553">
            <a:off x="1652745" y="708223"/>
            <a:ext cx="6576551" cy="50529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701600">
            <a:off x="1901286" y="4095520"/>
            <a:ext cx="473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smtClean="0">
                <a:solidFill>
                  <a:srgbClr val="FF0000"/>
                </a:solidFill>
              </a:rPr>
              <a:t>Percentage Theory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821888"/>
              </p:ext>
            </p:extLst>
          </p:nvPr>
        </p:nvGraphicFramePr>
        <p:xfrm>
          <a:off x="2995610" y="5595721"/>
          <a:ext cx="6096001" cy="123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190"/>
                <a:gridCol w="3071811"/>
              </a:tblGrid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¾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75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½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50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3/8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37.5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251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Percentage Conversion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Table:-</a:t>
            </a:r>
            <a:endParaRPr lang="en-US" sz="2000" dirty="0"/>
          </a:p>
        </p:txBody>
      </p:sp>
      <p:pic>
        <p:nvPicPr>
          <p:cNvPr id="8" name="Picture 7" descr="C:\Users\Sanir Kittu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3865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910079"/>
              </p:ext>
            </p:extLst>
          </p:nvPr>
        </p:nvGraphicFramePr>
        <p:xfrm>
          <a:off x="2995610" y="33121"/>
          <a:ext cx="6096000" cy="556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762" y="990600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44% = 4*11% = 4/9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21% = 7% *3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1/14 * 3 = 3/14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22% = 2*11%</a:t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=2/9</a:t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27% = 3/11</a:t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66% = 2/3</a:t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14% = 2/7</a:t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52400"/>
            <a:ext cx="8534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r>
              <a:rPr lang="en-US" sz="2200" b="1" dirty="0" smtClean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What is the rise percentage?       </a:t>
            </a:r>
            <a:br>
              <a:rPr lang="en-US" sz="2200" b="1" dirty="0" smtClean="0"/>
            </a:br>
            <a:r>
              <a:rPr lang="en-US" sz="2200" b="1" dirty="0" smtClean="0"/>
              <a:t>% </a:t>
            </a:r>
            <a:r>
              <a:rPr lang="en-US" sz="2200" b="1" dirty="0" smtClean="0"/>
              <a:t>Rise = d/IV = 10/45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                        = 2/9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                        = 22</a:t>
            </a:r>
            <a:r>
              <a:rPr lang="en-US" sz="2200" b="1" dirty="0" smtClean="0"/>
              <a:t>%</a:t>
            </a:r>
          </a:p>
          <a:p>
            <a:endParaRPr lang="en-US" sz="22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200" b="1" dirty="0" smtClean="0"/>
              <a:t>By how much percentage IT is less tha</a:t>
            </a:r>
            <a:r>
              <a:rPr lang="en-US" sz="2200" b="1" dirty="0" smtClean="0"/>
              <a:t>n CSE?</a:t>
            </a:r>
            <a:r>
              <a:rPr lang="en-US" sz="2200" b="1" dirty="0" smtClean="0"/>
              <a:t>          </a:t>
            </a:r>
            <a:endParaRPr lang="en-US" sz="22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746567"/>
              </p:ext>
            </p:extLst>
          </p:nvPr>
        </p:nvGraphicFramePr>
        <p:xfrm>
          <a:off x="2057400" y="457200"/>
          <a:ext cx="3048000" cy="810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1996</a:t>
                      </a:r>
                      <a:endParaRPr lang="en-US" sz="1800" b="1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45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55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95400" y="3968829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    CSE                     IT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32                       42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% = 10/32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   5/16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6.6 *5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= 33%</a:t>
            </a:r>
            <a:endParaRPr lang="en-US" sz="2200" b="1" dirty="0"/>
          </a:p>
        </p:txBody>
      </p:sp>
      <p:pic>
        <p:nvPicPr>
          <p:cNvPr id="5" name="Picture 4" descr="C:\Users\Sanir Kittu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6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304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10%  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909935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1%   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1600200"/>
            <a:ext cx="163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5%   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891" y="5871880"/>
            <a:ext cx="8153400" cy="64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 	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304799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7100" y="889574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48891" y="1453567"/>
                <a:ext cx="3352800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𝟏𝟎</m:t>
                        </m:r>
                        <m:r>
                          <a:rPr lang="en-US" sz="3200" b="1" i="1" smtClean="0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%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91" y="1453567"/>
                <a:ext cx="3352800" cy="801310"/>
              </a:xfrm>
              <a:prstGeom prst="rect">
                <a:avLst/>
              </a:prstGeom>
              <a:blipFill rotWithShape="1">
                <a:blip r:embed="rId2"/>
                <a:stretch>
                  <a:fillRect l="-4727" b="-9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62000" y="2362200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	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 of  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790 =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0" y="2362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79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1999" y="2971800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10%  of   820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28956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82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3606225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1%   of   350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0" y="3606225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3.5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799" y="4114800"/>
            <a:ext cx="4800601" cy="64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3%   of   420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7801" y="4114800"/>
            <a:ext cx="2819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4.2 x 3 = 12.6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4800601" cy="64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5)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15%  of   540  =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1" y="4724400"/>
            <a:ext cx="281939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+ 5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       =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54    + 27</a:t>
            </a:r>
          </a:p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81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 descr="C:\Users\Sanir Kittu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61669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7473" y="423723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30%  of   720 =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81600" y="423723"/>
            <a:ext cx="2819400" cy="639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700"/>
              </a:lnSpc>
            </a:pP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72 </a:t>
            </a:r>
            <a:r>
              <a:rPr lang="en-US" sz="3200" b="1" dirty="0">
                <a:solidFill>
                  <a:srgbClr val="000000"/>
                </a:solidFill>
                <a:latin typeface="Segoe UI Light" pitchFamily="34" charset="0"/>
                <a:cs typeface="Times New Roman" pitchFamily="18" charset="0"/>
                <a:sym typeface="Wingdings" pitchFamily="2" charset="2"/>
              </a:rPr>
              <a:t>x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3 = 216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1625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of   420 =</a:t>
            </a:r>
            <a:r>
              <a:rPr lang="en-US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1063642"/>
            <a:ext cx="6248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+ 5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210 +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21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231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1242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 of   740 </a:t>
            </a:r>
            <a:r>
              <a:rPr lang="en-US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10545" y="3048000"/>
            <a:ext cx="2819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+ 5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370  + 37 </a:t>
            </a:r>
          </a:p>
          <a:p>
            <a:pPr>
              <a:lnSpc>
                <a:spcPts val="47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407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4865765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45%   of   220 </a:t>
            </a:r>
            <a:r>
              <a:rPr lang="en-US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805080"/>
                <a:ext cx="2819400" cy="1900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700"/>
                  </a:lnSpc>
                </a:pP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50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%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5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%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= 110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11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99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05080"/>
                <a:ext cx="2819400" cy="1900520"/>
              </a:xfrm>
              <a:prstGeom prst="rect">
                <a:avLst/>
              </a:prstGeom>
              <a:blipFill rotWithShape="1">
                <a:blip r:embed="rId2"/>
                <a:stretch>
                  <a:fillRect l="-5400" t="-1603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C:\Users\Sanir Kittu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35846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4359" y="304800"/>
            <a:ext cx="20649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QUIZ</a:t>
            </a:r>
            <a:endParaRPr lang="en-US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95400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20 % of 550		2) 40 % of 580		3) 70 % of 230</a:t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5 % 450		5) 8 % of 380		6) 15 % of 180</a:t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55% of 270		8) 55 % of 320		9) 45 % of 220</a:t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 45 % of 170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17326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ANSWERS:</a:t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110		2)232		3) 161		4) 22.5		5) 30.4</a:t>
            </a:r>
            <a:b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27		7) 148.5	8) 176		9) 99		10) 76.5 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3429000" y="436629"/>
                <a:ext cx="7924800" cy="130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3200" b="1" dirty="0" smtClean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 smtClean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 smtClean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 smtClean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          </a:t>
                </a:r>
                <a:r>
                  <a:rPr lang="en-US" sz="2800" b="1" dirty="0" smtClean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For more </a:t>
                </a:r>
                <a:r>
                  <a:rPr lang="en-US" sz="2800" b="1" dirty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 smtClean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 smtClean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36629"/>
                <a:ext cx="7924800" cy="130176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443287" y="1881387"/>
                <a:ext cx="7924800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2800" b="1" dirty="0" smtClean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 smtClean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 smtClean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           For less</a:t>
                </a:r>
                <a:r>
                  <a:rPr lang="en-US" sz="2800" b="1" dirty="0" smtClean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</a:t>
                </a:r>
                <a:r>
                  <a:rPr lang="en-US" sz="2800" b="1" dirty="0" smtClean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 smtClean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 smtClean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 smtClean="0"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287" y="1881387"/>
                <a:ext cx="7924800" cy="11350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C:\Users\Sanir Kittur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273866"/>
              </p:ext>
            </p:extLst>
          </p:nvPr>
        </p:nvGraphicFramePr>
        <p:xfrm>
          <a:off x="152400" y="437234"/>
          <a:ext cx="43434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286000"/>
              </a:tblGrid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45720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1) If A is 20 % more than B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3886200" y="45720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will be 16.66% less than A</a:t>
            </a:r>
          </a:p>
          <a:p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895600" y="4687510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152400" y="5016097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X is 33.3% less than 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2852737" y="5111372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3929063" y="497134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will be 50 % more than 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400" y="5460194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is 12.5% less than Q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>
            <a:off x="2852737" y="5577269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3886200" y="5477489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will be 13.69% more than 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" y="5975146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is 10% less than R 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0" name="Right Arrow 29"/>
          <p:cNvSpPr/>
          <p:nvPr/>
        </p:nvSpPr>
        <p:spPr>
          <a:xfrm>
            <a:off x="2852737" y="6129351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3924300" y="601223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will be 11.1 % more than S</a:t>
            </a:r>
          </a:p>
        </p:txBody>
      </p:sp>
    </p:spTree>
    <p:extLst>
      <p:ext uri="{BB962C8B-B14F-4D97-AF65-F5344CB8AC3E}">
        <p14:creationId xmlns:p14="http://schemas.microsoft.com/office/powerpoint/2010/main" val="34775902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/>
      <p:bldP spid="8" grpId="0"/>
      <p:bldP spid="11" grpId="0" animBg="1"/>
      <p:bldP spid="21" grpId="0"/>
      <p:bldP spid="22" grpId="0" animBg="1"/>
      <p:bldP spid="23" grpId="0"/>
      <p:bldP spid="24" grpId="0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800" y="1074256"/>
                <a:ext cx="7924800" cy="1671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% </a:t>
                </a:r>
                <a:r>
                  <a:rPr lang="en-US" sz="4000" b="1" dirty="0" err="1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inc</a:t>
                </a: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/</a:t>
                </a:r>
                <a:r>
                  <a:rPr lang="en-US" sz="4000" b="1" dirty="0" err="1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dec</a:t>
                </a: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𝒅𝒊𝒇𝒇𝒆𝒓𝒆𝒏𝒄𝒆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𝐈</m:t>
                        </m:r>
                        <m:r>
                          <a:rPr lang="en-US" sz="4000" b="1" i="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.</m:t>
                        </m:r>
                        <m:r>
                          <a:rPr lang="en-US" sz="4000" b="1" i="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𝐕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074256"/>
                <a:ext cx="7924800" cy="1671291"/>
              </a:xfrm>
              <a:prstGeom prst="rect">
                <a:avLst/>
              </a:prstGeom>
              <a:blipFill rotWithShape="1">
                <a:blip r:embed="rId3"/>
                <a:stretch>
                  <a:fillRect l="-2692" t="-28467" b="-14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7200" y="3292076"/>
                <a:ext cx="883920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% comparison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𝑻𝒉𝒂𝒏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 i="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92076"/>
                <a:ext cx="8839200" cy="1092607"/>
              </a:xfrm>
              <a:prstGeom prst="rect">
                <a:avLst/>
              </a:prstGeom>
              <a:blipFill rotWithShape="1">
                <a:blip r:embed="rId4"/>
                <a:stretch>
                  <a:fillRect l="-2414" t="-43575" b="-307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:\Users\Sanir Kittur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76938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0646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362</Words>
  <Application>Microsoft Office PowerPoint</Application>
  <PresentationFormat>On-screen Show (4:3)</PresentationFormat>
  <Paragraphs>154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Segoe UI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Twinkle Panjwani</cp:lastModifiedBy>
  <cp:revision>64</cp:revision>
  <dcterms:created xsi:type="dcterms:W3CDTF">2006-08-16T00:00:00Z</dcterms:created>
  <dcterms:modified xsi:type="dcterms:W3CDTF">2019-05-24T09:51:38Z</dcterms:modified>
</cp:coreProperties>
</file>