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Lst>
  <p:sldIdLst>
    <p:sldId id="266" r:id="rId2"/>
    <p:sldId id="256" r:id="rId3"/>
    <p:sldId id="260" r:id="rId4"/>
    <p:sldId id="275" r:id="rId5"/>
    <p:sldId id="273" r:id="rId6"/>
    <p:sldId id="257" r:id="rId7"/>
    <p:sldId id="261" r:id="rId8"/>
    <p:sldId id="274" r:id="rId9"/>
    <p:sldId id="262" r:id="rId10"/>
    <p:sldId id="263" r:id="rId11"/>
    <p:sldId id="258" r:id="rId12"/>
    <p:sldId id="276" r:id="rId13"/>
    <p:sldId id="277" r:id="rId14"/>
    <p:sldId id="267" r:id="rId15"/>
    <p:sldId id="278" r:id="rId16"/>
    <p:sldId id="259" r:id="rId17"/>
    <p:sldId id="269" r:id="rId18"/>
    <p:sldId id="270" r:id="rId19"/>
    <p:sldId id="271"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585" autoAdjust="0"/>
  </p:normalViewPr>
  <p:slideViewPr>
    <p:cSldViewPr>
      <p:cViewPr varScale="1">
        <p:scale>
          <a:sx n="66" d="100"/>
          <a:sy n="66" d="100"/>
        </p:scale>
        <p:origin x="-54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593EDE-BC2F-4DF2-B888-A4DC1D9EA1FA}" type="datetimeFigureOut">
              <a:rPr lang="en-US" smtClean="0"/>
              <a:pPr/>
              <a:t>05/Feb/2017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D1427-5CCE-4F1E-8F0C-57230FEE8DA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4" name="Title 1"/>
          <p:cNvSpPr>
            <a:spLocks noGrp="1"/>
          </p:cNvSpPr>
          <p:nvPr>
            <p:ph type="title"/>
          </p:nvPr>
        </p:nvSpPr>
        <p:spPr>
          <a:xfrm>
            <a:off x="2703513" y="274638"/>
            <a:ext cx="6316662"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655540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593EDE-BC2F-4DF2-B888-A4DC1D9EA1FA}" type="datetimeFigureOut">
              <a:rPr lang="en-US" smtClean="0"/>
              <a:pPr/>
              <a:t>05/Feb/2017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BD1427-5CCE-4F1E-8F0C-57230FEE8DA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dellpc\Downloads\Apt-tech LOGO modified.jpg"/>
          <p:cNvPicPr>
            <a:picLocks noChangeAspect="1" noChangeArrowheads="1"/>
          </p:cNvPicPr>
          <p:nvPr/>
        </p:nvPicPr>
        <p:blipFill>
          <a:blip r:embed="rId2" cstate="print"/>
          <a:srcRect/>
          <a:stretch>
            <a:fillRect/>
          </a:stretch>
        </p:blipFill>
        <p:spPr bwMode="auto">
          <a:xfrm rot="724553">
            <a:off x="1678307" y="865219"/>
            <a:ext cx="6624376" cy="508970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TextBox 2"/>
          <p:cNvSpPr txBox="1"/>
          <p:nvPr/>
        </p:nvSpPr>
        <p:spPr>
          <a:xfrm rot="1063571">
            <a:off x="1076671" y="3974152"/>
            <a:ext cx="7086920" cy="1200329"/>
          </a:xfrm>
          <a:prstGeom prst="rect">
            <a:avLst/>
          </a:prstGeom>
          <a:noFill/>
        </p:spPr>
        <p:txBody>
          <a:bodyPr wrap="square" rtlCol="0">
            <a:spAutoFit/>
          </a:bodyPr>
          <a:lstStyle/>
          <a:p>
            <a:pPr algn="ctr"/>
            <a:r>
              <a:rPr lang="en-US" sz="3600" b="1" dirty="0">
                <a:solidFill>
                  <a:srgbClr val="FF0000"/>
                </a:solidFill>
              </a:rPr>
              <a:t>Speed, Time &amp; </a:t>
            </a:r>
            <a:r>
              <a:rPr lang="en-US" sz="3600" b="1" dirty="0" smtClean="0">
                <a:solidFill>
                  <a:srgbClr val="FF0000"/>
                </a:solidFill>
              </a:rPr>
              <a:t>Distance</a:t>
            </a:r>
          </a:p>
          <a:p>
            <a:pPr algn="ctr"/>
            <a:r>
              <a:rPr lang="en-US" sz="3600" b="1" dirty="0" smtClean="0">
                <a:solidFill>
                  <a:srgbClr val="FF0000"/>
                </a:solidFill>
              </a:rPr>
              <a:t>Q-A</a:t>
            </a:r>
            <a:endParaRPr lang="en-US" sz="3600" b="1" dirty="0">
              <a:solidFill>
                <a:srgbClr val="FF0000"/>
              </a:solidFill>
            </a:endParaRPr>
          </a:p>
        </p:txBody>
      </p:sp>
    </p:spTree>
    <p:extLst>
      <p:ext uri="{BB962C8B-B14F-4D97-AF65-F5344CB8AC3E}">
        <p14:creationId xmlns:p14="http://schemas.microsoft.com/office/powerpoint/2010/main" val="10162393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57200"/>
            <a:ext cx="8153400" cy="5847755"/>
          </a:xfrm>
          <a:prstGeom prst="rect">
            <a:avLst/>
          </a:prstGeom>
          <a:noFill/>
        </p:spPr>
        <p:txBody>
          <a:bodyPr wrap="square" rtlCol="0">
            <a:spAutoFit/>
          </a:bodyPr>
          <a:lstStyle/>
          <a:p>
            <a:pPr marL="347663" indent="-347663">
              <a:buAutoNum type="arabicPeriod"/>
              <a:tabLst>
                <a:tab pos="406400" algn="l"/>
              </a:tabLst>
            </a:pPr>
            <a:r>
              <a:rPr lang="en-US" sz="2200" b="1" dirty="0" smtClean="0"/>
              <a:t>Prabhat covers a distance in 40 min if he drives at a speed of 60km/h on an average. Find the speed at which he must drive at to reduce the time of journey by 25%?				</a:t>
            </a:r>
          </a:p>
          <a:p>
            <a:pPr marL="406400" indent="-406400">
              <a:buAutoNum type="arabicPeriod"/>
              <a:tabLst>
                <a:tab pos="347663" algn="l"/>
                <a:tab pos="465138" algn="l"/>
              </a:tabLst>
            </a:pPr>
            <a:r>
              <a:rPr lang="en-US" sz="2200" b="1" dirty="0" smtClean="0"/>
              <a:t>Salabh, during his journey, travels for 20min at a speed of 30km/h, another 30 min at a speed of 50km/h, next 1hr at a speed of 50km/h and last 1hr at a speed of 60km/h. What is average speed of entire journey? 				</a:t>
            </a:r>
          </a:p>
          <a:p>
            <a:pPr marL="406400" indent="-406400">
              <a:buAutoNum type="arabicPeriod"/>
              <a:tabLst>
                <a:tab pos="347663" algn="l"/>
                <a:tab pos="465138" algn="l"/>
              </a:tabLst>
            </a:pPr>
            <a:endParaRPr lang="en-US" sz="2200" b="1" dirty="0" smtClean="0"/>
          </a:p>
          <a:p>
            <a:pPr marL="342900" indent="-342900">
              <a:buAutoNum type="arabicPeriod"/>
              <a:tabLst>
                <a:tab pos="406400" algn="l"/>
                <a:tab pos="465138" algn="l"/>
              </a:tabLst>
            </a:pPr>
            <a:r>
              <a:rPr lang="en-US" sz="2200" b="1" dirty="0" smtClean="0"/>
              <a:t>The diameter of a cycle wheel is 70cm. A cyclist takes 30hr to reach a destination at a speed of 22km/h. How many revolutions will the wheel make during the journey? 	       		</a:t>
            </a:r>
          </a:p>
          <a:p>
            <a:pPr marL="342900" indent="-342900">
              <a:buAutoNum type="arabicPeriod"/>
              <a:tabLst>
                <a:tab pos="406400" algn="l"/>
                <a:tab pos="465138" algn="l"/>
              </a:tabLst>
            </a:pPr>
            <a:endParaRPr lang="en-US" sz="2200" b="1" dirty="0" smtClean="0"/>
          </a:p>
          <a:p>
            <a:pPr marL="342900" indent="-342900">
              <a:buAutoNum type="arabicPeriod"/>
            </a:pPr>
            <a:r>
              <a:rPr lang="en-US" sz="2200" b="1" dirty="0" smtClean="0"/>
              <a:t>A man traveled a distance of 61kms in 9hr . Partly on foot at the rate of 4kms per hour and partly on bicycle at the rate of 9kms per hour .Find the distance travelled on the foot.</a:t>
            </a:r>
          </a:p>
          <a:p>
            <a:pPr marL="342900" indent="-342900"/>
            <a:endParaRPr lang="en-US" sz="2200" b="1" dirty="0"/>
          </a:p>
        </p:txBody>
      </p:sp>
      <p:pic>
        <p:nvPicPr>
          <p:cNvPr id="5"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47857" y="6190758"/>
            <a:ext cx="1796143" cy="6672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6324600" y="5562600"/>
            <a:ext cx="1828800" cy="381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3048000" y="2438400"/>
            <a:ext cx="533400" cy="381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p:cNvSpPr/>
          <p:nvPr/>
        </p:nvSpPr>
        <p:spPr>
          <a:xfrm>
            <a:off x="381000" y="762000"/>
            <a:ext cx="8458200" cy="1631216"/>
          </a:xfrm>
          <a:prstGeom prst="rect">
            <a:avLst/>
          </a:prstGeom>
        </p:spPr>
        <p:txBody>
          <a:bodyPr wrap="square">
            <a:spAutoFit/>
          </a:bodyPr>
          <a:lstStyle/>
          <a:p>
            <a:pPr marL="347663" indent="-347663">
              <a:buAutoNum type="arabicPeriod"/>
              <a:tabLst>
                <a:tab pos="406400" algn="l"/>
              </a:tabLst>
            </a:pPr>
            <a:r>
              <a:rPr lang="en-US" sz="2000" b="1" dirty="0" smtClean="0">
                <a:solidFill>
                  <a:srgbClr val="FF0000"/>
                </a:solidFill>
              </a:rPr>
              <a:t>Prabhat covers a distance in 40 min if he drives at a speed of 60km/h on an average. Find the speed at which he must drive at to reduce the time of journey by 25%?				</a:t>
            </a:r>
          </a:p>
          <a:p>
            <a:pPr marL="347663" indent="-347663">
              <a:tabLst>
                <a:tab pos="406400" algn="l"/>
              </a:tabLst>
            </a:pPr>
            <a:r>
              <a:rPr lang="en-US" sz="2000" b="1" dirty="0" smtClean="0">
                <a:solidFill>
                  <a:srgbClr val="FF0000"/>
                </a:solidFill>
              </a:rPr>
              <a:t>	</a:t>
            </a:r>
          </a:p>
          <a:p>
            <a:pPr marL="342900" indent="-342900"/>
            <a:endParaRPr lang="en-US" sz="2000" b="1" dirty="0" smtClean="0">
              <a:solidFill>
                <a:srgbClr val="FF0000"/>
              </a:solidFill>
              <a:latin typeface="Calibri" pitchFamily="34" charset="0"/>
            </a:endParaRPr>
          </a:p>
        </p:txBody>
      </p:sp>
      <p:sp>
        <p:nvSpPr>
          <p:cNvPr id="3" name="Rectangle 2"/>
          <p:cNvSpPr/>
          <p:nvPr/>
        </p:nvSpPr>
        <p:spPr>
          <a:xfrm>
            <a:off x="838200" y="2057400"/>
            <a:ext cx="7162800" cy="892552"/>
          </a:xfrm>
          <a:prstGeom prst="rect">
            <a:avLst/>
          </a:prstGeom>
        </p:spPr>
        <p:txBody>
          <a:bodyPr wrap="square">
            <a:spAutoFit/>
          </a:bodyPr>
          <a:lstStyle/>
          <a:p>
            <a:pPr marL="342900" indent="-342900"/>
            <a:r>
              <a:rPr lang="en-US" sz="2000" b="1" dirty="0" smtClean="0">
                <a:latin typeface="Calibri" pitchFamily="34" charset="0"/>
              </a:rPr>
              <a:t>Ans </a:t>
            </a:r>
            <a:r>
              <a:rPr lang="en-US" sz="2000" b="1" dirty="0">
                <a:latin typeface="Calibri" pitchFamily="34" charset="0"/>
              </a:rPr>
              <a:t>: </a:t>
            </a:r>
            <a:r>
              <a:rPr lang="en-US" sz="2000" b="1" dirty="0" smtClean="0">
                <a:latin typeface="Calibri" pitchFamily="34" charset="0"/>
              </a:rPr>
              <a:t>		d = 60 * 2/3 = 40km</a:t>
            </a:r>
          </a:p>
          <a:p>
            <a:pPr marL="342900" indent="-342900"/>
            <a:r>
              <a:rPr lang="en-US" sz="2000" b="1" dirty="0" smtClean="0">
                <a:latin typeface="Calibri" pitchFamily="34" charset="0"/>
              </a:rPr>
              <a:t>			so, </a:t>
            </a:r>
            <a:r>
              <a:rPr lang="en-US" sz="3200" b="1" dirty="0" smtClean="0">
                <a:latin typeface="Calibri" pitchFamily="34" charset="0"/>
              </a:rPr>
              <a:t>80</a:t>
            </a:r>
            <a:r>
              <a:rPr lang="en-US" sz="2000" b="1" dirty="0" smtClean="0">
                <a:latin typeface="Calibri" pitchFamily="34" charset="0"/>
              </a:rPr>
              <a:t>  * </a:t>
            </a:r>
            <a:r>
              <a:rPr lang="en-US" sz="2800" b="1" dirty="0" smtClean="0">
                <a:latin typeface="Calibri"/>
                <a:cs typeface="Calibri"/>
              </a:rPr>
              <a:t>½</a:t>
            </a:r>
            <a:r>
              <a:rPr lang="en-US" sz="2000" b="1" dirty="0" smtClean="0">
                <a:latin typeface="Calibri"/>
                <a:cs typeface="Calibri"/>
              </a:rPr>
              <a:t> = 40</a:t>
            </a:r>
            <a:r>
              <a:rPr lang="en-US" sz="2000" b="1" dirty="0" smtClean="0">
                <a:latin typeface="Calibri" pitchFamily="34" charset="0"/>
              </a:rPr>
              <a:t> </a:t>
            </a:r>
            <a:endParaRPr lang="en-US" sz="2000" b="1" dirty="0">
              <a:latin typeface="Calibri" pitchFamily="34" charset="0"/>
            </a:endParaRPr>
          </a:p>
        </p:txBody>
      </p:sp>
      <p:pic>
        <p:nvPicPr>
          <p:cNvPr id="11"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0"/>
            <a:ext cx="1676400" cy="622759"/>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381000" y="3276600"/>
            <a:ext cx="8458200" cy="1323439"/>
          </a:xfrm>
          <a:prstGeom prst="rect">
            <a:avLst/>
          </a:prstGeom>
        </p:spPr>
        <p:txBody>
          <a:bodyPr wrap="square">
            <a:spAutoFit/>
          </a:bodyPr>
          <a:lstStyle/>
          <a:p>
            <a:pPr marL="457200" indent="-457200">
              <a:buFont typeface="+mj-lt"/>
              <a:buAutoNum type="arabicPeriod" startAt="2"/>
              <a:tabLst>
                <a:tab pos="347663" algn="l"/>
                <a:tab pos="465138" algn="l"/>
              </a:tabLst>
            </a:pPr>
            <a:r>
              <a:rPr lang="en-US" sz="2000" b="1" dirty="0" smtClean="0">
                <a:solidFill>
                  <a:srgbClr val="FF0000"/>
                </a:solidFill>
              </a:rPr>
              <a:t>Salabh, during his journey, travels for 20min at a speed of 30km/h, another 30 min at a speed of 50km/h, next 1hr at a speed of 50km/h and last 1hr at a speed of 60km/h. What is average speed of entire journey? 	</a:t>
            </a:r>
          </a:p>
          <a:p>
            <a:pPr marL="342900" indent="-342900"/>
            <a:endParaRPr lang="en-US" sz="2000" b="1" dirty="0" smtClean="0">
              <a:solidFill>
                <a:srgbClr val="FF0000"/>
              </a:solidFill>
              <a:latin typeface="Calibri" pitchFamily="34" charset="0"/>
            </a:endParaRPr>
          </a:p>
        </p:txBody>
      </p:sp>
      <p:sp>
        <p:nvSpPr>
          <p:cNvPr id="14" name="Rectangle 13"/>
          <p:cNvSpPr/>
          <p:nvPr/>
        </p:nvSpPr>
        <p:spPr>
          <a:xfrm>
            <a:off x="838200" y="4593848"/>
            <a:ext cx="7924800" cy="2123658"/>
          </a:xfrm>
          <a:prstGeom prst="rect">
            <a:avLst/>
          </a:prstGeom>
        </p:spPr>
        <p:txBody>
          <a:bodyPr wrap="square">
            <a:spAutoFit/>
          </a:bodyPr>
          <a:lstStyle/>
          <a:p>
            <a:pPr marL="342900" indent="-342900"/>
            <a:r>
              <a:rPr lang="en-US" sz="2000" b="1" dirty="0" smtClean="0">
                <a:latin typeface="Calibri" pitchFamily="34" charset="0"/>
              </a:rPr>
              <a:t>Ans </a:t>
            </a:r>
            <a:r>
              <a:rPr lang="en-US" sz="2000" b="1" dirty="0">
                <a:latin typeface="Calibri" pitchFamily="34" charset="0"/>
              </a:rPr>
              <a:t>: </a:t>
            </a:r>
            <a:r>
              <a:rPr lang="en-US" sz="2000" b="1" dirty="0" smtClean="0">
                <a:latin typeface="Calibri" pitchFamily="34" charset="0"/>
              </a:rPr>
              <a:t>	</a:t>
            </a:r>
            <a:r>
              <a:rPr lang="en-US" sz="2000" b="1" u="sng" dirty="0" smtClean="0">
                <a:latin typeface="Calibri" pitchFamily="34" charset="0"/>
              </a:rPr>
              <a:t>1</a:t>
            </a:r>
            <a:r>
              <a:rPr lang="en-US" sz="2000" b="1" dirty="0" smtClean="0">
                <a:latin typeface="Calibri" pitchFamily="34" charset="0"/>
              </a:rPr>
              <a:t> * 30 + </a:t>
            </a:r>
            <a:r>
              <a:rPr lang="en-US" sz="2000" b="1" u="sng" dirty="0" smtClean="0">
                <a:latin typeface="Calibri" pitchFamily="34" charset="0"/>
              </a:rPr>
              <a:t>1</a:t>
            </a:r>
            <a:r>
              <a:rPr lang="en-US" sz="2000" b="1" dirty="0" smtClean="0">
                <a:latin typeface="Calibri" pitchFamily="34" charset="0"/>
              </a:rPr>
              <a:t> * 50 + 1 * 50 + 1 * 60</a:t>
            </a:r>
          </a:p>
          <a:p>
            <a:pPr marL="342900" indent="-342900"/>
            <a:r>
              <a:rPr lang="en-US" sz="2000" b="1" dirty="0" smtClean="0">
                <a:latin typeface="Calibri" pitchFamily="34" charset="0"/>
              </a:rPr>
              <a:t>		3             2</a:t>
            </a:r>
          </a:p>
          <a:p>
            <a:pPr marL="342900" indent="-342900"/>
            <a:endParaRPr lang="en-US" sz="2000" b="1" dirty="0" smtClean="0">
              <a:latin typeface="Calibri" pitchFamily="34" charset="0"/>
            </a:endParaRPr>
          </a:p>
          <a:p>
            <a:pPr marL="342900" indent="-342900"/>
            <a:r>
              <a:rPr lang="en-US" sz="2000" b="1" dirty="0" smtClean="0">
                <a:latin typeface="Calibri" pitchFamily="34" charset="0"/>
              </a:rPr>
              <a:t>		</a:t>
            </a:r>
            <a:r>
              <a:rPr lang="en-US" sz="2000" b="1" u="sng" dirty="0" smtClean="0">
                <a:latin typeface="Calibri" pitchFamily="34" charset="0"/>
              </a:rPr>
              <a:t>10 + 25 + 50 + 60</a:t>
            </a:r>
            <a:r>
              <a:rPr lang="en-US" sz="2000" b="1" dirty="0" smtClean="0">
                <a:latin typeface="Calibri" pitchFamily="34" charset="0"/>
              </a:rPr>
              <a:t>		</a:t>
            </a:r>
            <a:r>
              <a:rPr lang="en-US" sz="2000" b="1" i="1" dirty="0" smtClean="0">
                <a:latin typeface="Calibri" pitchFamily="34" charset="0"/>
              </a:rPr>
              <a:t>:. </a:t>
            </a:r>
            <a:r>
              <a:rPr lang="en-US" sz="2000" b="1" u="sng" dirty="0" smtClean="0">
                <a:latin typeface="Calibri" pitchFamily="34" charset="0"/>
              </a:rPr>
              <a:t>145</a:t>
            </a:r>
            <a:r>
              <a:rPr lang="en-US" sz="2000" b="1" dirty="0" smtClean="0">
                <a:latin typeface="Calibri" pitchFamily="34" charset="0"/>
              </a:rPr>
              <a:t> = </a:t>
            </a:r>
            <a:r>
              <a:rPr lang="en-US" sz="2000" b="1" u="sng" dirty="0" smtClean="0">
                <a:latin typeface="Calibri" pitchFamily="34" charset="0"/>
              </a:rPr>
              <a:t>145 * 6</a:t>
            </a:r>
            <a:r>
              <a:rPr lang="en-US" sz="2000" b="1" dirty="0" smtClean="0">
                <a:latin typeface="Calibri" pitchFamily="34" charset="0"/>
              </a:rPr>
              <a:t> = </a:t>
            </a:r>
            <a:r>
              <a:rPr lang="en-US" sz="2800" b="1" dirty="0" smtClean="0">
                <a:latin typeface="Calibri" pitchFamily="34" charset="0"/>
              </a:rPr>
              <a:t>51.18km/h</a:t>
            </a:r>
            <a:endParaRPr lang="en-US" sz="2000" b="1" i="1" u="sng" dirty="0" smtClean="0">
              <a:latin typeface="Calibri" pitchFamily="34" charset="0"/>
            </a:endParaRPr>
          </a:p>
          <a:p>
            <a:pPr marL="342900" indent="-342900"/>
            <a:r>
              <a:rPr lang="en-US" sz="2000" b="1" dirty="0" smtClean="0">
                <a:latin typeface="Calibri" pitchFamily="34" charset="0"/>
              </a:rPr>
              <a:t>		           </a:t>
            </a:r>
            <a:r>
              <a:rPr lang="en-US" sz="2000" b="1" u="sng" dirty="0" smtClean="0">
                <a:latin typeface="Calibri" pitchFamily="34" charset="0"/>
              </a:rPr>
              <a:t>17	</a:t>
            </a:r>
            <a:r>
              <a:rPr lang="en-US" sz="2000" b="1" dirty="0" smtClean="0">
                <a:latin typeface="Calibri" pitchFamily="34" charset="0"/>
              </a:rPr>
              <a:t>		     </a:t>
            </a:r>
            <a:r>
              <a:rPr lang="en-US" sz="2000" b="1" u="sng" dirty="0" smtClean="0">
                <a:latin typeface="Calibri" pitchFamily="34" charset="0"/>
              </a:rPr>
              <a:t>17</a:t>
            </a:r>
            <a:r>
              <a:rPr lang="en-US" sz="2000" b="1" dirty="0" smtClean="0">
                <a:latin typeface="Calibri" pitchFamily="34" charset="0"/>
              </a:rPr>
              <a:t>	   17</a:t>
            </a:r>
            <a:endParaRPr lang="en-US" sz="2000" b="1" u="sng" dirty="0" smtClean="0">
              <a:latin typeface="Calibri" pitchFamily="34" charset="0"/>
            </a:endParaRPr>
          </a:p>
          <a:p>
            <a:pPr marL="342900" indent="-342900"/>
            <a:r>
              <a:rPr lang="en-US" sz="2000" b="1" dirty="0" smtClean="0">
                <a:latin typeface="Calibri" pitchFamily="34" charset="0"/>
              </a:rPr>
              <a:t>		            6			      6</a:t>
            </a:r>
            <a:endParaRPr lang="en-US" sz="2000" b="1"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953000" y="4419600"/>
            <a:ext cx="1066800" cy="381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p:cNvSpPr/>
          <p:nvPr/>
        </p:nvSpPr>
        <p:spPr>
          <a:xfrm>
            <a:off x="381000" y="578584"/>
            <a:ext cx="8458200" cy="1446550"/>
          </a:xfrm>
          <a:prstGeom prst="rect">
            <a:avLst/>
          </a:prstGeom>
        </p:spPr>
        <p:txBody>
          <a:bodyPr wrap="square">
            <a:spAutoFit/>
          </a:bodyPr>
          <a:lstStyle/>
          <a:p>
            <a:pPr marL="457200" indent="-457200">
              <a:buFont typeface="+mj-lt"/>
              <a:buAutoNum type="arabicPeriod" startAt="3"/>
              <a:tabLst>
                <a:tab pos="406400" algn="l"/>
                <a:tab pos="465138" algn="l"/>
              </a:tabLst>
            </a:pPr>
            <a:r>
              <a:rPr lang="en-US" sz="2200" b="1" dirty="0" smtClean="0">
                <a:solidFill>
                  <a:srgbClr val="FF0000"/>
                </a:solidFill>
              </a:rPr>
              <a:t>The diameter of a cycle wheel is 70cm. A cyclist takes 30hr to reach a destination at a speed of 22km/h. How many revolutions will the wheel make during the journey? 	       				</a:t>
            </a:r>
          </a:p>
          <a:p>
            <a:pPr marL="457200" indent="-457200">
              <a:tabLst>
                <a:tab pos="406400" algn="l"/>
                <a:tab pos="465138" algn="l"/>
              </a:tabLst>
            </a:pPr>
            <a:r>
              <a:rPr lang="en-US" sz="2200" b="1" dirty="0" smtClean="0">
                <a:solidFill>
                  <a:srgbClr val="FF0000"/>
                </a:solidFill>
              </a:rPr>
              <a:t>	</a:t>
            </a:r>
            <a:endParaRPr lang="en-US" sz="2000" b="1" dirty="0" smtClean="0">
              <a:solidFill>
                <a:srgbClr val="FF0000"/>
              </a:solidFill>
              <a:latin typeface="Calibri" pitchFamily="34" charset="0"/>
            </a:endParaRPr>
          </a:p>
        </p:txBody>
      </p:sp>
      <p:sp>
        <p:nvSpPr>
          <p:cNvPr id="3" name="Rectangle 2"/>
          <p:cNvSpPr/>
          <p:nvPr/>
        </p:nvSpPr>
        <p:spPr>
          <a:xfrm>
            <a:off x="838200" y="1981200"/>
            <a:ext cx="7162800" cy="3600986"/>
          </a:xfrm>
          <a:prstGeom prst="rect">
            <a:avLst/>
          </a:prstGeom>
        </p:spPr>
        <p:txBody>
          <a:bodyPr wrap="square">
            <a:spAutoFit/>
          </a:bodyPr>
          <a:lstStyle/>
          <a:p>
            <a:pPr marL="342900" indent="-342900"/>
            <a:r>
              <a:rPr lang="en-US" sz="2200" b="1" dirty="0" smtClean="0">
                <a:latin typeface="Calibri" pitchFamily="34" charset="0"/>
              </a:rPr>
              <a:t>Ans :		</a:t>
            </a:r>
            <a:r>
              <a:rPr lang="en-US" sz="3200" b="1" dirty="0" smtClean="0">
                <a:latin typeface="Calibri" pitchFamily="34" charset="0"/>
              </a:rPr>
              <a:t>d</a:t>
            </a:r>
            <a:r>
              <a:rPr lang="en-US" sz="2200" b="1" dirty="0" smtClean="0">
                <a:latin typeface="Calibri" pitchFamily="34" charset="0"/>
              </a:rPr>
              <a:t> 1-rev = </a:t>
            </a:r>
            <a:r>
              <a:rPr lang="en-US" sz="2200" b="1" dirty="0" smtClean="0">
                <a:latin typeface="Calibri"/>
                <a:cs typeface="Calibri"/>
              </a:rPr>
              <a:t>∏</a:t>
            </a:r>
            <a:r>
              <a:rPr lang="en-US" sz="2800" b="1" dirty="0" smtClean="0">
                <a:latin typeface="Calibri"/>
                <a:cs typeface="Calibri"/>
              </a:rPr>
              <a:t>d</a:t>
            </a:r>
            <a:endParaRPr lang="en-US" sz="2200" b="1" dirty="0" smtClean="0">
              <a:latin typeface="Calibri"/>
              <a:cs typeface="Calibri"/>
            </a:endParaRPr>
          </a:p>
          <a:p>
            <a:pPr marL="342900" indent="-342900"/>
            <a:r>
              <a:rPr lang="en-US" sz="2200" b="1" dirty="0" smtClean="0">
                <a:latin typeface="Calibri"/>
                <a:cs typeface="Calibri"/>
              </a:rPr>
              <a:t>			            = 22/7 * 70</a:t>
            </a:r>
          </a:p>
          <a:p>
            <a:pPr marL="342900" indent="-342900"/>
            <a:r>
              <a:rPr lang="en-US" sz="2200" b="1" dirty="0" smtClean="0">
                <a:latin typeface="Calibri"/>
                <a:cs typeface="Calibri"/>
              </a:rPr>
              <a:t>			              = 220cm</a:t>
            </a:r>
          </a:p>
          <a:p>
            <a:pPr marL="342900" indent="-342900"/>
            <a:r>
              <a:rPr lang="en-US" sz="2200" b="1" dirty="0" smtClean="0">
                <a:latin typeface="Calibri"/>
                <a:cs typeface="Calibri"/>
              </a:rPr>
              <a:t>		     </a:t>
            </a:r>
            <a:r>
              <a:rPr lang="en-US" sz="3200" b="1" dirty="0" smtClean="0">
                <a:latin typeface="Calibri" pitchFamily="34" charset="0"/>
              </a:rPr>
              <a:t>d</a:t>
            </a:r>
            <a:r>
              <a:rPr lang="en-US" sz="2200" b="1" dirty="0" smtClean="0">
                <a:latin typeface="Calibri" pitchFamily="34" charset="0"/>
              </a:rPr>
              <a:t> Actual-rev = 22 * 30 = 660km</a:t>
            </a:r>
          </a:p>
          <a:p>
            <a:pPr marL="342900" indent="-342900"/>
            <a:r>
              <a:rPr lang="en-US" sz="2200" b="1" dirty="0" smtClean="0">
                <a:latin typeface="Calibri" pitchFamily="34" charset="0"/>
              </a:rPr>
              <a:t>			               =  660000m</a:t>
            </a:r>
          </a:p>
          <a:p>
            <a:pPr marL="342900" indent="-342900"/>
            <a:endParaRPr lang="en-US" sz="2200" b="1" dirty="0" smtClean="0">
              <a:latin typeface="Calibri" pitchFamily="34" charset="0"/>
              <a:cs typeface="Calibri"/>
            </a:endParaRPr>
          </a:p>
          <a:p>
            <a:pPr marL="342900" indent="-342900"/>
            <a:r>
              <a:rPr lang="en-US" sz="2200" b="1" dirty="0" smtClean="0">
                <a:latin typeface="Calibri" pitchFamily="34" charset="0"/>
                <a:cs typeface="Calibri"/>
              </a:rPr>
              <a:t>			</a:t>
            </a:r>
            <a:r>
              <a:rPr lang="en-US" sz="2200" b="1" i="1" dirty="0" smtClean="0">
                <a:latin typeface="Calibri" pitchFamily="34" charset="0"/>
                <a:cs typeface="Calibri"/>
              </a:rPr>
              <a:t>:. </a:t>
            </a:r>
            <a:r>
              <a:rPr lang="en-US" sz="2200" b="1" dirty="0" smtClean="0">
                <a:latin typeface="Calibri" pitchFamily="34" charset="0"/>
                <a:cs typeface="Calibri"/>
              </a:rPr>
              <a:t>66000000 / 220 = </a:t>
            </a:r>
            <a:r>
              <a:rPr lang="en-US" sz="3200" b="1" dirty="0" smtClean="0">
                <a:latin typeface="Calibri" pitchFamily="34" charset="0"/>
                <a:cs typeface="Calibri"/>
              </a:rPr>
              <a:t>3 lakh</a:t>
            </a:r>
            <a:endParaRPr lang="en-US" sz="2200" b="1" i="1" dirty="0" smtClean="0">
              <a:latin typeface="Calibri"/>
              <a:cs typeface="Calibri"/>
            </a:endParaRPr>
          </a:p>
          <a:p>
            <a:pPr marL="342900" indent="-342900"/>
            <a:r>
              <a:rPr lang="en-US" sz="2200" b="1" dirty="0" smtClean="0">
                <a:latin typeface="Calibri" pitchFamily="34" charset="0"/>
              </a:rPr>
              <a:t>	</a:t>
            </a:r>
          </a:p>
          <a:p>
            <a:pPr marL="342900" indent="-342900"/>
            <a:r>
              <a:rPr lang="en-US" sz="2200" b="1" dirty="0" smtClean="0">
                <a:latin typeface="Calibri" pitchFamily="34" charset="0"/>
              </a:rPr>
              <a:t>	</a:t>
            </a:r>
            <a:endParaRPr lang="en-US" sz="2200" b="1" dirty="0">
              <a:latin typeface="Calibri" pitchFamily="34" charset="0"/>
            </a:endParaRPr>
          </a:p>
        </p:txBody>
      </p:sp>
      <p:pic>
        <p:nvPicPr>
          <p:cNvPr id="11"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0"/>
            <a:ext cx="1676400" cy="6227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715000" y="5486400"/>
            <a:ext cx="533400" cy="4572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p:cNvSpPr/>
          <p:nvPr/>
        </p:nvSpPr>
        <p:spPr>
          <a:xfrm>
            <a:off x="304800" y="228600"/>
            <a:ext cx="8610600" cy="5816977"/>
          </a:xfrm>
          <a:prstGeom prst="rect">
            <a:avLst/>
          </a:prstGeom>
        </p:spPr>
        <p:txBody>
          <a:bodyPr wrap="square">
            <a:spAutoFit/>
          </a:bodyPr>
          <a:lstStyle/>
          <a:p>
            <a:pPr marL="514350" indent="-514350">
              <a:defRPr/>
            </a:pPr>
            <a:endParaRPr lang="en-US" sz="2400" b="1" kern="0" dirty="0" smtClean="0"/>
          </a:p>
          <a:p>
            <a:pPr marL="514350" indent="-514350">
              <a:defRPr/>
            </a:pPr>
            <a:endParaRPr lang="en-US" sz="2400" b="1" kern="0" dirty="0"/>
          </a:p>
          <a:p>
            <a:pPr marL="514350" indent="-514350">
              <a:defRPr/>
            </a:pPr>
            <a:endParaRPr lang="en-US" sz="2400" b="1" kern="0" dirty="0" smtClean="0"/>
          </a:p>
          <a:p>
            <a:pPr marL="514350" indent="-514350">
              <a:defRPr/>
            </a:pPr>
            <a:endParaRPr lang="en-US" sz="2400" b="1" kern="0" dirty="0"/>
          </a:p>
          <a:p>
            <a:pPr marL="514350" indent="-514350">
              <a:defRPr/>
            </a:pPr>
            <a:endParaRPr lang="en-US" sz="2400" b="1" kern="0" dirty="0" smtClean="0"/>
          </a:p>
          <a:p>
            <a:pPr marL="514350" indent="-514350">
              <a:defRPr/>
            </a:pPr>
            <a:r>
              <a:rPr lang="en-US" sz="2400" b="1" kern="0" dirty="0" smtClean="0"/>
              <a:t>ANS:             part I (S=4)               part II (S=9) </a:t>
            </a:r>
          </a:p>
          <a:p>
            <a:pPr marL="514350" indent="-514350">
              <a:defRPr/>
            </a:pPr>
            <a:r>
              <a:rPr lang="en-US" sz="2400" b="1" kern="0" dirty="0" smtClean="0"/>
              <a:t>                                         d = 61</a:t>
            </a:r>
          </a:p>
          <a:p>
            <a:pPr marL="514350" indent="-514350">
              <a:defRPr/>
            </a:pPr>
            <a:r>
              <a:rPr lang="en-US" sz="2400" b="1" kern="0" dirty="0" smtClean="0"/>
              <a:t>                     part I (T=x)                part II (T=y)</a:t>
            </a:r>
          </a:p>
          <a:p>
            <a:pPr marL="514350" indent="-514350">
              <a:defRPr/>
            </a:pPr>
            <a:r>
              <a:rPr lang="en-US" sz="2400" b="1" kern="0" dirty="0" smtClean="0"/>
              <a:t>          x+y = 9 hr</a:t>
            </a:r>
          </a:p>
          <a:p>
            <a:pPr marL="514350" indent="-514350">
              <a:defRPr/>
            </a:pPr>
            <a:r>
              <a:rPr lang="en-US" sz="2400" b="1" kern="0" dirty="0" smtClean="0"/>
              <a:t>         4x+9y=61</a:t>
            </a:r>
          </a:p>
          <a:p>
            <a:pPr marL="514350" indent="-514350">
              <a:defRPr/>
            </a:pPr>
            <a:r>
              <a:rPr lang="en-US" sz="2400" b="1" kern="0" dirty="0"/>
              <a:t> </a:t>
            </a:r>
            <a:r>
              <a:rPr lang="en-US" sz="2400" b="1" kern="0" dirty="0" smtClean="0"/>
              <a:t>       (4x+9y=61)- (4x+4y=36)</a:t>
            </a:r>
          </a:p>
          <a:p>
            <a:pPr marL="514350" indent="-514350">
              <a:defRPr/>
            </a:pPr>
            <a:r>
              <a:rPr lang="en-US" sz="2400" b="1" kern="0" dirty="0" smtClean="0"/>
              <a:t>      					solving, 5y=25</a:t>
            </a:r>
          </a:p>
          <a:p>
            <a:pPr marL="514350" indent="-514350">
              <a:defRPr/>
            </a:pPr>
            <a:r>
              <a:rPr lang="en-US" sz="2400" b="1" kern="0" dirty="0" smtClean="0"/>
              <a:t>          				y = 5</a:t>
            </a:r>
          </a:p>
          <a:p>
            <a:pPr marL="514350" indent="-514350">
              <a:defRPr/>
            </a:pPr>
            <a:r>
              <a:rPr lang="en-US" sz="2400" b="1" kern="0" dirty="0" smtClean="0"/>
              <a:t>           				x = 4</a:t>
            </a:r>
          </a:p>
          <a:p>
            <a:pPr marL="514350" indent="-514350">
              <a:defRPr/>
            </a:pPr>
            <a:r>
              <a:rPr lang="en-US" sz="2400" b="1" kern="0" dirty="0" smtClean="0"/>
              <a:t>      					</a:t>
            </a:r>
            <a:r>
              <a:rPr lang="en-US" sz="2400" b="1" kern="0" dirty="0" err="1" smtClean="0"/>
              <a:t>d’foot</a:t>
            </a:r>
            <a:r>
              <a:rPr lang="en-US" sz="2400" b="1" kern="0" dirty="0" smtClean="0"/>
              <a:t> =4*x= </a:t>
            </a:r>
            <a:r>
              <a:rPr lang="en-US" sz="3600" b="1" kern="0" dirty="0" smtClean="0"/>
              <a:t>16</a:t>
            </a:r>
            <a:r>
              <a:rPr lang="en-US" sz="2400" b="1" kern="0" dirty="0" smtClean="0"/>
              <a:t>        </a:t>
            </a:r>
            <a:endParaRPr lang="en-US" sz="2400" b="1" kern="0" dirty="0"/>
          </a:p>
        </p:txBody>
      </p:sp>
      <p:sp>
        <p:nvSpPr>
          <p:cNvPr id="7" name="TextBox 6"/>
          <p:cNvSpPr txBox="1"/>
          <p:nvPr/>
        </p:nvSpPr>
        <p:spPr>
          <a:xfrm>
            <a:off x="381000" y="609600"/>
            <a:ext cx="8534400" cy="1569660"/>
          </a:xfrm>
          <a:prstGeom prst="rect">
            <a:avLst/>
          </a:prstGeom>
          <a:noFill/>
        </p:spPr>
        <p:txBody>
          <a:bodyPr wrap="square" rtlCol="0">
            <a:spAutoFit/>
          </a:bodyPr>
          <a:lstStyle/>
          <a:p>
            <a:pPr marL="342900" indent="-342900"/>
            <a:r>
              <a:rPr lang="en-US" sz="2400" b="1" dirty="0" smtClean="0">
                <a:solidFill>
                  <a:srgbClr val="FF0000"/>
                </a:solidFill>
                <a:latin typeface="Calibri" pitchFamily="34" charset="0"/>
              </a:rPr>
              <a:t>4 . A man traveled a distance of 61kms in 9hr . Partly on foot at the rate of 4kms per hour and partly on bicycle at the rate of 9kms per hour .Find the distance travelled on the foot.</a:t>
            </a:r>
          </a:p>
          <a:p>
            <a:pPr marL="342900" indent="-342900"/>
            <a:endParaRPr lang="en-US" sz="2400" b="1" dirty="0">
              <a:solidFill>
                <a:srgbClr val="FF0000"/>
              </a:solidFill>
              <a:latin typeface="Calibri" pitchFamily="34" charset="0"/>
            </a:endParaRPr>
          </a:p>
        </p:txBody>
      </p:sp>
      <p:cxnSp>
        <p:nvCxnSpPr>
          <p:cNvPr id="9" name="Straight Connector 8"/>
          <p:cNvCxnSpPr/>
          <p:nvPr/>
        </p:nvCxnSpPr>
        <p:spPr bwMode="auto">
          <a:xfrm>
            <a:off x="1447800" y="3229421"/>
            <a:ext cx="5029200" cy="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692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animEffect transition="in" filter="wipe(down)">
                                      <p:cBhvr>
                                        <p:cTn id="11" dur="500"/>
                                        <p:tgtEl>
                                          <p:spTgt spid="5">
                                            <p:txEl>
                                              <p:pRg st="7" end="7"/>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5">
                                            <p:txEl>
                                              <p:pRg st="6" end="6"/>
                                            </p:txEl>
                                          </p:spTgt>
                                        </p:tgtEl>
                                        <p:attrNameLst>
                                          <p:attrName>style.visibility</p:attrName>
                                        </p:attrNameLst>
                                      </p:cBhvr>
                                      <p:to>
                                        <p:strVal val="visible"/>
                                      </p:to>
                                    </p:set>
                                    <p:animEffect transition="in" filter="wheel(1)">
                                      <p:cBhvr>
                                        <p:cTn id="16" dur="2000"/>
                                        <p:tgtEl>
                                          <p:spTgt spid="5">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anim calcmode="lin" valueType="num">
                                      <p:cBhvr additive="base">
                                        <p:cTn id="21"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 calcmode="lin" valueType="num">
                                      <p:cBhvr additive="base">
                                        <p:cTn id="2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anim calcmode="lin" valueType="num">
                                      <p:cBhvr additive="base">
                                        <p:cTn id="37"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animEffect transition="in" filter="barn(inVertical)">
                                      <p:cBhvr>
                                        <p:cTn id="43" dur="500"/>
                                        <p:tgtEl>
                                          <p:spTgt spid="5">
                                            <p:txEl>
                                              <p:pRg st="12" end="1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5">
                                            <p:txEl>
                                              <p:pRg st="13" end="13"/>
                                            </p:txEl>
                                          </p:spTgt>
                                        </p:tgtEl>
                                        <p:attrNameLst>
                                          <p:attrName>style.visibility</p:attrName>
                                        </p:attrNameLst>
                                      </p:cBhvr>
                                      <p:to>
                                        <p:strVal val="visible"/>
                                      </p:to>
                                    </p:set>
                                    <p:animEffect transition="in" filter="circle(in)">
                                      <p:cBhvr>
                                        <p:cTn id="48" dur="2000"/>
                                        <p:tgtEl>
                                          <p:spTgt spid="5">
                                            <p:txEl>
                                              <p:pRg st="13" end="1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066800"/>
            <a:ext cx="8229600" cy="3816429"/>
          </a:xfrm>
          <a:prstGeom prst="rect">
            <a:avLst/>
          </a:prstGeom>
          <a:noFill/>
        </p:spPr>
        <p:txBody>
          <a:bodyPr wrap="square" rtlCol="0">
            <a:spAutoFit/>
          </a:bodyPr>
          <a:lstStyle/>
          <a:p>
            <a:r>
              <a:rPr lang="en-US" sz="2200" b="1" dirty="0" smtClean="0"/>
              <a:t>5. Walking at 4kms per hour ,a clerk reaches his office 5 minutes late . If he walks at 5kms per hour ,he will be 2 ½  minutes early. Find the distance from his office from his house.</a:t>
            </a:r>
          </a:p>
          <a:p>
            <a:endParaRPr lang="en-US" sz="2200" b="1" dirty="0" smtClean="0"/>
          </a:p>
          <a:p>
            <a:r>
              <a:rPr lang="en-US" sz="2200" b="1" dirty="0" smtClean="0"/>
              <a:t>6. A train running between two towns arrives  at its destination 10 minutes late when it goes 60km per hour and 16 minutes late when it goes 40km per hour. Determine the distance between the two towns.</a:t>
            </a:r>
          </a:p>
          <a:p>
            <a:endParaRPr lang="en-US" sz="2200" b="1" dirty="0" smtClean="0"/>
          </a:p>
          <a:p>
            <a:r>
              <a:rPr lang="en-US" sz="2200" b="1" dirty="0" smtClean="0"/>
              <a:t>7. Two trains of equal lengths are running on parallel lines in the same direction at the rate of 46km/h and 36km/h. The faster train passes the slower train in 36 seconds. The length of each train is:</a:t>
            </a:r>
          </a:p>
        </p:txBody>
      </p:sp>
      <p:pic>
        <p:nvPicPr>
          <p:cNvPr id="4"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37843" y="28873"/>
            <a:ext cx="1973499" cy="7331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143000"/>
            <a:ext cx="7315200" cy="1938992"/>
          </a:xfrm>
          <a:prstGeom prst="rect">
            <a:avLst/>
          </a:prstGeom>
        </p:spPr>
        <p:txBody>
          <a:bodyPr wrap="square">
            <a:spAutoFit/>
          </a:bodyPr>
          <a:lstStyle/>
          <a:p>
            <a:r>
              <a:rPr lang="en-US" sz="2000" b="1" dirty="0" smtClean="0"/>
              <a:t>5. Walking at 4kms per hour ,a clerk reaches his office 5 minutes late . If he walks at 5kms per hour ,he will be 2 ½  minutes early. Find the distance from his office from his house.</a:t>
            </a:r>
          </a:p>
          <a:p>
            <a:endParaRPr lang="en-US" sz="2000" dirty="0"/>
          </a:p>
          <a:p>
            <a:endParaRPr lang="en-US" sz="2000" dirty="0" smtClean="0"/>
          </a:p>
        </p:txBody>
      </p:sp>
      <p:sp>
        <p:nvSpPr>
          <p:cNvPr id="3" name="Rectangle 2"/>
          <p:cNvSpPr/>
          <p:nvPr/>
        </p:nvSpPr>
        <p:spPr>
          <a:xfrm>
            <a:off x="1043354" y="2548592"/>
            <a:ext cx="4572000" cy="3477875"/>
          </a:xfrm>
          <a:prstGeom prst="rect">
            <a:avLst/>
          </a:prstGeom>
        </p:spPr>
        <p:txBody>
          <a:bodyPr>
            <a:spAutoFit/>
          </a:bodyPr>
          <a:lstStyle/>
          <a:p>
            <a:r>
              <a:rPr lang="en-US" sz="2000" b="1" dirty="0" err="1">
                <a:solidFill>
                  <a:srgbClr val="FF0000"/>
                </a:solidFill>
              </a:rPr>
              <a:t>Ans</a:t>
            </a:r>
            <a:r>
              <a:rPr lang="en-US" sz="2000" b="1" dirty="0">
                <a:solidFill>
                  <a:srgbClr val="FF0000"/>
                </a:solidFill>
              </a:rPr>
              <a:t> :  S1 /S2 = T2/T1 </a:t>
            </a:r>
          </a:p>
          <a:p>
            <a:endParaRPr lang="en-US" sz="2000" b="1" dirty="0">
              <a:solidFill>
                <a:srgbClr val="FF0000"/>
              </a:solidFill>
            </a:endParaRPr>
          </a:p>
          <a:p>
            <a:r>
              <a:rPr lang="en-US" sz="2000" b="1" dirty="0">
                <a:solidFill>
                  <a:srgbClr val="FF0000"/>
                </a:solidFill>
              </a:rPr>
              <a:t>              4/5 = (T – 2.5 )/ T+5</a:t>
            </a:r>
          </a:p>
          <a:p>
            <a:r>
              <a:rPr lang="en-US" sz="2000" b="1" dirty="0">
                <a:solidFill>
                  <a:srgbClr val="FF0000"/>
                </a:solidFill>
              </a:rPr>
              <a:t>           </a:t>
            </a:r>
            <a:r>
              <a:rPr lang="en-US" sz="2000" b="1" dirty="0" smtClean="0">
                <a:solidFill>
                  <a:srgbClr val="FF0000"/>
                </a:solidFill>
              </a:rPr>
              <a:t>lhs gap       </a:t>
            </a:r>
            <a:r>
              <a:rPr lang="en-US" sz="2000" b="1" dirty="0">
                <a:solidFill>
                  <a:srgbClr val="FF0000"/>
                </a:solidFill>
              </a:rPr>
              <a:t>1 = (</a:t>
            </a:r>
            <a:r>
              <a:rPr lang="en-US" sz="2000" b="1" dirty="0" smtClean="0">
                <a:solidFill>
                  <a:srgbClr val="FF0000"/>
                </a:solidFill>
              </a:rPr>
              <a:t>7.5)</a:t>
            </a:r>
            <a:r>
              <a:rPr lang="en-US" sz="2000" b="1" dirty="0" err="1" smtClean="0">
                <a:solidFill>
                  <a:srgbClr val="FF0000"/>
                </a:solidFill>
              </a:rPr>
              <a:t>rhs</a:t>
            </a:r>
            <a:r>
              <a:rPr lang="en-US" sz="2000" b="1" dirty="0" smtClean="0">
                <a:solidFill>
                  <a:srgbClr val="FF0000"/>
                </a:solidFill>
              </a:rPr>
              <a:t> gap</a:t>
            </a:r>
            <a:endParaRPr lang="en-US" sz="2000" b="1" dirty="0">
              <a:solidFill>
                <a:srgbClr val="FF0000"/>
              </a:solidFill>
            </a:endParaRPr>
          </a:p>
          <a:p>
            <a:endParaRPr lang="en-US" sz="2000" b="1" dirty="0">
              <a:solidFill>
                <a:srgbClr val="FF0000"/>
              </a:solidFill>
            </a:endParaRPr>
          </a:p>
          <a:p>
            <a:r>
              <a:rPr lang="en-US" sz="2000" b="1" dirty="0">
                <a:solidFill>
                  <a:srgbClr val="FF0000"/>
                </a:solidFill>
              </a:rPr>
              <a:t>                </a:t>
            </a:r>
            <a:r>
              <a:rPr lang="en-US" sz="2000" b="1" dirty="0" smtClean="0">
                <a:solidFill>
                  <a:srgbClr val="FF0000"/>
                </a:solidFill>
              </a:rPr>
              <a:t>lhs </a:t>
            </a:r>
            <a:r>
              <a:rPr lang="en-US" sz="2000" b="1" dirty="0" err="1" smtClean="0">
                <a:solidFill>
                  <a:srgbClr val="FF0000"/>
                </a:solidFill>
              </a:rPr>
              <a:t>num</a:t>
            </a:r>
            <a:r>
              <a:rPr lang="en-US" sz="2000" b="1" dirty="0" smtClean="0">
                <a:solidFill>
                  <a:srgbClr val="FF0000"/>
                </a:solidFill>
              </a:rPr>
              <a:t>    </a:t>
            </a:r>
            <a:r>
              <a:rPr lang="en-US" sz="2000" b="1" dirty="0">
                <a:solidFill>
                  <a:srgbClr val="FF0000"/>
                </a:solidFill>
              </a:rPr>
              <a:t>4</a:t>
            </a:r>
            <a:r>
              <a:rPr lang="en-US" sz="2000" b="1" dirty="0">
                <a:solidFill>
                  <a:srgbClr val="FF0000"/>
                </a:solidFill>
                <a:sym typeface="Wingdings" pitchFamily="2" charset="2"/>
              </a:rPr>
              <a:t>30 </a:t>
            </a:r>
            <a:r>
              <a:rPr lang="en-US" sz="2000" b="1" dirty="0" smtClean="0">
                <a:solidFill>
                  <a:srgbClr val="FF0000"/>
                </a:solidFill>
                <a:sym typeface="Wingdings" pitchFamily="2" charset="2"/>
              </a:rPr>
              <a:t>(effective </a:t>
            </a:r>
            <a:r>
              <a:rPr lang="en-US" sz="2000" b="1" dirty="0" err="1" smtClean="0">
                <a:solidFill>
                  <a:srgbClr val="FF0000"/>
                </a:solidFill>
                <a:sym typeface="Wingdings" pitchFamily="2" charset="2"/>
              </a:rPr>
              <a:t>rhs</a:t>
            </a:r>
            <a:r>
              <a:rPr lang="en-US" sz="2000" b="1" dirty="0" smtClean="0">
                <a:solidFill>
                  <a:srgbClr val="FF0000"/>
                </a:solidFill>
                <a:sym typeface="Wingdings" pitchFamily="2" charset="2"/>
              </a:rPr>
              <a:t> </a:t>
            </a:r>
            <a:r>
              <a:rPr lang="en-US" sz="2000" b="1" dirty="0" err="1" smtClean="0">
                <a:solidFill>
                  <a:srgbClr val="FF0000"/>
                </a:solidFill>
                <a:sym typeface="Wingdings" pitchFamily="2" charset="2"/>
              </a:rPr>
              <a:t>num</a:t>
            </a:r>
            <a:r>
              <a:rPr lang="en-US" sz="2000" b="1" dirty="0" smtClean="0">
                <a:solidFill>
                  <a:srgbClr val="FF0000"/>
                </a:solidFill>
                <a:sym typeface="Wingdings" pitchFamily="2" charset="2"/>
              </a:rPr>
              <a:t>)</a:t>
            </a:r>
            <a:endParaRPr lang="en-US" sz="2000" b="1" dirty="0">
              <a:solidFill>
                <a:srgbClr val="FF0000"/>
              </a:solidFill>
              <a:sym typeface="Wingdings" pitchFamily="2" charset="2"/>
            </a:endParaRPr>
          </a:p>
          <a:p>
            <a:r>
              <a:rPr lang="en-US" sz="2000" b="1" dirty="0">
                <a:solidFill>
                  <a:srgbClr val="FF0000"/>
                </a:solidFill>
                <a:sym typeface="Wingdings" pitchFamily="2" charset="2"/>
              </a:rPr>
              <a:t>              </a:t>
            </a:r>
            <a:r>
              <a:rPr lang="en-US" sz="2000" b="1" dirty="0" err="1" smtClean="0">
                <a:solidFill>
                  <a:srgbClr val="FF0000"/>
                </a:solidFill>
                <a:sym typeface="Wingdings" pitchFamily="2" charset="2"/>
              </a:rPr>
              <a:t>rhs</a:t>
            </a:r>
            <a:r>
              <a:rPr lang="en-US" sz="2000" b="1" dirty="0" smtClean="0">
                <a:solidFill>
                  <a:srgbClr val="FF0000"/>
                </a:solidFill>
                <a:sym typeface="Wingdings" pitchFamily="2" charset="2"/>
              </a:rPr>
              <a:t> </a:t>
            </a:r>
            <a:r>
              <a:rPr lang="en-US" sz="2000" b="1" dirty="0" err="1" smtClean="0">
                <a:solidFill>
                  <a:srgbClr val="FF0000"/>
                </a:solidFill>
                <a:sym typeface="Wingdings" pitchFamily="2" charset="2"/>
              </a:rPr>
              <a:t>num</a:t>
            </a:r>
            <a:r>
              <a:rPr lang="en-US" sz="2000" b="1" dirty="0" smtClean="0">
                <a:solidFill>
                  <a:srgbClr val="FF0000"/>
                </a:solidFill>
                <a:sym typeface="Wingdings" pitchFamily="2" charset="2"/>
              </a:rPr>
              <a:t> is…….      </a:t>
            </a:r>
            <a:r>
              <a:rPr lang="en-US" sz="2000" b="1" dirty="0">
                <a:solidFill>
                  <a:srgbClr val="FF0000"/>
                </a:solidFill>
                <a:sym typeface="Wingdings" pitchFamily="2" charset="2"/>
              </a:rPr>
              <a:t>T2 30 (1/2 </a:t>
            </a:r>
            <a:r>
              <a:rPr lang="en-US" sz="2000" b="1" dirty="0" err="1">
                <a:solidFill>
                  <a:srgbClr val="FF0000"/>
                </a:solidFill>
                <a:sym typeface="Wingdings" pitchFamily="2" charset="2"/>
              </a:rPr>
              <a:t>hr</a:t>
            </a:r>
            <a:r>
              <a:rPr lang="en-US" sz="2000" b="1" dirty="0">
                <a:solidFill>
                  <a:srgbClr val="FF0000"/>
                </a:solidFill>
                <a:sym typeface="Wingdings" pitchFamily="2" charset="2"/>
              </a:rPr>
              <a:t>)</a:t>
            </a:r>
          </a:p>
          <a:p>
            <a:r>
              <a:rPr lang="en-US" sz="2000" b="1" dirty="0">
                <a:solidFill>
                  <a:srgbClr val="FF0000"/>
                </a:solidFill>
                <a:sym typeface="Wingdings" pitchFamily="2" charset="2"/>
              </a:rPr>
              <a:t>                      d  = S2T2 = 5X ½ = 5/2</a:t>
            </a:r>
            <a:endParaRPr lang="en-US" sz="2000" b="1" dirty="0">
              <a:solidFill>
                <a:srgbClr val="FF0000"/>
              </a:solidFill>
            </a:endParaRPr>
          </a:p>
          <a:p>
            <a:endParaRPr lang="en-US" sz="2000" b="1" dirty="0">
              <a:solidFill>
                <a:srgbClr val="FF0000"/>
              </a:solidFill>
            </a:endParaRPr>
          </a:p>
        </p:txBody>
      </p:sp>
      <p:pic>
        <p:nvPicPr>
          <p:cNvPr id="5" name="Picture 2" descr="C:\Users\Sanir Kittur\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721" y="28873"/>
            <a:ext cx="2178621" cy="8093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anim calcmode="lin" valueType="num">
                                      <p:cBhvr>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ipe(down)">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001000" cy="1219200"/>
          </a:xfrm>
        </p:spPr>
        <p:txBody>
          <a:bodyPr>
            <a:noAutofit/>
          </a:bodyPr>
          <a:lstStyle/>
          <a:p>
            <a:pPr algn="l"/>
            <a:r>
              <a:rPr lang="en-US" sz="2400" b="1" dirty="0">
                <a:latin typeface="+mn-lt"/>
              </a:rPr>
              <a:t>Walking at 4kms per hour ,a clerk reaches his office 5 minutes late . If he walks at 5kms per hour ,he will </a:t>
            </a:r>
            <a:r>
              <a:rPr lang="en-US" sz="2400" b="1" dirty="0" smtClean="0">
                <a:latin typeface="+mn-lt"/>
              </a:rPr>
              <a:t>be 2 </a:t>
            </a:r>
            <a:r>
              <a:rPr lang="en-US" sz="2400" b="1" dirty="0">
                <a:latin typeface="+mn-lt"/>
              </a:rPr>
              <a:t>½  minutes early. Find the distance from his </a:t>
            </a:r>
            <a:r>
              <a:rPr lang="en-US" sz="2400" b="1" dirty="0" smtClean="0">
                <a:latin typeface="+mn-lt"/>
              </a:rPr>
              <a:t>office from </a:t>
            </a:r>
            <a:r>
              <a:rPr lang="en-US" sz="2400" b="1" dirty="0">
                <a:latin typeface="+mn-lt"/>
              </a:rPr>
              <a:t>his </a:t>
            </a:r>
            <a:r>
              <a:rPr lang="en-US" sz="2400" b="1" dirty="0" smtClean="0">
                <a:latin typeface="+mn-lt"/>
              </a:rPr>
              <a:t>house.</a:t>
            </a:r>
            <a:r>
              <a:rPr lang="en-US" sz="2400" b="1" dirty="0">
                <a:latin typeface="+mn-lt"/>
              </a:rPr>
              <a:t/>
            </a:r>
            <a:br>
              <a:rPr lang="en-US" sz="2400" b="1" dirty="0">
                <a:latin typeface="+mn-lt"/>
              </a:rPr>
            </a:br>
            <a:endParaRPr lang="en-US" sz="2400" dirty="0">
              <a:latin typeface="+mn-lt"/>
            </a:endParaRPr>
          </a:p>
        </p:txBody>
      </p:sp>
      <p:sp>
        <p:nvSpPr>
          <p:cNvPr id="3" name="Rectangle 2"/>
          <p:cNvSpPr/>
          <p:nvPr/>
        </p:nvSpPr>
        <p:spPr>
          <a:xfrm>
            <a:off x="2286000" y="2690336"/>
            <a:ext cx="4572000" cy="369332"/>
          </a:xfrm>
          <a:prstGeom prst="rect">
            <a:avLst/>
          </a:prstGeom>
        </p:spPr>
        <p:txBody>
          <a:bodyPr>
            <a:spAutoFit/>
          </a:bodyPr>
          <a:lstStyle/>
          <a:p>
            <a:endParaRPr lang="en-US" dirty="0"/>
          </a:p>
        </p:txBody>
      </p:sp>
      <p:sp>
        <p:nvSpPr>
          <p:cNvPr id="4" name="Rectangle 3"/>
          <p:cNvSpPr/>
          <p:nvPr/>
        </p:nvSpPr>
        <p:spPr>
          <a:xfrm>
            <a:off x="381000" y="2057400"/>
            <a:ext cx="6491514" cy="2308324"/>
          </a:xfrm>
          <a:prstGeom prst="rect">
            <a:avLst/>
          </a:prstGeom>
        </p:spPr>
        <p:txBody>
          <a:bodyPr wrap="square">
            <a:spAutoFit/>
          </a:bodyPr>
          <a:lstStyle/>
          <a:p>
            <a:r>
              <a:rPr lang="en-US" sz="2400" b="1" dirty="0" smtClean="0"/>
              <a:t>Lcm of s=d</a:t>
            </a:r>
          </a:p>
          <a:p>
            <a:r>
              <a:rPr lang="en-US" sz="2400" b="1" dirty="0" smtClean="0"/>
              <a:t>Lcm 4,5=20</a:t>
            </a:r>
          </a:p>
          <a:p>
            <a:r>
              <a:rPr lang="en-US" sz="2400" b="1" dirty="0" smtClean="0"/>
              <a:t>T1=5,t2=4….Td=1hr</a:t>
            </a:r>
            <a:endParaRPr lang="en-US" sz="2400" b="1" dirty="0"/>
          </a:p>
          <a:p>
            <a:r>
              <a:rPr lang="en-US" sz="2400" b="1" dirty="0" smtClean="0"/>
              <a:t>Assumed domain </a:t>
            </a:r>
            <a:r>
              <a:rPr lang="en-US" sz="2400" b="1" dirty="0" err="1" smtClean="0"/>
              <a:t>tg</a:t>
            </a:r>
            <a:r>
              <a:rPr lang="en-US" sz="2400" b="1" dirty="0" smtClean="0"/>
              <a:t>=60 min….assumed domain d=20(f=3)</a:t>
            </a:r>
          </a:p>
          <a:p>
            <a:r>
              <a:rPr lang="en-US" sz="2400" b="1" dirty="0" smtClean="0"/>
              <a:t>Actual  domain </a:t>
            </a:r>
            <a:r>
              <a:rPr lang="en-US" sz="2400" b="1" dirty="0" err="1" smtClean="0"/>
              <a:t>tg</a:t>
            </a:r>
            <a:r>
              <a:rPr lang="en-US" sz="2400" b="1" dirty="0" smtClean="0"/>
              <a:t>=7.5 with f=3….</a:t>
            </a:r>
            <a:r>
              <a:rPr lang="en-US" sz="2400" b="1" dirty="0" err="1" smtClean="0"/>
              <a:t>ans</a:t>
            </a:r>
            <a:r>
              <a:rPr lang="en-US" sz="2400" b="1" dirty="0" smtClean="0"/>
              <a:t> 2.5 </a:t>
            </a:r>
          </a:p>
        </p:txBody>
      </p:sp>
    </p:spTree>
    <p:extLst>
      <p:ext uri="{BB962C8B-B14F-4D97-AF65-F5344CB8AC3E}">
        <p14:creationId xmlns:p14="http://schemas.microsoft.com/office/powerpoint/2010/main" val="413000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circle(in)">
                                      <p:cBhvr>
                                        <p:cTn id="20" dur="20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circle(in)">
                                      <p:cBhvr>
                                        <p:cTn id="25" dur="20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circle(in)">
                                      <p:cBhvr>
                                        <p:cTn id="30"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1076747"/>
            <a:ext cx="7391400" cy="1477328"/>
          </a:xfrm>
          <a:prstGeom prst="rect">
            <a:avLst/>
          </a:prstGeom>
        </p:spPr>
        <p:txBody>
          <a:bodyPr wrap="square">
            <a:spAutoFit/>
          </a:bodyPr>
          <a:lstStyle/>
          <a:p>
            <a:r>
              <a:rPr lang="en-US" b="1" dirty="0" smtClean="0"/>
              <a:t>6. A train running between two towns arrives  at its destination 10 minutes late when it goes 60km per hour and 16 minutes late when it goes 40km per hour. Determine the distance between the two towns.</a:t>
            </a:r>
          </a:p>
          <a:p>
            <a:endParaRPr lang="en-US" b="1" dirty="0"/>
          </a:p>
        </p:txBody>
      </p:sp>
      <p:sp>
        <p:nvSpPr>
          <p:cNvPr id="5" name="Rectangle 4"/>
          <p:cNvSpPr/>
          <p:nvPr/>
        </p:nvSpPr>
        <p:spPr>
          <a:xfrm>
            <a:off x="1066800" y="2274838"/>
            <a:ext cx="5791200" cy="2308324"/>
          </a:xfrm>
          <a:prstGeom prst="rect">
            <a:avLst/>
          </a:prstGeom>
        </p:spPr>
        <p:txBody>
          <a:bodyPr wrap="square">
            <a:spAutoFit/>
          </a:bodyPr>
          <a:lstStyle/>
          <a:p>
            <a:pPr lvl="0"/>
            <a:endParaRPr lang="en-US" b="1" dirty="0">
              <a:solidFill>
                <a:srgbClr val="FF0000"/>
              </a:solidFill>
            </a:endParaRPr>
          </a:p>
          <a:p>
            <a:pPr lvl="0"/>
            <a:r>
              <a:rPr lang="en-US" b="1" dirty="0">
                <a:solidFill>
                  <a:srgbClr val="FF0000"/>
                </a:solidFill>
              </a:rPr>
              <a:t> </a:t>
            </a:r>
            <a:r>
              <a:rPr lang="en-US" b="1" dirty="0" err="1">
                <a:solidFill>
                  <a:srgbClr val="FF0000"/>
                </a:solidFill>
              </a:rPr>
              <a:t>Ans</a:t>
            </a:r>
            <a:r>
              <a:rPr lang="en-US" b="1" dirty="0">
                <a:solidFill>
                  <a:srgbClr val="FF0000"/>
                </a:solidFill>
              </a:rPr>
              <a:t> S1 /S2 = T2 /T1 </a:t>
            </a:r>
          </a:p>
          <a:p>
            <a:pPr lvl="0"/>
            <a:r>
              <a:rPr lang="en-US" b="1" dirty="0">
                <a:solidFill>
                  <a:srgbClr val="FF0000"/>
                </a:solidFill>
              </a:rPr>
              <a:t>            60/40 =(T+16)/ (T+10)</a:t>
            </a:r>
          </a:p>
          <a:p>
            <a:pPr lvl="0"/>
            <a:r>
              <a:rPr lang="en-US" b="1" dirty="0">
                <a:solidFill>
                  <a:srgbClr val="FF0000"/>
                </a:solidFill>
              </a:rPr>
              <a:t>             20       </a:t>
            </a:r>
            <a:r>
              <a:rPr lang="en-US" b="1" dirty="0">
                <a:solidFill>
                  <a:srgbClr val="FF0000"/>
                </a:solidFill>
                <a:sym typeface="Wingdings" pitchFamily="2" charset="2"/>
              </a:rPr>
              <a:t></a:t>
            </a:r>
            <a:r>
              <a:rPr lang="en-US" b="1" dirty="0">
                <a:solidFill>
                  <a:srgbClr val="FF0000"/>
                </a:solidFill>
              </a:rPr>
              <a:t>  6</a:t>
            </a:r>
          </a:p>
          <a:p>
            <a:pPr lvl="0"/>
            <a:r>
              <a:rPr lang="en-US" b="1" dirty="0">
                <a:solidFill>
                  <a:srgbClr val="FF0000"/>
                </a:solidFill>
              </a:rPr>
              <a:t>               40      = 12 </a:t>
            </a:r>
          </a:p>
          <a:p>
            <a:pPr lvl="0"/>
            <a:r>
              <a:rPr lang="en-US" b="1" dirty="0">
                <a:solidFill>
                  <a:srgbClr val="FF0000"/>
                </a:solidFill>
              </a:rPr>
              <a:t>                 T1      = 12 min </a:t>
            </a:r>
          </a:p>
          <a:p>
            <a:pPr lvl="0"/>
            <a:r>
              <a:rPr lang="en-US" b="1" dirty="0">
                <a:solidFill>
                  <a:srgbClr val="FF0000"/>
                </a:solidFill>
              </a:rPr>
              <a:t> d = S1T1 = 60 X 12/60 = 12 km</a:t>
            </a:r>
          </a:p>
          <a:p>
            <a:pPr lvl="0"/>
            <a:endParaRPr lang="en-US" b="1" dirty="0">
              <a:solidFill>
                <a:srgbClr val="FF0000"/>
              </a:solidFill>
            </a:endParaRPr>
          </a:p>
        </p:txBody>
      </p:sp>
      <p:pic>
        <p:nvPicPr>
          <p:cNvPr id="6"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37843" y="28873"/>
            <a:ext cx="1973499" cy="7331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667000" y="4876800"/>
            <a:ext cx="533400" cy="457200"/>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p:cNvSpPr/>
          <p:nvPr/>
        </p:nvSpPr>
        <p:spPr>
          <a:xfrm>
            <a:off x="648286" y="838200"/>
            <a:ext cx="6934200" cy="1323439"/>
          </a:xfrm>
          <a:prstGeom prst="rect">
            <a:avLst/>
          </a:prstGeom>
        </p:spPr>
        <p:txBody>
          <a:bodyPr wrap="square">
            <a:spAutoFit/>
          </a:bodyPr>
          <a:lstStyle/>
          <a:p>
            <a:r>
              <a:rPr lang="en-US" sz="2000" b="1" dirty="0" smtClean="0"/>
              <a:t>7. Two trains of equal lengths are running on parallel lines in the same direction at the rate of 46km/h and 36km/h. The faster train passes the slower train in 36 seconds. The length of each train is:</a:t>
            </a:r>
          </a:p>
        </p:txBody>
      </p:sp>
      <p:sp>
        <p:nvSpPr>
          <p:cNvPr id="8" name="TextBox 7"/>
          <p:cNvSpPr txBox="1"/>
          <p:nvPr/>
        </p:nvSpPr>
        <p:spPr>
          <a:xfrm>
            <a:off x="3352800" y="4495800"/>
            <a:ext cx="184731" cy="400110"/>
          </a:xfrm>
          <a:prstGeom prst="rect">
            <a:avLst/>
          </a:prstGeom>
          <a:noFill/>
        </p:spPr>
        <p:txBody>
          <a:bodyPr wrap="none" rtlCol="0">
            <a:spAutoFit/>
          </a:bodyPr>
          <a:lstStyle/>
          <a:p>
            <a:endParaRPr lang="en-US" sz="2000" b="1" dirty="0"/>
          </a:p>
        </p:txBody>
      </p:sp>
      <p:sp>
        <p:nvSpPr>
          <p:cNvPr id="3" name="Rectangle 2"/>
          <p:cNvSpPr/>
          <p:nvPr/>
        </p:nvSpPr>
        <p:spPr>
          <a:xfrm>
            <a:off x="304800" y="2667000"/>
            <a:ext cx="7696200" cy="2739211"/>
          </a:xfrm>
          <a:prstGeom prst="rect">
            <a:avLst/>
          </a:prstGeom>
        </p:spPr>
        <p:txBody>
          <a:bodyPr wrap="square">
            <a:spAutoFit/>
          </a:bodyPr>
          <a:lstStyle/>
          <a:p>
            <a:r>
              <a:rPr lang="en-US" sz="2000" b="1" dirty="0">
                <a:solidFill>
                  <a:srgbClr val="FF0000"/>
                </a:solidFill>
              </a:rPr>
              <a:t>Ans  </a:t>
            </a:r>
            <a:r>
              <a:rPr lang="en-US" sz="2000" b="1" dirty="0" smtClean="0">
                <a:solidFill>
                  <a:srgbClr val="FF0000"/>
                </a:solidFill>
              </a:rPr>
              <a:t>:</a:t>
            </a:r>
          </a:p>
          <a:p>
            <a:r>
              <a:rPr lang="en-US" sz="2000" b="1" dirty="0" smtClean="0">
                <a:solidFill>
                  <a:srgbClr val="FF0000"/>
                </a:solidFill>
              </a:rPr>
              <a:t>	             36      =        x + x</a:t>
            </a:r>
          </a:p>
          <a:p>
            <a:r>
              <a:rPr lang="en-US" sz="2000" b="1" dirty="0" smtClean="0">
                <a:solidFill>
                  <a:srgbClr val="FF0000"/>
                </a:solidFill>
              </a:rPr>
              <a:t>		            10 * 5/18</a:t>
            </a:r>
          </a:p>
          <a:p>
            <a:endParaRPr lang="en-US" sz="2000" b="1" dirty="0" smtClean="0">
              <a:solidFill>
                <a:srgbClr val="FF0000"/>
              </a:solidFill>
            </a:endParaRPr>
          </a:p>
          <a:p>
            <a:r>
              <a:rPr lang="en-US" sz="2000" b="1" dirty="0" smtClean="0">
                <a:solidFill>
                  <a:srgbClr val="FF0000"/>
                </a:solidFill>
              </a:rPr>
              <a:t>		      =  </a:t>
            </a:r>
            <a:r>
              <a:rPr lang="en-US" sz="2000" b="1" u="sng" dirty="0" smtClean="0">
                <a:solidFill>
                  <a:srgbClr val="FF0000"/>
                </a:solidFill>
              </a:rPr>
              <a:t>1800 </a:t>
            </a:r>
            <a:r>
              <a:rPr lang="en-US" sz="2000" b="1" dirty="0" smtClean="0">
                <a:solidFill>
                  <a:srgbClr val="FF0000"/>
                </a:solidFill>
              </a:rPr>
              <a:t>=  2x</a:t>
            </a:r>
            <a:endParaRPr lang="en-US" sz="2000" b="1" u="sng" dirty="0" smtClean="0">
              <a:solidFill>
                <a:srgbClr val="FF0000"/>
              </a:solidFill>
            </a:endParaRPr>
          </a:p>
          <a:p>
            <a:r>
              <a:rPr lang="en-US" sz="2000" b="1" dirty="0" smtClean="0">
                <a:solidFill>
                  <a:srgbClr val="FF0000"/>
                </a:solidFill>
              </a:rPr>
              <a:t>		             18</a:t>
            </a:r>
          </a:p>
          <a:p>
            <a:endParaRPr lang="en-US" sz="2000" b="1" dirty="0" smtClean="0">
              <a:solidFill>
                <a:srgbClr val="FF0000"/>
              </a:solidFill>
            </a:endParaRPr>
          </a:p>
          <a:p>
            <a:r>
              <a:rPr lang="en-US" sz="2000" b="1" dirty="0" smtClean="0">
                <a:solidFill>
                  <a:srgbClr val="FF0000"/>
                </a:solidFill>
              </a:rPr>
              <a:t>		      </a:t>
            </a:r>
            <a:r>
              <a:rPr lang="en-US" sz="2000" b="1" i="1" dirty="0" smtClean="0">
                <a:solidFill>
                  <a:srgbClr val="FF0000"/>
                </a:solidFill>
              </a:rPr>
              <a:t>:.</a:t>
            </a:r>
            <a:r>
              <a:rPr lang="en-US" sz="2000" b="1" dirty="0" smtClean="0">
                <a:solidFill>
                  <a:srgbClr val="FF0000"/>
                </a:solidFill>
              </a:rPr>
              <a:t> </a:t>
            </a:r>
            <a:r>
              <a:rPr lang="en-US" sz="3200" b="1" dirty="0" smtClean="0">
                <a:solidFill>
                  <a:srgbClr val="FF0000"/>
                </a:solidFill>
              </a:rPr>
              <a:t>50</a:t>
            </a:r>
            <a:r>
              <a:rPr lang="en-US" sz="2000" b="1" dirty="0" smtClean="0">
                <a:solidFill>
                  <a:srgbClr val="FF0000"/>
                </a:solidFill>
              </a:rPr>
              <a:t> = x</a:t>
            </a:r>
            <a:endParaRPr lang="en-US" sz="2000" b="1" i="1" dirty="0">
              <a:solidFill>
                <a:srgbClr val="FF0000"/>
              </a:solidFill>
            </a:endParaRPr>
          </a:p>
        </p:txBody>
      </p:sp>
      <p:pic>
        <p:nvPicPr>
          <p:cNvPr id="6" name="Picture 2" descr="C:\Users\Sanir Kittur\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721" y="28873"/>
            <a:ext cx="2178621" cy="809327"/>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2971800" y="3276600"/>
            <a:ext cx="914400"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rot="10800000">
            <a:off x="2286000" y="3200400"/>
            <a:ext cx="609600" cy="304800"/>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1338" y="914400"/>
            <a:ext cx="8229600" cy="5016758"/>
          </a:xfrm>
          <a:prstGeom prst="rect">
            <a:avLst/>
          </a:prstGeom>
          <a:noFill/>
        </p:spPr>
        <p:txBody>
          <a:bodyPr wrap="square" rtlCol="0">
            <a:spAutoFit/>
          </a:bodyPr>
          <a:lstStyle/>
          <a:p>
            <a:r>
              <a:rPr lang="en-US" sz="2000" b="1" dirty="0" smtClean="0"/>
              <a:t>8. Two trains are running at a speed of 50kms/hr and 30kms/hr respectively in the opposite direction. The train running at 50kms/hr crosses a man in the other train in 18 seconds . Find the length of the fast train .</a:t>
            </a:r>
          </a:p>
          <a:p>
            <a:endParaRPr lang="en-US" sz="2000" b="1" dirty="0" smtClean="0"/>
          </a:p>
          <a:p>
            <a:r>
              <a:rPr lang="en-US" sz="2000" b="1" dirty="0" smtClean="0"/>
              <a:t>9. A man can row 6km/h in still water. It takes him twice as long to row up as to row down the river. Find the rate of stream.			  </a:t>
            </a:r>
          </a:p>
          <a:p>
            <a:endParaRPr lang="en-US" sz="2000" b="1" dirty="0" smtClean="0"/>
          </a:p>
          <a:p>
            <a:r>
              <a:rPr lang="en-US" sz="2000" b="1" dirty="0" smtClean="0"/>
              <a:t>10. The driver of a car driving at the speed of 38kms/hr locates a bus 40m head of him .After 20 seconds the bus is 60 m behind . Find the speed of the bus .</a:t>
            </a:r>
          </a:p>
          <a:p>
            <a:endParaRPr lang="en-US" sz="2000" b="1" dirty="0" smtClean="0"/>
          </a:p>
          <a:p>
            <a:r>
              <a:rPr lang="en-US" sz="2000" b="1" dirty="0" smtClean="0"/>
              <a:t>11. A man can row 30km upstream and 44km downstream in 10hr. It is also known that he can row 40km upstream and 55km downstream in 13hr. Find the speed of the man in still water.</a:t>
            </a:r>
          </a:p>
          <a:p>
            <a:endParaRPr lang="en-US" sz="2000" b="1" dirty="0" smtClean="0"/>
          </a:p>
          <a:p>
            <a:endParaRPr lang="en-US" sz="2000" b="1" dirty="0"/>
          </a:p>
        </p:txBody>
      </p:sp>
      <p:pic>
        <p:nvPicPr>
          <p:cNvPr id="4" name="Picture 2" descr="C:\Users\Sanir Kittur\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721" y="28873"/>
            <a:ext cx="2178621" cy="8093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526" y="880844"/>
            <a:ext cx="8229600" cy="1323439"/>
          </a:xfrm>
          <a:prstGeom prst="rect">
            <a:avLst/>
          </a:prstGeom>
        </p:spPr>
        <p:txBody>
          <a:bodyPr wrap="square">
            <a:spAutoFit/>
          </a:bodyPr>
          <a:lstStyle/>
          <a:p>
            <a:r>
              <a:rPr lang="en-US" sz="2000" b="1" dirty="0" smtClean="0"/>
              <a:t>8 ) Two trains are running at a speed of 50kms/hr and 30kms/hr respectively in </a:t>
            </a:r>
            <a:r>
              <a:rPr lang="en-US" sz="2000" b="1" smtClean="0"/>
              <a:t>the </a:t>
            </a:r>
            <a:r>
              <a:rPr lang="en-US" sz="2000" b="1" smtClean="0"/>
              <a:t>opposite </a:t>
            </a:r>
            <a:r>
              <a:rPr lang="en-US" sz="2000" b="1" smtClean="0"/>
              <a:t> </a:t>
            </a:r>
            <a:r>
              <a:rPr lang="en-US" sz="2000" b="1" dirty="0" smtClean="0"/>
              <a:t>direction. The train running at 50kms/hr crosses a man in the other train in 18 seconds . Find the length of the fast train .</a:t>
            </a:r>
          </a:p>
        </p:txBody>
      </p:sp>
      <p:sp>
        <p:nvSpPr>
          <p:cNvPr id="3" name="Rectangle 2"/>
          <p:cNvSpPr/>
          <p:nvPr/>
        </p:nvSpPr>
        <p:spPr>
          <a:xfrm>
            <a:off x="1676400" y="2274838"/>
            <a:ext cx="4572000" cy="2554545"/>
          </a:xfrm>
          <a:prstGeom prst="rect">
            <a:avLst/>
          </a:prstGeom>
        </p:spPr>
        <p:txBody>
          <a:bodyPr>
            <a:spAutoFit/>
          </a:bodyPr>
          <a:lstStyle/>
          <a:p>
            <a:endParaRPr lang="en-US" sz="2000" b="1" dirty="0">
              <a:solidFill>
                <a:srgbClr val="FF0000"/>
              </a:solidFill>
            </a:endParaRPr>
          </a:p>
          <a:p>
            <a:r>
              <a:rPr lang="en-US" sz="2000" b="1" dirty="0" err="1">
                <a:solidFill>
                  <a:srgbClr val="FF0000"/>
                </a:solidFill>
              </a:rPr>
              <a:t>Ans</a:t>
            </a:r>
            <a:r>
              <a:rPr lang="en-US" sz="2000" b="1" dirty="0">
                <a:solidFill>
                  <a:srgbClr val="FF0000"/>
                </a:solidFill>
              </a:rPr>
              <a:t>  </a:t>
            </a:r>
            <a:r>
              <a:rPr lang="en-US" sz="2000" b="1" dirty="0" err="1">
                <a:solidFill>
                  <a:srgbClr val="FF0000"/>
                </a:solidFill>
              </a:rPr>
              <a:t>Tp</a:t>
            </a:r>
            <a:r>
              <a:rPr lang="en-US" sz="2000" b="1" dirty="0">
                <a:solidFill>
                  <a:srgbClr val="FF0000"/>
                </a:solidFill>
              </a:rPr>
              <a:t> =[ Lt  +Lo (0)]/</a:t>
            </a:r>
            <a:r>
              <a:rPr lang="en-US" sz="2000" b="1" dirty="0" err="1">
                <a:solidFill>
                  <a:srgbClr val="FF0000"/>
                </a:solidFill>
              </a:rPr>
              <a:t>Sr</a:t>
            </a:r>
            <a:r>
              <a:rPr lang="en-US" sz="2000" b="1" dirty="0">
                <a:solidFill>
                  <a:srgbClr val="FF0000"/>
                </a:solidFill>
              </a:rPr>
              <a:t> </a:t>
            </a:r>
          </a:p>
          <a:p>
            <a:r>
              <a:rPr lang="en-US" sz="2000" b="1" dirty="0">
                <a:solidFill>
                  <a:srgbClr val="FF0000"/>
                </a:solidFill>
              </a:rPr>
              <a:t>            </a:t>
            </a:r>
          </a:p>
          <a:p>
            <a:r>
              <a:rPr lang="en-US" sz="2000" b="1" dirty="0">
                <a:solidFill>
                  <a:srgbClr val="FF0000"/>
                </a:solidFill>
              </a:rPr>
              <a:t>         18 = Lt /( 80 </a:t>
            </a:r>
            <a:r>
              <a:rPr lang="en-US" sz="2000" b="1">
                <a:solidFill>
                  <a:srgbClr val="FF0000"/>
                </a:solidFill>
              </a:rPr>
              <a:t>X </a:t>
            </a:r>
            <a:r>
              <a:rPr lang="en-US" sz="2000" b="1" smtClean="0">
                <a:solidFill>
                  <a:srgbClr val="FF0000"/>
                </a:solidFill>
              </a:rPr>
              <a:t>5/18 </a:t>
            </a:r>
            <a:r>
              <a:rPr lang="en-US" sz="2000" b="1" dirty="0">
                <a:solidFill>
                  <a:srgbClr val="FF0000"/>
                </a:solidFill>
              </a:rPr>
              <a:t>)</a:t>
            </a:r>
          </a:p>
          <a:p>
            <a:r>
              <a:rPr lang="en-US" sz="2000" b="1" dirty="0">
                <a:solidFill>
                  <a:srgbClr val="FF0000"/>
                </a:solidFill>
              </a:rPr>
              <a:t>  </a:t>
            </a:r>
          </a:p>
          <a:p>
            <a:r>
              <a:rPr lang="en-US" sz="2000" b="1" dirty="0">
                <a:solidFill>
                  <a:srgbClr val="FF0000"/>
                </a:solidFill>
              </a:rPr>
              <a:t>          18X 80 X 5/18 = Lt</a:t>
            </a:r>
          </a:p>
          <a:p>
            <a:r>
              <a:rPr lang="en-US" sz="2000" b="1" dirty="0">
                <a:solidFill>
                  <a:srgbClr val="FF0000"/>
                </a:solidFill>
              </a:rPr>
              <a:t>         </a:t>
            </a:r>
          </a:p>
          <a:p>
            <a:r>
              <a:rPr lang="en-US" sz="2000" b="1" dirty="0">
                <a:solidFill>
                  <a:srgbClr val="FF0000"/>
                </a:solidFill>
              </a:rPr>
              <a:t>             400 = Lt </a:t>
            </a:r>
          </a:p>
        </p:txBody>
      </p:sp>
      <p:pic>
        <p:nvPicPr>
          <p:cNvPr id="5"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599" y="28873"/>
            <a:ext cx="2024743" cy="7521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526" y="880844"/>
            <a:ext cx="8229600" cy="707886"/>
          </a:xfrm>
          <a:prstGeom prst="rect">
            <a:avLst/>
          </a:prstGeom>
        </p:spPr>
        <p:txBody>
          <a:bodyPr wrap="square">
            <a:spAutoFit/>
          </a:bodyPr>
          <a:lstStyle/>
          <a:p>
            <a:r>
              <a:rPr lang="en-US" sz="2000" b="1" dirty="0" smtClean="0"/>
              <a:t>9. A man can row 6km/h in still water. It takes him twice as long to row up as to row down the river. Find the rate of stream.	</a:t>
            </a:r>
          </a:p>
        </p:txBody>
      </p:sp>
      <p:sp>
        <p:nvSpPr>
          <p:cNvPr id="3" name="Rectangle 2"/>
          <p:cNvSpPr/>
          <p:nvPr/>
        </p:nvSpPr>
        <p:spPr>
          <a:xfrm>
            <a:off x="457200" y="1828800"/>
            <a:ext cx="4572000" cy="3662541"/>
          </a:xfrm>
          <a:prstGeom prst="rect">
            <a:avLst/>
          </a:prstGeom>
        </p:spPr>
        <p:txBody>
          <a:bodyPr>
            <a:spAutoFit/>
          </a:bodyPr>
          <a:lstStyle/>
          <a:p>
            <a:endParaRPr lang="en-US" sz="2000" b="1" dirty="0">
              <a:solidFill>
                <a:srgbClr val="FF0000"/>
              </a:solidFill>
            </a:endParaRPr>
          </a:p>
          <a:p>
            <a:r>
              <a:rPr lang="en-US" sz="2000" b="1" dirty="0">
                <a:solidFill>
                  <a:srgbClr val="FF0000"/>
                </a:solidFill>
              </a:rPr>
              <a:t>Ans  </a:t>
            </a:r>
            <a:r>
              <a:rPr lang="en-US" sz="2000" b="1" dirty="0" smtClean="0">
                <a:solidFill>
                  <a:srgbClr val="FF0000"/>
                </a:solidFill>
              </a:rPr>
              <a:t>Tu/Td = 2/1</a:t>
            </a:r>
          </a:p>
          <a:p>
            <a:endParaRPr lang="en-US" sz="2000" b="1" dirty="0" smtClean="0">
              <a:solidFill>
                <a:srgbClr val="FF0000"/>
              </a:solidFill>
            </a:endParaRPr>
          </a:p>
          <a:p>
            <a:r>
              <a:rPr lang="en-US" sz="2000" b="1" dirty="0" smtClean="0">
                <a:solidFill>
                  <a:srgbClr val="FF0000"/>
                </a:solidFill>
              </a:rPr>
              <a:t>	</a:t>
            </a:r>
            <a:r>
              <a:rPr lang="en-US" sz="2000" b="1" u="sng" dirty="0" smtClean="0">
                <a:solidFill>
                  <a:srgbClr val="FF0000"/>
                </a:solidFill>
              </a:rPr>
              <a:t>Su</a:t>
            </a:r>
            <a:r>
              <a:rPr lang="en-US" sz="2000" b="1" dirty="0" smtClean="0">
                <a:solidFill>
                  <a:srgbClr val="FF0000"/>
                </a:solidFill>
              </a:rPr>
              <a:t> = </a:t>
            </a:r>
            <a:r>
              <a:rPr lang="en-US" sz="2000" b="1" u="sng" dirty="0" smtClean="0">
                <a:solidFill>
                  <a:srgbClr val="FF0000"/>
                </a:solidFill>
              </a:rPr>
              <a:t>1x</a:t>
            </a:r>
          </a:p>
          <a:p>
            <a:r>
              <a:rPr lang="en-US" sz="2000" b="1" dirty="0" smtClean="0">
                <a:solidFill>
                  <a:srgbClr val="FF0000"/>
                </a:solidFill>
              </a:rPr>
              <a:t>	</a:t>
            </a:r>
            <a:r>
              <a:rPr lang="en-US" sz="2000" b="1" dirty="0" err="1" smtClean="0">
                <a:solidFill>
                  <a:srgbClr val="FF0000"/>
                </a:solidFill>
              </a:rPr>
              <a:t>Sd</a:t>
            </a:r>
            <a:r>
              <a:rPr lang="en-US" sz="2000" b="1" dirty="0" smtClean="0">
                <a:solidFill>
                  <a:srgbClr val="FF0000"/>
                </a:solidFill>
              </a:rPr>
              <a:t> = 2x</a:t>
            </a:r>
          </a:p>
          <a:p>
            <a:endParaRPr lang="en-US" sz="2000" b="1" dirty="0" smtClean="0">
              <a:solidFill>
                <a:srgbClr val="FF0000"/>
              </a:solidFill>
            </a:endParaRPr>
          </a:p>
          <a:p>
            <a:r>
              <a:rPr lang="en-US" sz="2000" b="1" dirty="0" smtClean="0">
                <a:solidFill>
                  <a:srgbClr val="FF0000"/>
                </a:solidFill>
              </a:rPr>
              <a:t>	</a:t>
            </a:r>
            <a:r>
              <a:rPr lang="en-US" sz="2000" b="1" dirty="0" err="1" smtClean="0">
                <a:solidFill>
                  <a:srgbClr val="FF0000"/>
                </a:solidFill>
              </a:rPr>
              <a:t>Sb</a:t>
            </a:r>
            <a:r>
              <a:rPr lang="en-US" sz="2000" b="1" dirty="0" smtClean="0">
                <a:solidFill>
                  <a:srgbClr val="FF0000"/>
                </a:solidFill>
              </a:rPr>
              <a:t> = </a:t>
            </a:r>
            <a:r>
              <a:rPr lang="en-US" sz="2000" b="1" u="sng" dirty="0" smtClean="0">
                <a:solidFill>
                  <a:srgbClr val="FF0000"/>
                </a:solidFill>
              </a:rPr>
              <a:t>Su + </a:t>
            </a:r>
            <a:r>
              <a:rPr lang="en-US" sz="2000" b="1" u="sng" dirty="0" err="1" smtClean="0">
                <a:solidFill>
                  <a:srgbClr val="FF0000"/>
                </a:solidFill>
              </a:rPr>
              <a:t>Sd</a:t>
            </a:r>
            <a:endParaRPr lang="en-US" sz="2000" b="1" u="sng" dirty="0" smtClean="0">
              <a:solidFill>
                <a:srgbClr val="FF0000"/>
              </a:solidFill>
            </a:endParaRPr>
          </a:p>
          <a:p>
            <a:r>
              <a:rPr lang="en-US" sz="2000" b="1" dirty="0" smtClean="0">
                <a:solidFill>
                  <a:srgbClr val="FF0000"/>
                </a:solidFill>
              </a:rPr>
              <a:t>		2</a:t>
            </a:r>
          </a:p>
          <a:p>
            <a:endParaRPr lang="en-US" sz="2000" b="1" dirty="0" smtClean="0">
              <a:solidFill>
                <a:srgbClr val="FF0000"/>
              </a:solidFill>
            </a:endParaRPr>
          </a:p>
          <a:p>
            <a:r>
              <a:rPr lang="en-US" sz="2000" b="1" dirty="0" smtClean="0">
                <a:solidFill>
                  <a:srgbClr val="FF0000"/>
                </a:solidFill>
              </a:rPr>
              <a:t>	6 = </a:t>
            </a:r>
            <a:r>
              <a:rPr lang="en-US" sz="2000" b="1" u="sng" dirty="0" smtClean="0">
                <a:solidFill>
                  <a:srgbClr val="FF0000"/>
                </a:solidFill>
              </a:rPr>
              <a:t>3x</a:t>
            </a:r>
            <a:r>
              <a:rPr lang="en-US" sz="2000" b="1" dirty="0" smtClean="0">
                <a:solidFill>
                  <a:srgbClr val="FF0000"/>
                </a:solidFill>
              </a:rPr>
              <a:t> 	</a:t>
            </a:r>
            <a:r>
              <a:rPr lang="en-US" sz="3200" b="1" dirty="0" smtClean="0">
                <a:solidFill>
                  <a:srgbClr val="FF0000"/>
                </a:solidFill>
              </a:rPr>
              <a:t>(4,8)</a:t>
            </a:r>
            <a:endParaRPr lang="en-US" sz="2000" b="1" dirty="0" smtClean="0">
              <a:solidFill>
                <a:srgbClr val="FF0000"/>
              </a:solidFill>
            </a:endParaRPr>
          </a:p>
          <a:p>
            <a:r>
              <a:rPr lang="en-US" sz="2000" b="1" dirty="0" smtClean="0">
                <a:solidFill>
                  <a:srgbClr val="FF0000"/>
                </a:solidFill>
              </a:rPr>
              <a:t>	       2		</a:t>
            </a:r>
            <a:endParaRPr lang="en-US" sz="2000" b="1" dirty="0">
              <a:solidFill>
                <a:srgbClr val="FF0000"/>
              </a:solidFill>
            </a:endParaRPr>
          </a:p>
        </p:txBody>
      </p:sp>
      <p:pic>
        <p:nvPicPr>
          <p:cNvPr id="5"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599" y="28873"/>
            <a:ext cx="2024743" cy="7521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62975" cy="1143000"/>
          </a:xfrm>
        </p:spPr>
        <p:txBody>
          <a:bodyPr>
            <a:noAutofit/>
          </a:bodyPr>
          <a:lstStyle/>
          <a:p>
            <a:pPr algn="l"/>
            <a:r>
              <a:rPr lang="en-US" sz="2200" b="1" dirty="0" smtClean="0">
                <a:solidFill>
                  <a:srgbClr val="FF0000"/>
                </a:solidFill>
              </a:rPr>
              <a:t>10). </a:t>
            </a:r>
            <a:r>
              <a:rPr lang="en-US" sz="2200" b="1" dirty="0">
                <a:solidFill>
                  <a:srgbClr val="FF0000"/>
                </a:solidFill>
              </a:rPr>
              <a:t>The driver of a car driving at the speed of </a:t>
            </a:r>
            <a:r>
              <a:rPr lang="en-US" sz="2200" b="1" dirty="0" smtClean="0">
                <a:solidFill>
                  <a:srgbClr val="FF0000"/>
                </a:solidFill>
              </a:rPr>
              <a:t>38 </a:t>
            </a:r>
            <a:r>
              <a:rPr lang="en-US" sz="2200" b="1" dirty="0" err="1" smtClean="0">
                <a:solidFill>
                  <a:srgbClr val="FF0000"/>
                </a:solidFill>
              </a:rPr>
              <a:t>kms</a:t>
            </a:r>
            <a:r>
              <a:rPr lang="en-US" sz="2200" b="1" dirty="0" smtClean="0">
                <a:solidFill>
                  <a:srgbClr val="FF0000"/>
                </a:solidFill>
              </a:rPr>
              <a:t>/</a:t>
            </a:r>
            <a:r>
              <a:rPr lang="en-US" sz="2200" b="1" dirty="0" err="1" smtClean="0">
                <a:solidFill>
                  <a:srgbClr val="FF0000"/>
                </a:solidFill>
              </a:rPr>
              <a:t>hr</a:t>
            </a:r>
            <a:r>
              <a:rPr lang="en-US" sz="2200" b="1" dirty="0" smtClean="0">
                <a:solidFill>
                  <a:srgbClr val="FF0000"/>
                </a:solidFill>
              </a:rPr>
              <a:t> </a:t>
            </a:r>
            <a:r>
              <a:rPr lang="en-US" sz="2200" b="1" dirty="0">
                <a:solidFill>
                  <a:srgbClr val="FF0000"/>
                </a:solidFill>
              </a:rPr>
              <a:t>locates a bus 40m head of him .After 20 seconds the bus is 60 m behind . Find the speed of the bus .</a:t>
            </a:r>
            <a:br>
              <a:rPr lang="en-US" sz="2200" b="1" dirty="0">
                <a:solidFill>
                  <a:srgbClr val="FF0000"/>
                </a:solidFill>
              </a:rPr>
            </a:br>
            <a:endParaRPr lang="en-US" sz="2200" b="1" dirty="0">
              <a:solidFill>
                <a:srgbClr val="FF0000"/>
              </a:solidFill>
            </a:endParaRPr>
          </a:p>
        </p:txBody>
      </p:sp>
      <mc:AlternateContent xmlns:mc="http://schemas.openxmlformats.org/markup-compatibility/2006" xmlns:a14="http://schemas.microsoft.com/office/drawing/2010/main">
        <mc:Choice Requires="a14">
          <p:sp>
            <p:nvSpPr>
              <p:cNvPr id="3" name="TextBox 2"/>
              <p:cNvSpPr txBox="1"/>
              <p:nvPr/>
            </p:nvSpPr>
            <p:spPr>
              <a:xfrm>
                <a:off x="454252" y="1433285"/>
                <a:ext cx="7467600" cy="4875181"/>
              </a:xfrm>
              <a:prstGeom prst="rect">
                <a:avLst/>
              </a:prstGeom>
              <a:noFill/>
            </p:spPr>
            <p:txBody>
              <a:bodyPr wrap="square" rtlCol="0">
                <a:spAutoFit/>
              </a:bodyPr>
              <a:lstStyle/>
              <a:p>
                <a:r>
                  <a:rPr lang="en-US" sz="2000" b="1" dirty="0" smtClean="0"/>
                  <a:t>Ans</a:t>
                </a:r>
                <a:r>
                  <a:rPr lang="en-US" sz="2000" b="1" dirty="0" smtClean="0">
                    <a:sym typeface="Wingdings" pitchFamily="2" charset="2"/>
                  </a:rPr>
                  <a:t>                               </a:t>
                </a:r>
                <a:r>
                  <a:rPr lang="en-US" sz="2000" b="1" dirty="0" smtClean="0"/>
                  <a:t>T =</a:t>
                </a:r>
                <a14:m>
                  <m:oMath xmlns:m="http://schemas.openxmlformats.org/officeDocument/2006/math">
                    <m:f>
                      <m:fPr>
                        <m:ctrlPr>
                          <a:rPr lang="en-US" sz="3300" b="1" i="1" smtClean="0">
                            <a:latin typeface="Cambria Math"/>
                          </a:rPr>
                        </m:ctrlPr>
                      </m:fPr>
                      <m:num>
                        <m:r>
                          <a:rPr lang="en-US" sz="3300" b="1" i="1" smtClean="0">
                            <a:latin typeface="Cambria Math"/>
                          </a:rPr>
                          <m:t>𝒅</m:t>
                        </m:r>
                      </m:num>
                      <m:den>
                        <m:r>
                          <a:rPr lang="en-US" sz="3300" b="1" i="1" smtClean="0">
                            <a:latin typeface="Cambria Math"/>
                          </a:rPr>
                          <m:t>𝑺</m:t>
                        </m:r>
                        <m:r>
                          <a:rPr lang="en-US" sz="3300" b="1" i="1" baseline="-25000" smtClean="0">
                            <a:latin typeface="Cambria Math"/>
                          </a:rPr>
                          <m:t>𝑹</m:t>
                        </m:r>
                      </m:den>
                    </m:f>
                  </m:oMath>
                </a14:m>
                <a:endParaRPr lang="en-US" sz="3300" b="1" baseline="-25000" dirty="0" smtClean="0"/>
              </a:p>
              <a:p>
                <a:pPr algn="ctr"/>
                <a:r>
                  <a:rPr lang="en-US" sz="2800" b="1" baseline="-25000" dirty="0" smtClean="0"/>
                  <a:t>20 =</a:t>
                </a:r>
                <a14:m>
                  <m:oMath xmlns:m="http://schemas.openxmlformats.org/officeDocument/2006/math">
                    <m:f>
                      <m:fPr>
                        <m:ctrlPr>
                          <a:rPr lang="en-US" sz="4000" b="1" i="1" baseline="-25000" smtClean="0">
                            <a:latin typeface="Cambria Math"/>
                          </a:rPr>
                        </m:ctrlPr>
                      </m:fPr>
                      <m:num>
                        <m:r>
                          <a:rPr lang="en-US" sz="4000" b="1" i="1" baseline="-25000" smtClean="0">
                            <a:latin typeface="Cambria Math"/>
                          </a:rPr>
                          <m:t>𝟏𝟎𝟎</m:t>
                        </m:r>
                      </m:num>
                      <m:den>
                        <m:f>
                          <m:fPr>
                            <m:ctrlPr>
                              <a:rPr lang="en-US" sz="4000" b="1" i="1" baseline="-25000" smtClean="0">
                                <a:latin typeface="Cambria Math"/>
                              </a:rPr>
                            </m:ctrlPr>
                          </m:fPr>
                          <m:num>
                            <m:r>
                              <a:rPr lang="en-US" sz="4000" b="1" i="1" baseline="-25000" smtClean="0">
                                <a:latin typeface="Cambria Math"/>
                              </a:rPr>
                              <m:t>𝟓</m:t>
                            </m:r>
                          </m:num>
                          <m:den>
                            <m:r>
                              <a:rPr lang="en-US" sz="4000" b="1" i="1" baseline="-25000" smtClean="0">
                                <a:latin typeface="Cambria Math"/>
                              </a:rPr>
                              <m:t>𝟏𝟖</m:t>
                            </m:r>
                          </m:den>
                        </m:f>
                        <m:r>
                          <a:rPr lang="en-US" sz="4000" b="1" i="1" baseline="-25000" smtClean="0">
                            <a:latin typeface="Cambria Math"/>
                          </a:rPr>
                          <m:t> ∗</m:t>
                        </m:r>
                        <m:r>
                          <a:rPr lang="en-US" sz="4000" b="1" i="1" baseline="-25000" smtClean="0">
                            <a:latin typeface="Cambria Math"/>
                          </a:rPr>
                          <m:t>𝟑𝟖</m:t>
                        </m:r>
                        <m:r>
                          <a:rPr lang="en-US" sz="4000" b="1" i="1" baseline="-25000" smtClean="0">
                            <a:latin typeface="Cambria Math"/>
                          </a:rPr>
                          <m:t>−</m:t>
                        </m:r>
                        <m:r>
                          <a:rPr lang="en-US" sz="4000" b="1" i="1" baseline="-25000" smtClean="0">
                            <a:latin typeface="Cambria Math"/>
                          </a:rPr>
                          <m:t>𝑺𝒃</m:t>
                        </m:r>
                      </m:den>
                    </m:f>
                  </m:oMath>
                </a14:m>
                <a:endParaRPr lang="en-US" sz="4000" b="1" baseline="-25000" dirty="0" smtClean="0"/>
              </a:p>
              <a:p>
                <a:endParaRPr lang="en-US" sz="3300" b="1" baseline="-25000" dirty="0" smtClean="0"/>
              </a:p>
              <a:p>
                <a14:m>
                  <m:oMath xmlns:m="http://schemas.openxmlformats.org/officeDocument/2006/math">
                    <m:f>
                      <m:fPr>
                        <m:ctrlPr>
                          <a:rPr lang="en-US" sz="3300" b="1" i="1" baseline="-25000" smtClean="0">
                            <a:latin typeface="Cambria Math"/>
                          </a:rPr>
                        </m:ctrlPr>
                      </m:fPr>
                      <m:num>
                        <m:r>
                          <a:rPr lang="en-US" sz="3300" b="1" i="1" baseline="-25000" smtClean="0">
                            <a:latin typeface="Cambria Math"/>
                          </a:rPr>
                          <m:t>𝟏𝟗𝟎</m:t>
                        </m:r>
                      </m:num>
                      <m:den>
                        <m:r>
                          <a:rPr lang="en-US" sz="3300" b="1" i="1" baseline="-25000" smtClean="0">
                            <a:latin typeface="Cambria Math"/>
                          </a:rPr>
                          <m:t>𝟏𝟖</m:t>
                        </m:r>
                      </m:den>
                    </m:f>
                    <m:r>
                      <a:rPr lang="en-US" sz="3300" b="1" i="1" baseline="-25000" smtClean="0">
                        <a:latin typeface="Cambria Math"/>
                      </a:rPr>
                      <m:t>−</m:t>
                    </m:r>
                    <m:r>
                      <a:rPr lang="en-US" sz="3300" b="1" i="1" baseline="-25000" smtClean="0">
                        <a:latin typeface="Cambria Math"/>
                      </a:rPr>
                      <m:t>𝑺𝒃</m:t>
                    </m:r>
                    <m:r>
                      <a:rPr lang="en-US" sz="3300" b="1" i="1" baseline="-25000" smtClean="0">
                        <a:latin typeface="Cambria Math"/>
                      </a:rPr>
                      <m:t>=</m:t>
                    </m:r>
                    <m:r>
                      <a:rPr lang="en-US" sz="3300" b="1" i="1" baseline="-25000" smtClean="0">
                        <a:latin typeface="Cambria Math"/>
                      </a:rPr>
                      <m:t>𝟓</m:t>
                    </m:r>
                  </m:oMath>
                </a14:m>
                <a:r>
                  <a:rPr lang="en-US" sz="2000" b="1" baseline="-25000" dirty="0" smtClean="0"/>
                  <a:t>(divide 20 with 5&amp;</a:t>
                </a:r>
                <a:r>
                  <a:rPr lang="en-US" sz="2000" b="1" dirty="0" smtClean="0"/>
                  <a:t> 5*38=190</a:t>
                </a:r>
                <a:r>
                  <a:rPr lang="en-US" b="1" baseline="-25000" dirty="0" smtClean="0"/>
                  <a:t>)</a:t>
                </a:r>
              </a:p>
              <a:p>
                <a14:m>
                  <m:oMath xmlns:m="http://schemas.openxmlformats.org/officeDocument/2006/math">
                    <m:f>
                      <m:fPr>
                        <m:ctrlPr>
                          <a:rPr lang="en-US" sz="3300" b="1" i="1" baseline="-25000" smtClean="0">
                            <a:latin typeface="Cambria Math"/>
                          </a:rPr>
                        </m:ctrlPr>
                      </m:fPr>
                      <m:num>
                        <m:r>
                          <a:rPr lang="en-US" sz="3300" b="1" i="1" baseline="-25000" smtClean="0">
                            <a:latin typeface="Cambria Math"/>
                          </a:rPr>
                          <m:t>𝟖𝟓</m:t>
                        </m:r>
                      </m:num>
                      <m:den>
                        <m:r>
                          <a:rPr lang="en-US" sz="3300" b="1" i="1" baseline="-25000" smtClean="0">
                            <a:latin typeface="Cambria Math"/>
                          </a:rPr>
                          <m:t>𝟗</m:t>
                        </m:r>
                      </m:den>
                    </m:f>
                    <m:r>
                      <a:rPr lang="en-US" sz="3300" b="1" i="1" baseline="-25000" smtClean="0">
                        <a:latin typeface="Cambria Math"/>
                      </a:rPr>
                      <m:t>−</m:t>
                    </m:r>
                    <m:r>
                      <a:rPr lang="en-US" sz="3300" b="1" i="1" baseline="-25000" smtClean="0">
                        <a:latin typeface="Cambria Math"/>
                      </a:rPr>
                      <m:t>𝟓</m:t>
                    </m:r>
                    <m:r>
                      <a:rPr lang="en-US" sz="3300" b="1" i="1" baseline="-25000" smtClean="0">
                        <a:latin typeface="Cambria Math"/>
                      </a:rPr>
                      <m:t>=</m:t>
                    </m:r>
                    <m:r>
                      <a:rPr lang="en-US" sz="3300" b="1" i="1" baseline="-25000" smtClean="0">
                        <a:latin typeface="Cambria Math"/>
                      </a:rPr>
                      <m:t>𝑺𝒃</m:t>
                    </m:r>
                  </m:oMath>
                </a14:m>
                <a:r>
                  <a:rPr lang="en-US" sz="3300" b="1" baseline="-25000" dirty="0" smtClean="0"/>
                  <a:t>(</a:t>
                </a:r>
                <a:r>
                  <a:rPr lang="en-US" sz="3300" b="1" baseline="-25000" dirty="0" err="1" smtClean="0"/>
                  <a:t>divindingn,d</a:t>
                </a:r>
                <a:r>
                  <a:rPr lang="en-US" sz="3300" b="1" baseline="-25000" dirty="0" smtClean="0"/>
                  <a:t> by 2)</a:t>
                </a:r>
              </a:p>
              <a:p>
                <a14:m>
                  <m:oMath xmlns:m="http://schemas.openxmlformats.org/officeDocument/2006/math">
                    <m:f>
                      <m:fPr>
                        <m:ctrlPr>
                          <a:rPr lang="en-US" sz="3300" b="1" i="1" baseline="-25000" smtClean="0">
                            <a:latin typeface="Cambria Math"/>
                          </a:rPr>
                        </m:ctrlPr>
                      </m:fPr>
                      <m:num>
                        <m:r>
                          <a:rPr lang="en-US" sz="3300" b="1" i="1" baseline="-25000" smtClean="0">
                            <a:latin typeface="Cambria Math"/>
                          </a:rPr>
                          <m:t>    </m:t>
                        </m:r>
                        <m:r>
                          <a:rPr lang="en-US" sz="3300" b="1" i="1" baseline="-25000" smtClean="0">
                            <a:latin typeface="Cambria Math"/>
                          </a:rPr>
                          <m:t>𝟒𝟎</m:t>
                        </m:r>
                      </m:num>
                      <m:den>
                        <m:r>
                          <a:rPr lang="en-US" sz="3300" b="1" i="1" baseline="-25000" smtClean="0">
                            <a:latin typeface="Cambria Math"/>
                          </a:rPr>
                          <m:t>𝟗</m:t>
                        </m:r>
                      </m:den>
                    </m:f>
                    <m:r>
                      <a:rPr lang="en-US" sz="3300" b="1" i="1" baseline="-25000" smtClean="0">
                        <a:latin typeface="Cambria Math"/>
                      </a:rPr>
                      <m:t>∗</m:t>
                    </m:r>
                    <m:f>
                      <m:fPr>
                        <m:ctrlPr>
                          <a:rPr lang="en-US" sz="3300" b="1" i="1" baseline="-25000" smtClean="0">
                            <a:latin typeface="Cambria Math"/>
                          </a:rPr>
                        </m:ctrlPr>
                      </m:fPr>
                      <m:num>
                        <m:r>
                          <a:rPr lang="en-US" sz="3300" b="1" i="1" baseline="-25000" smtClean="0">
                            <a:latin typeface="Cambria Math"/>
                          </a:rPr>
                          <m:t>𝟏𝟖</m:t>
                        </m:r>
                      </m:num>
                      <m:den>
                        <m:r>
                          <a:rPr lang="en-US" sz="3300" b="1" i="1" baseline="-25000" smtClean="0">
                            <a:latin typeface="Cambria Math"/>
                          </a:rPr>
                          <m:t>𝟓</m:t>
                        </m:r>
                      </m:den>
                    </m:f>
                    <m:r>
                      <a:rPr lang="en-US" sz="3300" b="1" i="1" baseline="-25000" smtClean="0">
                        <a:latin typeface="Cambria Math"/>
                      </a:rPr>
                      <m:t>=</m:t>
                    </m:r>
                    <m:r>
                      <a:rPr lang="en-US" sz="3300" b="1" i="1" baseline="-25000" smtClean="0">
                        <a:latin typeface="Cambria Math"/>
                      </a:rPr>
                      <m:t>𝑺𝒃</m:t>
                    </m:r>
                  </m:oMath>
                </a14:m>
                <a:r>
                  <a:rPr lang="en-US" sz="3300" b="1" baseline="-25000" dirty="0" smtClean="0"/>
                  <a:t>(85-45/9)</a:t>
                </a:r>
              </a:p>
              <a:p>
                <a:endParaRPr lang="en-US" sz="3300" b="1" baseline="-25000" dirty="0" smtClean="0"/>
              </a:p>
              <a:p>
                <a:pPr algn="ctr"/>
                <a:r>
                  <a:rPr lang="en-US" sz="2400" b="1" dirty="0" smtClean="0">
                    <a:solidFill>
                      <a:srgbClr val="FF0000"/>
                    </a:solidFill>
                  </a:rPr>
                  <a:t>16 km/</a:t>
                </a:r>
                <a:r>
                  <a:rPr lang="en-US" sz="2400" b="1" dirty="0" err="1" smtClean="0">
                    <a:solidFill>
                      <a:srgbClr val="FF0000"/>
                    </a:solidFill>
                  </a:rPr>
                  <a:t>hr</a:t>
                </a:r>
                <a:r>
                  <a:rPr lang="en-US" sz="2400" b="1" dirty="0" smtClean="0">
                    <a:solidFill>
                      <a:srgbClr val="FF0000"/>
                    </a:solidFill>
                  </a:rPr>
                  <a:t> = </a:t>
                </a:r>
                <a:r>
                  <a:rPr lang="en-US" sz="2400" b="1" dirty="0" err="1" smtClean="0">
                    <a:solidFill>
                      <a:srgbClr val="FF0000"/>
                    </a:solidFill>
                  </a:rPr>
                  <a:t>Sb</a:t>
                </a:r>
                <a:endParaRPr lang="en-US" sz="2400" b="1" baseline="-25000" dirty="0">
                  <a:solidFill>
                    <a:srgbClr val="FF000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454252" y="1433285"/>
                <a:ext cx="7467600" cy="4875181"/>
              </a:xfrm>
              <a:prstGeom prst="rect">
                <a:avLst/>
              </a:prstGeom>
              <a:blipFill rotWithShape="1">
                <a:blip r:embed="rId2"/>
                <a:stretch>
                  <a:fillRect l="-1061" b="-2000"/>
                </a:stretch>
              </a:blipFill>
            </p:spPr>
            <p:txBody>
              <a:bodyPr/>
              <a:lstStyle/>
              <a:p>
                <a:r>
                  <a:rPr lang="en-US">
                    <a:noFill/>
                  </a:rPr>
                  <a:t> </a:t>
                </a:r>
              </a:p>
            </p:txBody>
          </p:sp>
        </mc:Fallback>
      </mc:AlternateContent>
      <p:pic>
        <p:nvPicPr>
          <p:cNvPr id="4" name="Picture 2" descr="C:\Users\Sanir Kittur\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9619" y="5976938"/>
            <a:ext cx="2371724" cy="88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93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526" y="880844"/>
            <a:ext cx="8229600" cy="1015663"/>
          </a:xfrm>
          <a:prstGeom prst="rect">
            <a:avLst/>
          </a:prstGeom>
        </p:spPr>
        <p:txBody>
          <a:bodyPr wrap="square">
            <a:spAutoFit/>
          </a:bodyPr>
          <a:lstStyle/>
          <a:p>
            <a:r>
              <a:rPr lang="en-US" sz="2000" b="1" dirty="0" smtClean="0"/>
              <a:t>11. A man can row 30km upstream and 44km downstream in 10hr. It is also known that he can row 40km upstream and 55km downstream in 13hr. Find the speed of the man in still water.</a:t>
            </a:r>
          </a:p>
        </p:txBody>
      </p:sp>
      <p:sp>
        <p:nvSpPr>
          <p:cNvPr id="3" name="Rectangle 2"/>
          <p:cNvSpPr/>
          <p:nvPr/>
        </p:nvSpPr>
        <p:spPr>
          <a:xfrm>
            <a:off x="381000" y="1752600"/>
            <a:ext cx="8382000" cy="5201424"/>
          </a:xfrm>
          <a:prstGeom prst="rect">
            <a:avLst/>
          </a:prstGeom>
        </p:spPr>
        <p:txBody>
          <a:bodyPr wrap="square">
            <a:spAutoFit/>
          </a:bodyPr>
          <a:lstStyle/>
          <a:p>
            <a:endParaRPr lang="en-US" sz="2000" b="1" dirty="0">
              <a:solidFill>
                <a:srgbClr val="FF0000"/>
              </a:solidFill>
            </a:endParaRPr>
          </a:p>
          <a:p>
            <a:r>
              <a:rPr lang="en-US" sz="2000" b="1" dirty="0" smtClean="0">
                <a:solidFill>
                  <a:srgbClr val="FF0000"/>
                </a:solidFill>
              </a:rPr>
              <a:t>Ans:  30/u + 44/d = 10</a:t>
            </a:r>
          </a:p>
          <a:p>
            <a:r>
              <a:rPr lang="en-US" sz="2000" b="1" dirty="0">
                <a:solidFill>
                  <a:srgbClr val="FF0000"/>
                </a:solidFill>
              </a:rPr>
              <a:t>	</a:t>
            </a:r>
            <a:r>
              <a:rPr lang="en-US" sz="2000" b="1" dirty="0" smtClean="0">
                <a:solidFill>
                  <a:srgbClr val="FF0000"/>
                </a:solidFill>
              </a:rPr>
              <a:t>		30a + 44b = 10……(1)</a:t>
            </a:r>
          </a:p>
          <a:p>
            <a:r>
              <a:rPr lang="en-US" sz="2000" b="1" dirty="0" smtClean="0">
                <a:solidFill>
                  <a:srgbClr val="FF0000"/>
                </a:solidFill>
              </a:rPr>
              <a:t>			40a + 55b = 13……(2)</a:t>
            </a:r>
          </a:p>
          <a:p>
            <a:r>
              <a:rPr lang="en-US" sz="2000" b="1" dirty="0" smtClean="0">
                <a:solidFill>
                  <a:srgbClr val="FF0000"/>
                </a:solidFill>
              </a:rPr>
              <a:t>			7.5a + 11b = 2.5….(3)</a:t>
            </a:r>
          </a:p>
          <a:p>
            <a:r>
              <a:rPr lang="en-US" sz="2000" b="1" dirty="0" smtClean="0">
                <a:solidFill>
                  <a:srgbClr val="FF0000"/>
                </a:solidFill>
              </a:rPr>
              <a:t>		              - 8a + 11b = 2.6…….(4)</a:t>
            </a:r>
          </a:p>
          <a:p>
            <a:r>
              <a:rPr lang="en-US" sz="2000" b="1" dirty="0" smtClean="0">
                <a:solidFill>
                  <a:srgbClr val="FF0000"/>
                </a:solidFill>
              </a:rPr>
              <a:t>			        0.5a	 = 0.1</a:t>
            </a:r>
          </a:p>
          <a:p>
            <a:endParaRPr lang="en-US" sz="2000" b="1" dirty="0" smtClean="0">
              <a:solidFill>
                <a:srgbClr val="FF0000"/>
              </a:solidFill>
            </a:endParaRPr>
          </a:p>
          <a:p>
            <a:r>
              <a:rPr lang="en-US" sz="2000" b="1" dirty="0" smtClean="0">
                <a:solidFill>
                  <a:srgbClr val="FF0000"/>
                </a:solidFill>
              </a:rPr>
              <a:t>				a = 1/5</a:t>
            </a:r>
          </a:p>
          <a:p>
            <a:r>
              <a:rPr lang="en-US" sz="2000" b="1" dirty="0" smtClean="0">
                <a:solidFill>
                  <a:srgbClr val="FF0000"/>
                </a:solidFill>
              </a:rPr>
              <a:t>				b = 1/11………….put in (1)</a:t>
            </a:r>
          </a:p>
          <a:p>
            <a:r>
              <a:rPr lang="en-US" sz="2000" b="1" dirty="0" smtClean="0">
                <a:solidFill>
                  <a:srgbClr val="FF0000"/>
                </a:solidFill>
              </a:rPr>
              <a:t>				</a:t>
            </a:r>
          </a:p>
          <a:p>
            <a:r>
              <a:rPr lang="en-US" sz="2000" b="1" dirty="0" smtClean="0">
                <a:solidFill>
                  <a:srgbClr val="FF0000"/>
                </a:solidFill>
              </a:rPr>
              <a:t>				u = 5</a:t>
            </a:r>
          </a:p>
          <a:p>
            <a:r>
              <a:rPr lang="en-US" sz="2000" b="1" dirty="0" smtClean="0">
                <a:solidFill>
                  <a:srgbClr val="FF0000"/>
                </a:solidFill>
              </a:rPr>
              <a:t>				d = 11</a:t>
            </a:r>
          </a:p>
          <a:p>
            <a:r>
              <a:rPr lang="en-US" sz="2000" b="1" dirty="0" smtClean="0">
                <a:solidFill>
                  <a:srgbClr val="FF0000"/>
                </a:solidFill>
              </a:rPr>
              <a:t>				b = </a:t>
            </a:r>
            <a:r>
              <a:rPr lang="en-US" sz="2000" b="1" u="sng" dirty="0" smtClean="0">
                <a:solidFill>
                  <a:srgbClr val="FF0000"/>
                </a:solidFill>
              </a:rPr>
              <a:t>11 +  5 </a:t>
            </a:r>
            <a:r>
              <a:rPr lang="en-US" sz="2000" b="1" dirty="0" smtClean="0">
                <a:solidFill>
                  <a:srgbClr val="FF0000"/>
                </a:solidFill>
              </a:rPr>
              <a:t>=  </a:t>
            </a:r>
            <a:r>
              <a:rPr lang="en-US" sz="3200" b="1" dirty="0" smtClean="0">
                <a:solidFill>
                  <a:srgbClr val="FF0000"/>
                </a:solidFill>
              </a:rPr>
              <a:t>8km/h</a:t>
            </a:r>
            <a:endParaRPr lang="en-US" sz="2000" b="1" dirty="0" smtClean="0">
              <a:solidFill>
                <a:srgbClr val="FF0000"/>
              </a:solidFill>
            </a:endParaRPr>
          </a:p>
          <a:p>
            <a:r>
              <a:rPr lang="en-US" sz="2000" b="1" dirty="0" smtClean="0">
                <a:solidFill>
                  <a:srgbClr val="FF0000"/>
                </a:solidFill>
              </a:rPr>
              <a:t>				            2</a:t>
            </a:r>
          </a:p>
          <a:p>
            <a:endParaRPr lang="en-US" sz="2000" b="1" dirty="0" smtClean="0">
              <a:solidFill>
                <a:srgbClr val="FF0000"/>
              </a:solidFill>
            </a:endParaRPr>
          </a:p>
        </p:txBody>
      </p:sp>
      <p:pic>
        <p:nvPicPr>
          <p:cNvPr id="5"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599" y="28873"/>
            <a:ext cx="2024743" cy="7521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1000065"/>
            <a:ext cx="8153400" cy="5324535"/>
          </a:xfrm>
          <a:prstGeom prst="rect">
            <a:avLst/>
          </a:prstGeom>
          <a:noFill/>
        </p:spPr>
        <p:txBody>
          <a:bodyPr wrap="square" rtlCol="0">
            <a:spAutoFit/>
          </a:bodyPr>
          <a:lstStyle/>
          <a:p>
            <a:r>
              <a:rPr lang="en-US" sz="2000" b="1" dirty="0" smtClean="0">
                <a:solidFill>
                  <a:srgbClr val="FF0000"/>
                </a:solidFill>
              </a:rPr>
              <a:t>12. </a:t>
            </a:r>
            <a:r>
              <a:rPr lang="en-US" sz="2000" b="1" dirty="0" smtClean="0"/>
              <a:t>Two cars start from one point and move along two roads at right angle. If theirs speed be respectively 36kms/hr and 48km/hr, find the distance between them 15 seconds after the start.</a:t>
            </a:r>
          </a:p>
          <a:p>
            <a:endParaRPr lang="en-US" sz="2000" b="1" dirty="0" smtClean="0"/>
          </a:p>
          <a:p>
            <a:r>
              <a:rPr lang="en-US" sz="2000" b="1" dirty="0" smtClean="0">
                <a:solidFill>
                  <a:srgbClr val="FF0000"/>
                </a:solidFill>
              </a:rPr>
              <a:t>13. </a:t>
            </a:r>
            <a:r>
              <a:rPr lang="en-US" sz="2000" b="1" dirty="0" smtClean="0"/>
              <a:t>A monkey climbing up a greased pole ascends 12 meters and slips down 5 meters in alternate minutes . If the pole is 63km high , how long it will it take for him to reach the top ?</a:t>
            </a:r>
          </a:p>
          <a:p>
            <a:endParaRPr lang="en-US" sz="2000" b="1" dirty="0" smtClean="0"/>
          </a:p>
          <a:p>
            <a:r>
              <a:rPr lang="en-US" sz="2000" b="1" dirty="0" smtClean="0">
                <a:solidFill>
                  <a:srgbClr val="FF0000"/>
                </a:solidFill>
              </a:rPr>
              <a:t>14. </a:t>
            </a:r>
            <a:r>
              <a:rPr lang="en-US" sz="2000" b="1" dirty="0" smtClean="0"/>
              <a:t>A hare sees a dog 100 meters away from her and scuds off in the opposite direction at a speed of 12km an hour . A minute later the dog perceives her and gives chase at a speed of 16km per hour. How soon will the dog overtake the hare, and at what distance from the spot whence the hare took flights ?</a:t>
            </a:r>
          </a:p>
          <a:p>
            <a:endParaRPr lang="en-US" sz="2000" b="1" dirty="0" smtClean="0"/>
          </a:p>
          <a:p>
            <a:r>
              <a:rPr lang="en-US" sz="2000" b="1" dirty="0" smtClean="0">
                <a:solidFill>
                  <a:srgbClr val="FF0000"/>
                </a:solidFill>
              </a:rPr>
              <a:t>15. </a:t>
            </a:r>
            <a:r>
              <a:rPr lang="en-US" sz="2000" b="1" dirty="0" smtClean="0"/>
              <a:t>A train without stoppages travels on an average 50km an hour and with stoppages 40kms an hour .Prove that the train stops on an averages 12 minute per hour.</a:t>
            </a:r>
            <a:endParaRPr lang="en-US" sz="2000" b="1" dirty="0"/>
          </a:p>
        </p:txBody>
      </p:sp>
      <p:pic>
        <p:nvPicPr>
          <p:cNvPr id="4" name="Picture 2" descr="C:\Users\Sanir Kittur\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9619" y="28873"/>
            <a:ext cx="2371724" cy="8810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715375" cy="1143000"/>
          </a:xfrm>
        </p:spPr>
        <p:txBody>
          <a:bodyPr>
            <a:noAutofit/>
          </a:bodyPr>
          <a:lstStyle/>
          <a:p>
            <a:pPr algn="l"/>
            <a:r>
              <a:rPr lang="en-US" sz="2200" dirty="0">
                <a:solidFill>
                  <a:srgbClr val="FF0000"/>
                </a:solidFill>
              </a:rPr>
              <a:t>12. Two cars start from one point and move along two roads at right angle. If theirs speed be respectively </a:t>
            </a:r>
            <a:r>
              <a:rPr lang="en-US" sz="2200" dirty="0" smtClean="0">
                <a:solidFill>
                  <a:srgbClr val="FF0000"/>
                </a:solidFill>
              </a:rPr>
              <a:t>36 kms /</a:t>
            </a:r>
            <a:r>
              <a:rPr lang="en-US" sz="2200" dirty="0" err="1" smtClean="0">
                <a:solidFill>
                  <a:srgbClr val="FF0000"/>
                </a:solidFill>
              </a:rPr>
              <a:t>hr</a:t>
            </a:r>
            <a:r>
              <a:rPr lang="en-US" sz="2200" dirty="0" smtClean="0">
                <a:solidFill>
                  <a:srgbClr val="FF0000"/>
                </a:solidFill>
              </a:rPr>
              <a:t> </a:t>
            </a:r>
            <a:r>
              <a:rPr lang="en-US" sz="2200" dirty="0">
                <a:solidFill>
                  <a:srgbClr val="FF0000"/>
                </a:solidFill>
              </a:rPr>
              <a:t>and </a:t>
            </a:r>
            <a:r>
              <a:rPr lang="en-US" sz="2200" dirty="0" smtClean="0">
                <a:solidFill>
                  <a:srgbClr val="FF0000"/>
                </a:solidFill>
              </a:rPr>
              <a:t>48km/ </a:t>
            </a:r>
            <a:r>
              <a:rPr lang="en-US" sz="2200" dirty="0" err="1" smtClean="0">
                <a:solidFill>
                  <a:srgbClr val="FF0000"/>
                </a:solidFill>
              </a:rPr>
              <a:t>hr</a:t>
            </a:r>
            <a:r>
              <a:rPr lang="en-US" sz="2200" dirty="0">
                <a:solidFill>
                  <a:srgbClr val="FF0000"/>
                </a:solidFill>
              </a:rPr>
              <a:t>, find the distance between them 15 seconds after the start.</a:t>
            </a:r>
            <a:br>
              <a:rPr lang="en-US" sz="2200" dirty="0">
                <a:solidFill>
                  <a:srgbClr val="FF0000"/>
                </a:solidFill>
              </a:rPr>
            </a:br>
            <a:endParaRPr lang="en-US" sz="2200" dirty="0">
              <a:solidFill>
                <a:srgbClr val="FF0000"/>
              </a:solidFill>
            </a:endParaRPr>
          </a:p>
        </p:txBody>
      </p:sp>
      <mc:AlternateContent xmlns:mc="http://schemas.openxmlformats.org/markup-compatibility/2006" xmlns:a14="http://schemas.microsoft.com/office/drawing/2010/main">
        <mc:Choice Requires="a14">
          <p:sp>
            <p:nvSpPr>
              <p:cNvPr id="3" name="Title 1"/>
              <p:cNvSpPr txBox="1">
                <a:spLocks/>
              </p:cNvSpPr>
              <p:nvPr/>
            </p:nvSpPr>
            <p:spPr>
              <a:xfrm>
                <a:off x="304800" y="1676400"/>
                <a:ext cx="8715375" cy="4038600"/>
              </a:xfrm>
              <a:prstGeom prst="rect">
                <a:avLst/>
              </a:prstGeom>
            </p:spPr>
            <p:txBody>
              <a:bodyPr/>
              <a:lstStyle>
                <a:lvl1pPr algn="r" rtl="0" eaLnBrk="1" fontAlgn="base" hangingPunct="1">
                  <a:spcBef>
                    <a:spcPct val="0"/>
                  </a:spcBef>
                  <a:spcAft>
                    <a:spcPct val="0"/>
                  </a:spcAft>
                  <a:defRPr sz="2400">
                    <a:solidFill>
                      <a:schemeClr val="tx1"/>
                    </a:solidFill>
                    <a:latin typeface="+mj-lt"/>
                    <a:ea typeface="华文细黑" pitchFamily="2" charset="-122"/>
                    <a:cs typeface="+mj-cs"/>
                  </a:defRPr>
                </a:lvl1pPr>
                <a:lvl2pPr algn="r" rtl="0" eaLnBrk="1" fontAlgn="base" hangingPunct="1">
                  <a:spcBef>
                    <a:spcPct val="0"/>
                  </a:spcBef>
                  <a:spcAft>
                    <a:spcPct val="0"/>
                  </a:spcAft>
                  <a:defRPr sz="2400">
                    <a:solidFill>
                      <a:schemeClr val="tx1"/>
                    </a:solidFill>
                    <a:latin typeface="Arial" charset="0"/>
                    <a:ea typeface="华文细黑" pitchFamily="2" charset="-122"/>
                  </a:defRPr>
                </a:lvl2pPr>
                <a:lvl3pPr algn="r" rtl="0" eaLnBrk="1" fontAlgn="base" hangingPunct="1">
                  <a:spcBef>
                    <a:spcPct val="0"/>
                  </a:spcBef>
                  <a:spcAft>
                    <a:spcPct val="0"/>
                  </a:spcAft>
                  <a:defRPr sz="2400">
                    <a:solidFill>
                      <a:schemeClr val="tx1"/>
                    </a:solidFill>
                    <a:latin typeface="Arial" charset="0"/>
                    <a:ea typeface="华文细黑" pitchFamily="2" charset="-122"/>
                  </a:defRPr>
                </a:lvl3pPr>
                <a:lvl4pPr algn="r" rtl="0" eaLnBrk="1" fontAlgn="base" hangingPunct="1">
                  <a:spcBef>
                    <a:spcPct val="0"/>
                  </a:spcBef>
                  <a:spcAft>
                    <a:spcPct val="0"/>
                  </a:spcAft>
                  <a:defRPr sz="2400">
                    <a:solidFill>
                      <a:schemeClr val="tx1"/>
                    </a:solidFill>
                    <a:latin typeface="Arial" charset="0"/>
                    <a:ea typeface="华文细黑" pitchFamily="2" charset="-122"/>
                  </a:defRPr>
                </a:lvl4pPr>
                <a:lvl5pPr algn="r" rtl="0" eaLnBrk="1" fontAlgn="base" hangingPunct="1">
                  <a:spcBef>
                    <a:spcPct val="0"/>
                  </a:spcBef>
                  <a:spcAft>
                    <a:spcPct val="0"/>
                  </a:spcAft>
                  <a:defRPr sz="2400">
                    <a:solidFill>
                      <a:schemeClr val="tx1"/>
                    </a:solidFill>
                    <a:latin typeface="Arial" charset="0"/>
                    <a:ea typeface="华文细黑" pitchFamily="2" charset="-122"/>
                  </a:defRPr>
                </a:lvl5pPr>
                <a:lvl6pPr marL="457200" algn="l" rtl="0" eaLnBrk="1" fontAlgn="base" hangingPunct="1">
                  <a:spcBef>
                    <a:spcPct val="0"/>
                  </a:spcBef>
                  <a:spcAft>
                    <a:spcPct val="0"/>
                  </a:spcAft>
                  <a:defRPr sz="2800">
                    <a:solidFill>
                      <a:schemeClr val="bg1"/>
                    </a:solidFill>
                    <a:latin typeface="Arial" charset="0"/>
                    <a:ea typeface="黑体" pitchFamily="2" charset="-122"/>
                  </a:defRPr>
                </a:lvl6pPr>
                <a:lvl7pPr marL="914400" algn="l" rtl="0" eaLnBrk="1" fontAlgn="base" hangingPunct="1">
                  <a:spcBef>
                    <a:spcPct val="0"/>
                  </a:spcBef>
                  <a:spcAft>
                    <a:spcPct val="0"/>
                  </a:spcAft>
                  <a:defRPr sz="2800">
                    <a:solidFill>
                      <a:schemeClr val="bg1"/>
                    </a:solidFill>
                    <a:latin typeface="Arial" charset="0"/>
                    <a:ea typeface="黑体" pitchFamily="2" charset="-122"/>
                  </a:defRPr>
                </a:lvl7pPr>
                <a:lvl8pPr marL="1371600" algn="l" rtl="0" eaLnBrk="1" fontAlgn="base" hangingPunct="1">
                  <a:spcBef>
                    <a:spcPct val="0"/>
                  </a:spcBef>
                  <a:spcAft>
                    <a:spcPct val="0"/>
                  </a:spcAft>
                  <a:defRPr sz="2800">
                    <a:solidFill>
                      <a:schemeClr val="bg1"/>
                    </a:solidFill>
                    <a:latin typeface="Arial" charset="0"/>
                    <a:ea typeface="黑体" pitchFamily="2" charset="-122"/>
                  </a:defRPr>
                </a:lvl8pPr>
                <a:lvl9pPr marL="1828800" algn="l" rtl="0" eaLnBrk="1" fontAlgn="base" hangingPunct="1">
                  <a:spcBef>
                    <a:spcPct val="0"/>
                  </a:spcBef>
                  <a:spcAft>
                    <a:spcPct val="0"/>
                  </a:spcAft>
                  <a:defRPr sz="2800">
                    <a:solidFill>
                      <a:schemeClr val="bg1"/>
                    </a:solidFill>
                    <a:latin typeface="Arial" charset="0"/>
                    <a:ea typeface="黑体" pitchFamily="2" charset="-122"/>
                  </a:defRPr>
                </a:lvl9pPr>
              </a:lstStyle>
              <a:p>
                <a:pPr algn="l"/>
                <a:r>
                  <a:rPr lang="en-US" b="0" dirty="0" smtClean="0"/>
                  <a:t>Ans </a:t>
                </a:r>
                <a14:m>
                  <m:oMath xmlns:m="http://schemas.openxmlformats.org/officeDocument/2006/math">
                    <m:r>
                      <a:rPr lang="en-US" b="0" i="0" smtClean="0">
                        <a:latin typeface="Cambria Math"/>
                      </a:rPr>
                      <m:t>=                               36</m:t>
                    </m:r>
                    <m:r>
                      <m:rPr>
                        <m:sty m:val="p"/>
                      </m:rPr>
                      <a:rPr lang="en-US" b="0" i="0" smtClean="0">
                        <a:latin typeface="Cambria Math"/>
                      </a:rPr>
                      <m:t>km</m:t>
                    </m:r>
                    <m:r>
                      <a:rPr lang="en-US" b="0" i="0" smtClean="0">
                        <a:latin typeface="Cambria Math"/>
                      </a:rPr>
                      <m:t>/</m:t>
                    </m:r>
                    <m:r>
                      <m:rPr>
                        <m:sty m:val="p"/>
                      </m:rPr>
                      <a:rPr lang="en-US" b="0" i="0" smtClean="0">
                        <a:latin typeface="Cambria Math"/>
                      </a:rPr>
                      <m:t>hr</m:t>
                    </m:r>
                  </m:oMath>
                </a14:m>
                <a:endParaRPr lang="en-US" dirty="0" smtClean="0"/>
              </a:p>
              <a:p>
                <a:pPr algn="l"/>
                <a:endParaRPr lang="en-US" dirty="0"/>
              </a:p>
              <a:p>
                <a:pPr algn="l"/>
                <a:endParaRPr lang="en-US" b="0" i="1" dirty="0" smtClean="0">
                  <a:latin typeface="Cambria Math"/>
                </a:endParaRPr>
              </a:p>
              <a:p>
                <a:pPr algn="l"/>
                <a14:m>
                  <m:oMathPara xmlns:m="http://schemas.openxmlformats.org/officeDocument/2006/math">
                    <m:oMathParaPr>
                      <m:jc m:val="centerGroup"/>
                    </m:oMathParaPr>
                    <m:oMath xmlns:m="http://schemas.openxmlformats.org/officeDocument/2006/math">
                      <m:r>
                        <a:rPr lang="en-US" b="0" i="1" smtClean="0">
                          <a:latin typeface="Cambria Math"/>
                        </a:rPr>
                        <m:t>48 </m:t>
                      </m:r>
                      <m:r>
                        <a:rPr lang="en-US" b="0" i="1" smtClean="0">
                          <a:latin typeface="Cambria Math"/>
                        </a:rPr>
                        <m:t>𝑘𝑚</m:t>
                      </m:r>
                      <m:r>
                        <a:rPr lang="en-US" b="0" i="1" smtClean="0">
                          <a:latin typeface="Cambria Math"/>
                        </a:rPr>
                        <m:t>/</m:t>
                      </m:r>
                      <m:r>
                        <a:rPr lang="en-US" b="0" i="1" smtClean="0">
                          <a:latin typeface="Cambria Math"/>
                        </a:rPr>
                        <m:t>h𝑟</m:t>
                      </m:r>
                    </m:oMath>
                  </m:oMathPara>
                </a14:m>
                <a:endParaRPr lang="en-US" b="0" dirty="0" smtClean="0"/>
              </a:p>
              <a:p>
                <a:pPr algn="l"/>
                <a:endParaRPr lang="en-US" b="0" dirty="0" smtClean="0"/>
              </a:p>
              <a:p>
                <a:pPr algn="l"/>
                <a:endParaRPr lang="en-US" dirty="0"/>
              </a:p>
              <a:p>
                <a:pPr algn="l"/>
                <a:endParaRPr lang="en-US" dirty="0"/>
              </a:p>
              <a:p>
                <a:pPr algn="l"/>
                <a:r>
                  <a:rPr lang="en-US" dirty="0" smtClean="0"/>
                  <a:t>                              36*(5/18)*15 = 150</a:t>
                </a:r>
              </a:p>
              <a:p>
                <a:pPr algn="l"/>
                <a:endParaRPr lang="en-US" dirty="0"/>
              </a:p>
              <a:p>
                <a:pPr algn="l"/>
                <a:endParaRPr lang="en-US" dirty="0" smtClean="0"/>
              </a:p>
              <a:p>
                <a:pPr algn="l"/>
                <a:r>
                  <a:rPr lang="en-US" dirty="0" smtClean="0"/>
                  <a:t>     48*(5/18)*15</a:t>
                </a:r>
              </a:p>
              <a:p>
                <a:pPr algn="l"/>
                <a:r>
                  <a:rPr lang="en-US" dirty="0" err="1" smtClean="0"/>
                  <a:t>i.e</a:t>
                </a:r>
                <a:r>
                  <a:rPr lang="en-US" dirty="0" smtClean="0"/>
                  <a:t> 200			250</a:t>
                </a:r>
              </a:p>
              <a:p>
                <a:pPr algn="l"/>
                <a:endParaRPr lang="en-US" dirty="0"/>
              </a:p>
            </p:txBody>
          </p:sp>
        </mc:Choice>
        <mc:Fallback xmlns="">
          <p:sp>
            <p:nvSpPr>
              <p:cNvPr id="3" name="Title 1"/>
              <p:cNvSpPr txBox="1">
                <a:spLocks noRot="1" noChangeAspect="1" noMove="1" noResize="1" noEditPoints="1" noAdjustHandles="1" noChangeArrowheads="1" noChangeShapeType="1" noTextEdit="1"/>
              </p:cNvSpPr>
              <p:nvPr/>
            </p:nvSpPr>
            <p:spPr>
              <a:xfrm>
                <a:off x="304800" y="1676400"/>
                <a:ext cx="8715375" cy="4038600"/>
              </a:xfrm>
              <a:prstGeom prst="rect">
                <a:avLst/>
              </a:prstGeom>
              <a:blipFill rotWithShape="1">
                <a:blip r:embed="rId2"/>
                <a:stretch>
                  <a:fillRect l="-1049" t="-1056" b="-23529"/>
                </a:stretch>
              </a:blipFill>
            </p:spPr>
            <p:txBody>
              <a:bodyPr/>
              <a:lstStyle/>
              <a:p>
                <a:r>
                  <a:rPr lang="en-US">
                    <a:noFill/>
                  </a:rPr>
                  <a:t> </a:t>
                </a:r>
              </a:p>
            </p:txBody>
          </p:sp>
        </mc:Fallback>
      </mc:AlternateContent>
      <p:sp>
        <p:nvSpPr>
          <p:cNvPr id="4" name="Right Triangle 3"/>
          <p:cNvSpPr/>
          <p:nvPr/>
        </p:nvSpPr>
        <p:spPr bwMode="auto">
          <a:xfrm rot="5400000">
            <a:off x="3009900" y="2247900"/>
            <a:ext cx="1981200" cy="1600200"/>
          </a:xfrm>
          <a:prstGeom prst="rtTriangl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smtClean="0">
              <a:ln>
                <a:noFill/>
              </a:ln>
              <a:solidFill>
                <a:schemeClr val="tx1"/>
              </a:solidFill>
              <a:effectLst/>
              <a:latin typeface="Arial" charset="0"/>
              <a:ea typeface="宋体" pitchFamily="2" charset="-122"/>
            </a:endParaRPr>
          </a:p>
        </p:txBody>
      </p:sp>
      <p:sp>
        <p:nvSpPr>
          <p:cNvPr id="5" name="Right Triangle 4"/>
          <p:cNvSpPr/>
          <p:nvPr/>
        </p:nvSpPr>
        <p:spPr bwMode="auto">
          <a:xfrm rot="5400000">
            <a:off x="3009900" y="4762500"/>
            <a:ext cx="2057400" cy="1828800"/>
          </a:xfrm>
          <a:prstGeom prst="rtTriangl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smtClean="0">
              <a:ln>
                <a:noFill/>
              </a:ln>
              <a:solidFill>
                <a:schemeClr val="tx1"/>
              </a:solidFill>
              <a:effectLst/>
              <a:latin typeface="Arial" charset="0"/>
              <a:ea typeface="宋体" pitchFamily="2" charset="-122"/>
            </a:endParaRPr>
          </a:p>
        </p:txBody>
      </p:sp>
      <p:pic>
        <p:nvPicPr>
          <p:cNvPr id="6" name="Picture 2" descr="C:\Users\Sanir Kittur\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2276" y="5976938"/>
            <a:ext cx="2371724" cy="88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114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562975" cy="1143000"/>
          </a:xfrm>
        </p:spPr>
        <p:txBody>
          <a:bodyPr>
            <a:noAutofit/>
          </a:bodyPr>
          <a:lstStyle/>
          <a:p>
            <a:pPr algn="l"/>
            <a:r>
              <a:rPr lang="en-US" sz="2200" b="1" dirty="0">
                <a:solidFill>
                  <a:srgbClr val="FF0000"/>
                </a:solidFill>
              </a:rPr>
              <a:t>13. A monkey climbing up a greased pole ascends 12 meters and slips down 5 meters in alternate minutes . If the pole is 63km high , how long it will it take for him to reach the top ?</a:t>
            </a:r>
            <a:br>
              <a:rPr lang="en-US" sz="2200" b="1" dirty="0">
                <a:solidFill>
                  <a:srgbClr val="FF0000"/>
                </a:solidFill>
              </a:rPr>
            </a:br>
            <a:endParaRPr lang="en-US" sz="2200" b="1" dirty="0">
              <a:solidFill>
                <a:srgbClr val="FF0000"/>
              </a:solidFill>
            </a:endParaRPr>
          </a:p>
        </p:txBody>
      </p:sp>
      <p:sp>
        <p:nvSpPr>
          <p:cNvPr id="3" name="Content Placeholder 2"/>
          <p:cNvSpPr txBox="1">
            <a:spLocks/>
          </p:cNvSpPr>
          <p:nvPr/>
        </p:nvSpPr>
        <p:spPr>
          <a:xfrm>
            <a:off x="228600" y="1524000"/>
            <a:ext cx="8763000" cy="5105400"/>
          </a:xfrm>
          <a:prstGeom prst="rect">
            <a:avLst/>
          </a:prstGeom>
        </p:spPr>
        <p:txBody>
          <a:bodyPr/>
          <a:lstStyle>
            <a:lvl1pPr marL="342900" indent="-342900" algn="l" rtl="0" eaLnBrk="1" fontAlgn="base" hangingPunct="1">
              <a:spcBef>
                <a:spcPct val="20000"/>
              </a:spcBef>
              <a:spcAft>
                <a:spcPct val="0"/>
              </a:spcAft>
              <a:buClr>
                <a:schemeClr val="accent1"/>
              </a:buClr>
              <a:buFont typeface="Wingdings" pitchFamily="2" charset="2"/>
              <a:buChar char="n"/>
              <a:defRPr sz="2000">
                <a:solidFill>
                  <a:schemeClr val="tx1"/>
                </a:solidFill>
                <a:latin typeface="+mn-lt"/>
                <a:ea typeface="华文细黑" pitchFamily="2" charset="-122"/>
                <a:cs typeface="+mn-cs"/>
              </a:defRPr>
            </a:lvl1pPr>
            <a:lvl2pPr marL="742950" indent="-285750" algn="l" rtl="0" eaLnBrk="1" fontAlgn="base" hangingPunct="1">
              <a:spcBef>
                <a:spcPct val="20000"/>
              </a:spcBef>
              <a:spcAft>
                <a:spcPct val="0"/>
              </a:spcAft>
              <a:buClr>
                <a:schemeClr val="accent1"/>
              </a:buClr>
              <a:buFont typeface="Wingdings" pitchFamily="2" charset="2"/>
              <a:buChar char="n"/>
              <a:defRPr>
                <a:solidFill>
                  <a:schemeClr val="tx1"/>
                </a:solidFill>
                <a:latin typeface="+mn-lt"/>
                <a:ea typeface="华文细黑" pitchFamily="2" charset="-122"/>
              </a:defRPr>
            </a:lvl2pPr>
            <a:lvl3pPr marL="1143000" indent="-228600" algn="l" rtl="0" eaLnBrk="1" fontAlgn="base" hangingPunct="1">
              <a:spcBef>
                <a:spcPct val="20000"/>
              </a:spcBef>
              <a:spcAft>
                <a:spcPct val="0"/>
              </a:spcAft>
              <a:buClr>
                <a:schemeClr val="accent2"/>
              </a:buClr>
              <a:buFont typeface="Wingdings" pitchFamily="2" charset="2"/>
              <a:buChar char="n"/>
              <a:defRPr sz="1600">
                <a:solidFill>
                  <a:schemeClr val="tx1"/>
                </a:solidFill>
                <a:latin typeface="+mn-lt"/>
                <a:ea typeface="华文细黑" pitchFamily="2" charset="-122"/>
              </a:defRPr>
            </a:lvl3pPr>
            <a:lvl4pPr marL="1600200" indent="-228600" algn="l" rtl="0" eaLnBrk="1" fontAlgn="base" hangingPunct="1">
              <a:spcBef>
                <a:spcPct val="20000"/>
              </a:spcBef>
              <a:spcAft>
                <a:spcPct val="0"/>
              </a:spcAft>
              <a:buClr>
                <a:schemeClr val="hlink"/>
              </a:buClr>
              <a:buFont typeface="Wingdings" pitchFamily="2" charset="2"/>
              <a:buChar char="n"/>
              <a:defRPr sz="1400">
                <a:solidFill>
                  <a:schemeClr val="tx1"/>
                </a:solidFill>
                <a:latin typeface="+mn-lt"/>
                <a:ea typeface="华文细黑" pitchFamily="2" charset="-122"/>
              </a:defRPr>
            </a:lvl4pPr>
            <a:lvl5pPr marL="2057400" indent="-228600" algn="l" rtl="0" eaLnBrk="1" fontAlgn="base" hangingPunct="1">
              <a:spcBef>
                <a:spcPct val="20000"/>
              </a:spcBef>
              <a:spcAft>
                <a:spcPct val="0"/>
              </a:spcAft>
              <a:buChar char="»"/>
              <a:defRPr>
                <a:solidFill>
                  <a:schemeClr val="tx1"/>
                </a:solidFill>
                <a:latin typeface="+mn-lt"/>
                <a:ea typeface="华文细黑" pitchFamily="2" charset="-122"/>
              </a:defRPr>
            </a:lvl5pPr>
            <a:lvl6pPr marL="2514600" indent="-228600" algn="l" rtl="0" eaLnBrk="1" fontAlgn="base" hangingPunct="1">
              <a:spcBef>
                <a:spcPct val="20000"/>
              </a:spcBef>
              <a:spcAft>
                <a:spcPct val="0"/>
              </a:spcAft>
              <a:defRPr sz="2000">
                <a:solidFill>
                  <a:schemeClr val="bg1"/>
                </a:solidFill>
                <a:latin typeface="+mn-lt"/>
                <a:ea typeface="+mn-ea"/>
              </a:defRPr>
            </a:lvl6pPr>
            <a:lvl7pPr marL="2971800" indent="-228600" algn="l" rtl="0" eaLnBrk="1" fontAlgn="base" hangingPunct="1">
              <a:spcBef>
                <a:spcPct val="20000"/>
              </a:spcBef>
              <a:spcAft>
                <a:spcPct val="0"/>
              </a:spcAft>
              <a:defRPr sz="2000">
                <a:solidFill>
                  <a:schemeClr val="bg1"/>
                </a:solidFill>
                <a:latin typeface="+mn-lt"/>
                <a:ea typeface="+mn-ea"/>
              </a:defRPr>
            </a:lvl7pPr>
            <a:lvl8pPr marL="3429000" indent="-228600" algn="l" rtl="0" eaLnBrk="1" fontAlgn="base" hangingPunct="1">
              <a:spcBef>
                <a:spcPct val="20000"/>
              </a:spcBef>
              <a:spcAft>
                <a:spcPct val="0"/>
              </a:spcAft>
              <a:defRPr sz="2000">
                <a:solidFill>
                  <a:schemeClr val="bg1"/>
                </a:solidFill>
                <a:latin typeface="+mn-lt"/>
                <a:ea typeface="+mn-ea"/>
              </a:defRPr>
            </a:lvl8pPr>
            <a:lvl9pPr marL="3886200" indent="-228600" algn="l" rtl="0" eaLnBrk="1" fontAlgn="base" hangingPunct="1">
              <a:spcBef>
                <a:spcPct val="20000"/>
              </a:spcBef>
              <a:spcAft>
                <a:spcPct val="0"/>
              </a:spcAft>
              <a:defRPr sz="2000">
                <a:solidFill>
                  <a:schemeClr val="bg1"/>
                </a:solidFill>
                <a:latin typeface="+mn-lt"/>
                <a:ea typeface="+mn-ea"/>
              </a:defRPr>
            </a:lvl9pPr>
          </a:lstStyle>
          <a:p>
            <a:pPr>
              <a:buFont typeface="Wingdings" pitchFamily="2" charset="2"/>
              <a:buNone/>
            </a:pPr>
            <a:r>
              <a:rPr lang="en-US" b="1" dirty="0" smtClean="0"/>
              <a:t> </a:t>
            </a:r>
            <a:r>
              <a:rPr lang="en-US" b="1" dirty="0" err="1" smtClean="0"/>
              <a:t>Ans</a:t>
            </a:r>
            <a:r>
              <a:rPr lang="en-US" b="1" dirty="0" smtClean="0"/>
              <a:t> :     1    +12     </a:t>
            </a:r>
          </a:p>
          <a:p>
            <a:pPr>
              <a:buFont typeface="Wingdings" pitchFamily="2" charset="2"/>
              <a:buNone/>
            </a:pPr>
            <a:r>
              <a:rPr lang="en-US" b="1" dirty="0" smtClean="0"/>
              <a:t>               2     -5        7</a:t>
            </a:r>
          </a:p>
          <a:p>
            <a:pPr>
              <a:buFont typeface="Wingdings" pitchFamily="2" charset="2"/>
              <a:buNone/>
            </a:pPr>
            <a:r>
              <a:rPr lang="en-US" b="1" dirty="0" smtClean="0"/>
              <a:t>               3     +12</a:t>
            </a:r>
          </a:p>
          <a:p>
            <a:pPr>
              <a:buFont typeface="Wingdings" pitchFamily="2" charset="2"/>
              <a:buNone/>
            </a:pPr>
            <a:r>
              <a:rPr lang="en-US" b="1" dirty="0" smtClean="0"/>
              <a:t>               4     -5        7</a:t>
            </a:r>
          </a:p>
          <a:p>
            <a:pPr>
              <a:buFont typeface="Wingdings" pitchFamily="2" charset="2"/>
              <a:buNone/>
            </a:pPr>
            <a:r>
              <a:rPr lang="en-US" b="1" dirty="0" smtClean="0"/>
              <a:t>      For alternate work having –</a:t>
            </a:r>
            <a:r>
              <a:rPr lang="en-US" b="1" dirty="0" err="1" smtClean="0"/>
              <a:t>ve</a:t>
            </a:r>
            <a:endParaRPr lang="en-US" b="1" dirty="0" smtClean="0"/>
          </a:p>
          <a:p>
            <a:pPr>
              <a:buFont typeface="Wingdings" pitchFamily="2" charset="2"/>
              <a:buNone/>
            </a:pPr>
            <a:r>
              <a:rPr lang="en-US" b="1" dirty="0" smtClean="0"/>
              <a:t>       go for 2</a:t>
            </a:r>
            <a:r>
              <a:rPr lang="en-US" b="1" baseline="30000" dirty="0" smtClean="0"/>
              <a:t>nd</a:t>
            </a:r>
            <a:r>
              <a:rPr lang="en-US" b="1" dirty="0" smtClean="0"/>
              <a:t> last step</a:t>
            </a:r>
          </a:p>
          <a:p>
            <a:pPr>
              <a:buFont typeface="Wingdings" pitchFamily="2" charset="2"/>
              <a:buNone/>
            </a:pPr>
            <a:r>
              <a:rPr lang="en-US" b="1" dirty="0" smtClean="0"/>
              <a:t>Here ideally we should have 63/7 steps but 2</a:t>
            </a:r>
            <a:r>
              <a:rPr lang="en-US" b="1" baseline="30000" dirty="0" smtClean="0"/>
              <a:t>nd</a:t>
            </a:r>
            <a:r>
              <a:rPr lang="en-US" b="1" dirty="0" smtClean="0"/>
              <a:t> last step will be 8</a:t>
            </a:r>
            <a:r>
              <a:rPr lang="en-US" b="1" baseline="30000" dirty="0" smtClean="0"/>
              <a:t>th</a:t>
            </a:r>
            <a:r>
              <a:rPr lang="en-US" b="1" dirty="0" smtClean="0"/>
              <a:t> so corresponding work will be 56 which will take 16 minutes. </a:t>
            </a:r>
          </a:p>
          <a:p>
            <a:pPr>
              <a:buFont typeface="Wingdings" pitchFamily="2" charset="2"/>
              <a:buNone/>
            </a:pPr>
            <a:r>
              <a:rPr lang="en-US" b="1" dirty="0" smtClean="0"/>
              <a:t>          T             W</a:t>
            </a:r>
          </a:p>
          <a:p>
            <a:pPr>
              <a:buFont typeface="Wingdings" pitchFamily="2" charset="2"/>
              <a:buNone/>
            </a:pPr>
            <a:r>
              <a:rPr lang="en-US" b="1" dirty="0" smtClean="0"/>
              <a:t>          2              7</a:t>
            </a:r>
          </a:p>
          <a:p>
            <a:pPr>
              <a:buFont typeface="Wingdings" pitchFamily="2" charset="2"/>
              <a:buNone/>
            </a:pPr>
            <a:r>
              <a:rPr lang="en-US" b="1" dirty="0" smtClean="0"/>
              <a:t>         16             56</a:t>
            </a:r>
          </a:p>
          <a:p>
            <a:pPr>
              <a:buFont typeface="Wingdings" pitchFamily="2" charset="2"/>
              <a:buNone/>
            </a:pPr>
            <a:r>
              <a:rPr lang="en-US" b="1" dirty="0" smtClean="0"/>
              <a:t>17 minute work will be climbing where in In 60 sec 12 meter  so for 7m       35 sec  :. Final </a:t>
            </a:r>
            <a:r>
              <a:rPr lang="en-US" b="1" dirty="0" err="1" smtClean="0"/>
              <a:t>ans</a:t>
            </a:r>
            <a:r>
              <a:rPr lang="en-US" b="1" dirty="0" smtClean="0"/>
              <a:t>: 16 m 35 s</a:t>
            </a:r>
            <a:endParaRPr lang="en-US" b="1" dirty="0"/>
          </a:p>
        </p:txBody>
      </p:sp>
      <p:sp>
        <p:nvSpPr>
          <p:cNvPr id="4" name="Right Brace 3"/>
          <p:cNvSpPr/>
          <p:nvPr/>
        </p:nvSpPr>
        <p:spPr>
          <a:xfrm>
            <a:off x="1981200" y="2362200"/>
            <a:ext cx="228600" cy="609600"/>
          </a:xfrm>
          <a:prstGeom prst="righ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5" name="Right Brace 4"/>
          <p:cNvSpPr/>
          <p:nvPr/>
        </p:nvSpPr>
        <p:spPr>
          <a:xfrm>
            <a:off x="1981200" y="1600200"/>
            <a:ext cx="228600" cy="609600"/>
          </a:xfrm>
          <a:prstGeom prst="righ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cxnSp>
        <p:nvCxnSpPr>
          <p:cNvPr id="6" name="Straight Arrow Connector 5"/>
          <p:cNvCxnSpPr/>
          <p:nvPr/>
        </p:nvCxnSpPr>
        <p:spPr>
          <a:xfrm>
            <a:off x="1219200" y="4953000"/>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7"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4868" y="6172200"/>
            <a:ext cx="1924994" cy="715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80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1143000"/>
          </a:xfrm>
        </p:spPr>
        <p:txBody>
          <a:bodyPr>
            <a:normAutofit fontScale="90000"/>
          </a:bodyPr>
          <a:lstStyle/>
          <a:p>
            <a:pPr algn="l"/>
            <a:r>
              <a:rPr lang="en-US" sz="1800" b="1" dirty="0" smtClean="0">
                <a:solidFill>
                  <a:srgbClr val="FF0000"/>
                </a:solidFill>
              </a:rPr>
              <a:t>14). </a:t>
            </a:r>
            <a:r>
              <a:rPr lang="en-US" sz="1800" b="1" dirty="0">
                <a:solidFill>
                  <a:srgbClr val="FF0000"/>
                </a:solidFill>
              </a:rPr>
              <a:t>A hare sees a dog 100 meters away from hare scuds off in the opposite direction at a speed of 12 km/hr. A minute later the dog perceives hare and gives chase at a speed of 16 km/hr. How soon will the dog overtake the hare, and at what distance from the spot whence the hare took flight? </a:t>
            </a:r>
          </a:p>
        </p:txBody>
      </p:sp>
      <p:sp>
        <p:nvSpPr>
          <p:cNvPr id="11" name="Content Placeholder 2"/>
          <p:cNvSpPr txBox="1">
            <a:spLocks/>
          </p:cNvSpPr>
          <p:nvPr/>
        </p:nvSpPr>
        <p:spPr bwMode="auto">
          <a:xfrm>
            <a:off x="304800" y="1143000"/>
            <a:ext cx="88392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err="1" smtClean="0">
                <a:ln>
                  <a:noFill/>
                </a:ln>
                <a:effectLst/>
                <a:uLnTx/>
                <a:uFillTx/>
                <a:latin typeface="Arial"/>
                <a:ea typeface="+mn-ea"/>
                <a:cs typeface="+mn-cs"/>
              </a:rPr>
              <a:t>Ans</a:t>
            </a:r>
            <a:r>
              <a:rPr kumimoji="0" lang="en-US" sz="2000" b="1" i="0" u="none" strike="noStrike" kern="0" cap="none" spc="0" normalizeH="0" baseline="0" noProof="0" dirty="0" smtClean="0">
                <a:ln>
                  <a:noFill/>
                </a:ln>
                <a:effectLst/>
                <a:uLnTx/>
                <a:uFillTx/>
                <a:latin typeface="Arial"/>
                <a:ea typeface="+mn-ea"/>
                <a:cs typeface="+mn-cs"/>
              </a:rPr>
              <a:t> :                      12km/</a:t>
            </a:r>
            <a:r>
              <a:rPr kumimoji="0" lang="en-US" sz="2000" b="1" i="0" u="none" strike="noStrike" kern="0" cap="none" spc="0" normalizeH="0" baseline="0" noProof="0" dirty="0" err="1" smtClean="0">
                <a:ln>
                  <a:noFill/>
                </a:ln>
                <a:effectLst/>
                <a:uLnTx/>
                <a:uFillTx/>
                <a:latin typeface="Arial"/>
                <a:ea typeface="+mn-ea"/>
                <a:cs typeface="+mn-cs"/>
              </a:rPr>
              <a:t>hr</a:t>
            </a:r>
            <a:r>
              <a:rPr kumimoji="0" lang="en-US" sz="2000" b="1" i="0" u="none" strike="noStrike" kern="0" cap="none" spc="0" normalizeH="0" baseline="0" noProof="0" dirty="0" smtClean="0">
                <a:ln>
                  <a:noFill/>
                </a:ln>
                <a:effectLst/>
                <a:uLnTx/>
                <a:uFillTx/>
                <a:latin typeface="Arial"/>
                <a:ea typeface="+mn-ea"/>
                <a:cs typeface="+mn-cs"/>
              </a:rPr>
              <a:t>                16 </a:t>
            </a:r>
            <a:r>
              <a:rPr kumimoji="0" lang="en-US" sz="2000" b="1" i="0" u="none" strike="noStrike" kern="0" cap="none" spc="0" normalizeH="0" baseline="0" noProof="0" dirty="0" err="1" smtClean="0">
                <a:ln>
                  <a:noFill/>
                </a:ln>
                <a:effectLst/>
                <a:uLnTx/>
                <a:uFillTx/>
                <a:latin typeface="Arial"/>
                <a:ea typeface="+mn-ea"/>
                <a:cs typeface="+mn-cs"/>
              </a:rPr>
              <a:t>kmph</a:t>
            </a:r>
            <a:endParaRPr kumimoji="0" lang="en-US" sz="2000" b="1" i="0" u="none" strike="noStrike" kern="0" cap="none" spc="0" normalizeH="0" baseline="0" noProof="0" dirty="0" smtClean="0">
              <a:ln>
                <a:noFill/>
              </a:ln>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           C.P.              h</a:t>
            </a:r>
            <a:r>
              <a:rPr kumimoji="0" lang="en-US" sz="2000" b="1" i="0" u="none" strike="noStrike" kern="0" cap="none" spc="0" normalizeH="0" baseline="-25000" noProof="0" dirty="0" smtClean="0">
                <a:ln>
                  <a:noFill/>
                </a:ln>
                <a:effectLst/>
                <a:uLnTx/>
                <a:uFillTx/>
                <a:latin typeface="Arial"/>
                <a:ea typeface="+mn-ea"/>
                <a:cs typeface="+mn-cs"/>
              </a:rPr>
              <a:t>1</a:t>
            </a:r>
            <a:r>
              <a:rPr kumimoji="0" lang="en-US" sz="2000" b="1" i="0" u="none" strike="noStrike" kern="0" cap="none" spc="0" normalizeH="0" baseline="0" noProof="0" dirty="0" smtClean="0">
                <a:ln>
                  <a:noFill/>
                </a:ln>
                <a:effectLst/>
                <a:uLnTx/>
                <a:uFillTx/>
                <a:latin typeface="Arial"/>
                <a:ea typeface="+mn-ea"/>
                <a:cs typeface="+mn-cs"/>
              </a:rPr>
              <a:t>  200m  h</a:t>
            </a:r>
            <a:r>
              <a:rPr kumimoji="0" lang="en-US" sz="2000" b="1" i="0" u="none" strike="noStrike" kern="0" cap="none" spc="0" normalizeH="0" baseline="-25000" noProof="0" dirty="0" smtClean="0">
                <a:ln>
                  <a:noFill/>
                </a:ln>
                <a:effectLst/>
                <a:uLnTx/>
                <a:uFillTx/>
                <a:latin typeface="Arial"/>
                <a:ea typeface="+mn-ea"/>
                <a:cs typeface="+mn-cs"/>
              </a:rPr>
              <a:t>0</a:t>
            </a:r>
            <a:r>
              <a:rPr kumimoji="0" lang="en-US" sz="2000" b="1" i="0" u="none" strike="noStrike" kern="0" cap="none" spc="0" normalizeH="0" baseline="0" noProof="0" dirty="0" smtClean="0">
                <a:ln>
                  <a:noFill/>
                </a:ln>
                <a:effectLst/>
                <a:uLnTx/>
                <a:uFillTx/>
                <a:latin typeface="Arial"/>
                <a:ea typeface="+mn-ea"/>
                <a:cs typeface="+mn-cs"/>
              </a:rPr>
              <a:t>   100m      d</a:t>
            </a:r>
            <a:r>
              <a:rPr kumimoji="0" lang="en-US" sz="2000" b="1" i="0" u="none" strike="noStrike" kern="0" cap="none" spc="0" normalizeH="0" baseline="-25000" noProof="0" dirty="0" smtClean="0">
                <a:ln>
                  <a:noFill/>
                </a:ln>
                <a:effectLst/>
                <a:uLnTx/>
                <a:uFillTx/>
                <a:latin typeface="Arial"/>
                <a:ea typeface="+mn-ea"/>
                <a:cs typeface="+mn-cs"/>
              </a:rPr>
              <a:t>1</a:t>
            </a:r>
            <a:endParaRPr kumimoji="0" lang="en-US" sz="2000" b="1" i="0" u="none" strike="noStrike" kern="0" cap="none" spc="0" normalizeH="0" baseline="0" noProof="0" dirty="0" smtClean="0">
              <a:ln>
                <a:noFill/>
              </a:ln>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en-US" sz="2000" b="1" i="0" u="none" strike="noStrike" kern="0" cap="none" spc="0" normalizeH="0" baseline="0" noProof="0" dirty="0" smtClean="0">
              <a:ln>
                <a:noFill/>
              </a:ln>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Initially:</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d</a:t>
            </a:r>
            <a:r>
              <a:rPr kumimoji="0" lang="en-US" sz="2000" b="1" i="0" u="none" strike="noStrike" kern="0" cap="none" spc="0" normalizeH="0" baseline="-25000" noProof="0" dirty="0" smtClean="0">
                <a:ln>
                  <a:noFill/>
                </a:ln>
                <a:effectLst/>
                <a:uLnTx/>
                <a:uFillTx/>
                <a:latin typeface="Arial"/>
                <a:ea typeface="+mn-ea"/>
                <a:cs typeface="+mn-cs"/>
              </a:rPr>
              <a:t>1</a:t>
            </a:r>
            <a:r>
              <a:rPr kumimoji="0" lang="en-US" sz="2000" b="1" i="0" u="none" strike="noStrike" kern="0" cap="none" spc="0" normalizeH="0" baseline="0" noProof="0" dirty="0" smtClean="0">
                <a:ln>
                  <a:noFill/>
                </a:ln>
                <a:effectLst/>
                <a:uLnTx/>
                <a:uFillTx/>
                <a:latin typeface="Arial"/>
                <a:ea typeface="+mn-ea"/>
                <a:cs typeface="+mn-cs"/>
              </a:rPr>
              <a:t> = Dogs chasing point (reference motion point)</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h</a:t>
            </a:r>
            <a:r>
              <a:rPr kumimoji="0" lang="en-US" sz="2000" b="1" i="0" u="none" strike="noStrike" kern="0" cap="none" spc="0" normalizeH="0" baseline="-25000" noProof="0" dirty="0" smtClean="0">
                <a:ln>
                  <a:noFill/>
                </a:ln>
                <a:effectLst/>
                <a:uLnTx/>
                <a:uFillTx/>
                <a:latin typeface="Arial"/>
                <a:ea typeface="+mn-ea"/>
                <a:cs typeface="+mn-cs"/>
              </a:rPr>
              <a:t>0</a:t>
            </a:r>
            <a:r>
              <a:rPr kumimoji="0" lang="en-US" sz="2000" b="1" i="0" u="none" strike="noStrike" kern="0" cap="none" spc="0" normalizeH="0" baseline="0" noProof="0" dirty="0" smtClean="0">
                <a:ln>
                  <a:noFill/>
                </a:ln>
                <a:effectLst/>
                <a:uLnTx/>
                <a:uFillTx/>
                <a:latin typeface="Arial"/>
                <a:ea typeface="+mn-ea"/>
                <a:cs typeface="+mn-cs"/>
              </a:rPr>
              <a:t> = Hare’s flight point</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h</a:t>
            </a:r>
            <a:r>
              <a:rPr kumimoji="0" lang="en-US" sz="2000" b="1" i="0" u="none" strike="noStrike" kern="0" cap="none" spc="0" normalizeH="0" baseline="-25000" noProof="0" dirty="0" smtClean="0">
                <a:ln>
                  <a:noFill/>
                </a:ln>
                <a:effectLst/>
                <a:uLnTx/>
                <a:uFillTx/>
                <a:latin typeface="Arial"/>
                <a:ea typeface="+mn-ea"/>
                <a:cs typeface="+mn-cs"/>
              </a:rPr>
              <a:t>1</a:t>
            </a:r>
            <a:r>
              <a:rPr kumimoji="0" lang="en-US" sz="2000" b="1" i="0" u="none" strike="noStrike" kern="0" cap="none" spc="0" normalizeH="0" baseline="0" noProof="0" dirty="0" smtClean="0">
                <a:ln>
                  <a:noFill/>
                </a:ln>
                <a:effectLst/>
                <a:uLnTx/>
                <a:uFillTx/>
                <a:latin typeface="Arial"/>
                <a:ea typeface="+mn-ea"/>
                <a:cs typeface="+mn-cs"/>
              </a:rPr>
              <a:t> = Dog’s ref point</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C.P. = Point where dos catches Here.</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By the time dog starts chase, here has covered (12*5/18)*60 sec=200m</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1" u="none" strike="noStrike" kern="0" cap="none" spc="0" normalizeH="0" baseline="0" noProof="0" dirty="0" smtClean="0">
                <a:ln>
                  <a:noFill/>
                </a:ln>
                <a:effectLst/>
                <a:uLnTx/>
                <a:uFillTx/>
                <a:latin typeface="Arial"/>
                <a:ea typeface="+mn-ea"/>
                <a:cs typeface="+mn-cs"/>
              </a:rPr>
              <a:t>:.</a:t>
            </a:r>
            <a:r>
              <a:rPr kumimoji="0" lang="en-US" sz="2000" b="1" i="0" u="none" strike="noStrike" kern="0" cap="none" spc="0" normalizeH="0" baseline="0" noProof="0" dirty="0" smtClean="0">
                <a:ln>
                  <a:noFill/>
                </a:ln>
                <a:effectLst/>
                <a:uLnTx/>
                <a:uFillTx/>
                <a:latin typeface="Arial"/>
                <a:ea typeface="+mn-ea"/>
                <a:cs typeface="+mn-cs"/>
              </a:rPr>
              <a:t> Effective distance d</a:t>
            </a:r>
            <a:r>
              <a:rPr kumimoji="0" lang="en-US" sz="2000" b="1" i="0" u="none" strike="noStrike" kern="0" cap="none" spc="0" normalizeH="0" baseline="-25000" noProof="0" dirty="0" smtClean="0">
                <a:ln>
                  <a:noFill/>
                </a:ln>
                <a:effectLst/>
                <a:uLnTx/>
                <a:uFillTx/>
                <a:latin typeface="Arial"/>
                <a:ea typeface="+mn-ea"/>
                <a:cs typeface="+mn-cs"/>
              </a:rPr>
              <a:t>1</a:t>
            </a:r>
            <a:r>
              <a:rPr kumimoji="0" lang="en-US" sz="2000" b="1" i="0" u="none" strike="noStrike" kern="0" cap="none" spc="0" normalizeH="0" baseline="0" noProof="0" dirty="0" smtClean="0">
                <a:ln>
                  <a:noFill/>
                </a:ln>
                <a:effectLst/>
                <a:uLnTx/>
                <a:uFillTx/>
                <a:latin typeface="Arial"/>
                <a:ea typeface="+mn-ea"/>
                <a:cs typeface="+mn-cs"/>
              </a:rPr>
              <a:t>h</a:t>
            </a:r>
            <a:r>
              <a:rPr kumimoji="0" lang="en-US" sz="2000" b="1" i="0" u="none" strike="noStrike" kern="0" cap="none" spc="0" normalizeH="0" baseline="-25000" noProof="0" dirty="0" smtClean="0">
                <a:ln>
                  <a:noFill/>
                </a:ln>
                <a:effectLst/>
                <a:uLnTx/>
                <a:uFillTx/>
                <a:latin typeface="Arial"/>
                <a:ea typeface="+mn-ea"/>
                <a:cs typeface="+mn-cs"/>
              </a:rPr>
              <a:t>1</a:t>
            </a:r>
            <a:r>
              <a:rPr kumimoji="0" lang="en-US" sz="2000" b="1" i="0" u="none" strike="noStrike" kern="0" cap="none" spc="0" normalizeH="0" baseline="0" noProof="0" dirty="0" smtClean="0">
                <a:ln>
                  <a:noFill/>
                </a:ln>
                <a:effectLst/>
                <a:uLnTx/>
                <a:uFillTx/>
                <a:latin typeface="Arial"/>
                <a:ea typeface="+mn-ea"/>
                <a:cs typeface="+mn-cs"/>
              </a:rPr>
              <a:t> = 300 </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T = 0.3km/(16 -12 )</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   = (0.3/4)*60 </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   = 4.5min</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For second part we must know time of run of here from S</a:t>
            </a:r>
            <a:r>
              <a:rPr kumimoji="0" lang="en-US" sz="2000" b="1" i="0" u="none" strike="noStrike" kern="0" cap="none" spc="0" normalizeH="0" baseline="-25000" noProof="0" dirty="0" smtClean="0">
                <a:ln>
                  <a:noFill/>
                </a:ln>
                <a:effectLst/>
                <a:uLnTx/>
                <a:uFillTx/>
                <a:latin typeface="Arial"/>
                <a:ea typeface="+mn-ea"/>
                <a:cs typeface="+mn-cs"/>
              </a:rPr>
              <a:t>0</a:t>
            </a:r>
            <a:r>
              <a:rPr kumimoji="0" lang="en-US" sz="2000" b="1" i="0" u="none" strike="noStrike" kern="0" cap="none" spc="0" normalizeH="0" baseline="0" noProof="0" dirty="0" smtClean="0">
                <a:ln>
                  <a:noFill/>
                </a:ln>
                <a:effectLst/>
                <a:uLnTx/>
                <a:uFillTx/>
                <a:latin typeface="Arial"/>
                <a:ea typeface="+mn-ea"/>
                <a:cs typeface="+mn-cs"/>
              </a:rPr>
              <a:t> to C.P =5.5 min :. Required distance (5.5/60) * 12  = 1.1 km </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                          </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smtClean="0">
                <a:ln>
                  <a:noFill/>
                </a:ln>
                <a:effectLst/>
                <a:uLnTx/>
                <a:uFillTx/>
                <a:latin typeface="Arial"/>
                <a:ea typeface="+mn-ea"/>
                <a:cs typeface="+mn-cs"/>
              </a:rPr>
              <a:t>            </a:t>
            </a:r>
          </a:p>
        </p:txBody>
      </p:sp>
      <p:cxnSp>
        <p:nvCxnSpPr>
          <p:cNvPr id="12" name="Straight Arrow Connector 11"/>
          <p:cNvCxnSpPr/>
          <p:nvPr/>
        </p:nvCxnSpPr>
        <p:spPr>
          <a:xfrm flipH="1">
            <a:off x="3200400" y="1524000"/>
            <a:ext cx="533400" cy="0"/>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cxnSp>
        <p:nvCxnSpPr>
          <p:cNvPr id="14" name="Straight Arrow Connector 13"/>
          <p:cNvCxnSpPr/>
          <p:nvPr/>
        </p:nvCxnSpPr>
        <p:spPr>
          <a:xfrm flipH="1">
            <a:off x="4876800" y="1524000"/>
            <a:ext cx="533400" cy="0"/>
          </a:xfrm>
          <a:prstGeom prst="straightConnector1">
            <a:avLst/>
          </a:prstGeom>
          <a:noFill/>
          <a:ln w="38100" cap="flat" cmpd="sng" algn="ctr">
            <a:solidFill>
              <a:srgbClr val="000000"/>
            </a:solidFill>
            <a:prstDash val="solid"/>
            <a:tailEnd type="arrow"/>
          </a:ln>
          <a:effectLst>
            <a:outerShdw blurRad="40000" dist="23000" dir="5400000" rotWithShape="0">
              <a:srgbClr val="000000">
                <a:alpha val="35000"/>
              </a:srgbClr>
            </a:outerShdw>
          </a:effectLst>
        </p:spPr>
      </p:cxnSp>
      <p:cxnSp>
        <p:nvCxnSpPr>
          <p:cNvPr id="16" name="Straight Connector 15"/>
          <p:cNvCxnSpPr/>
          <p:nvPr/>
        </p:nvCxnSpPr>
        <p:spPr bwMode="auto">
          <a:xfrm>
            <a:off x="1219200" y="1981200"/>
            <a:ext cx="4267200" cy="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pic>
        <p:nvPicPr>
          <p:cNvPr id="17" name="Picture 2" descr="C:\Users\Sanir Kittur\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1177" y="6329065"/>
            <a:ext cx="1423836" cy="528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1232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90600"/>
            <a:ext cx="8715375" cy="1143000"/>
          </a:xfrm>
        </p:spPr>
        <p:txBody>
          <a:bodyPr>
            <a:normAutofit/>
          </a:bodyPr>
          <a:lstStyle/>
          <a:p>
            <a:pPr algn="l"/>
            <a:r>
              <a:rPr lang="en-US" sz="2400" dirty="0">
                <a:solidFill>
                  <a:srgbClr val="FF0000"/>
                </a:solidFill>
              </a:rPr>
              <a:t>15. A train without stoppages travels on an average 50km an hour and with stoppages 40kms an hour </a:t>
            </a:r>
            <a:r>
              <a:rPr lang="en-US" sz="2400" dirty="0" smtClean="0">
                <a:solidFill>
                  <a:srgbClr val="FF0000"/>
                </a:solidFill>
              </a:rPr>
              <a:t>.Find the stoppage time per hour.</a:t>
            </a:r>
            <a:endParaRPr lang="en-US" sz="2400" dirty="0">
              <a:solidFill>
                <a:srgbClr val="FF0000"/>
              </a:solidFill>
            </a:endParaRPr>
          </a:p>
        </p:txBody>
      </p:sp>
      <p:sp>
        <p:nvSpPr>
          <p:cNvPr id="3" name="Rectangle 2"/>
          <p:cNvSpPr/>
          <p:nvPr/>
        </p:nvSpPr>
        <p:spPr>
          <a:xfrm>
            <a:off x="838200" y="2133600"/>
            <a:ext cx="7086600" cy="3970318"/>
          </a:xfrm>
          <a:prstGeom prst="rect">
            <a:avLst/>
          </a:prstGeom>
        </p:spPr>
        <p:txBody>
          <a:bodyPr wrap="square">
            <a:spAutoFit/>
          </a:bodyPr>
          <a:lstStyle/>
          <a:p>
            <a:r>
              <a:rPr lang="en-US" sz="2800" dirty="0" smtClean="0"/>
              <a:t>Without Stoppage</a:t>
            </a:r>
          </a:p>
          <a:p>
            <a:endParaRPr lang="en-US" sz="2800" dirty="0" smtClean="0"/>
          </a:p>
          <a:p>
            <a:r>
              <a:rPr lang="en-US" sz="2800" dirty="0"/>
              <a:t> </a:t>
            </a:r>
            <a:r>
              <a:rPr lang="en-US" sz="2800" dirty="0" smtClean="0"/>
              <a:t>   50 km              60 min</a:t>
            </a:r>
          </a:p>
          <a:p>
            <a:r>
              <a:rPr lang="en-US" sz="2800" dirty="0"/>
              <a:t> </a:t>
            </a:r>
            <a:r>
              <a:rPr lang="en-US" sz="2800" dirty="0" smtClean="0"/>
              <a:t>            5      :      6   </a:t>
            </a:r>
          </a:p>
          <a:p>
            <a:r>
              <a:rPr lang="en-US" sz="2800" dirty="0"/>
              <a:t>Without Stoppage</a:t>
            </a:r>
          </a:p>
          <a:p>
            <a:r>
              <a:rPr lang="en-US" sz="2800" dirty="0"/>
              <a:t> </a:t>
            </a:r>
            <a:r>
              <a:rPr lang="en-US" sz="2800" dirty="0" smtClean="0"/>
              <a:t>  48 </a:t>
            </a:r>
            <a:r>
              <a:rPr lang="en-US" sz="2800" dirty="0"/>
              <a:t>km              </a:t>
            </a:r>
            <a:r>
              <a:rPr lang="en-US" sz="2800" dirty="0" smtClean="0"/>
              <a:t>60 </a:t>
            </a:r>
            <a:r>
              <a:rPr lang="en-US" sz="2800" dirty="0"/>
              <a:t>min</a:t>
            </a:r>
          </a:p>
          <a:p>
            <a:r>
              <a:rPr lang="en-US" sz="2800" dirty="0"/>
              <a:t>             5      :      6   </a:t>
            </a:r>
            <a:endParaRPr lang="en-US" sz="2800" dirty="0" smtClean="0"/>
          </a:p>
          <a:p>
            <a:endParaRPr lang="en-US" sz="2800" dirty="0"/>
          </a:p>
          <a:p>
            <a:r>
              <a:rPr lang="en-US" sz="2800" dirty="0" smtClean="0"/>
              <a:t>So 12 min stoppage/</a:t>
            </a:r>
            <a:r>
              <a:rPr lang="en-US" sz="2800" dirty="0" err="1" smtClean="0"/>
              <a:t>hr</a:t>
            </a:r>
            <a:endParaRPr lang="en-US" sz="2800" dirty="0"/>
          </a:p>
        </p:txBody>
      </p:sp>
      <p:pic>
        <p:nvPicPr>
          <p:cNvPr id="4" name="Picture 2" descr="C:\Users\Sanir Kittur\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9619" y="28873"/>
            <a:ext cx="2371724" cy="88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668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749</TotalTime>
  <Words>1622</Words>
  <Application>Microsoft Office PowerPoint</Application>
  <PresentationFormat>On-screen Show (4:3)</PresentationFormat>
  <Paragraphs>195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Walking at 4kms per hour ,a clerk reaches his office 5 minutes late . If he walks at 5kms per hour ,he will be 2 ½  minutes early. Find the distance from his office from his house. </vt:lpstr>
      <vt:lpstr>PowerPoint Presentation</vt:lpstr>
      <vt:lpstr>PowerPoint Presentation</vt:lpstr>
      <vt:lpstr>PowerPoint Presentation</vt:lpstr>
      <vt:lpstr>PowerPoint Presentation</vt:lpstr>
      <vt:lpstr>PowerPoint Presentation</vt:lpstr>
      <vt:lpstr>10). The driver of a car driving at the speed of 38 kms/hr locates a bus 40m head of him .After 20 seconds the bus is 60 m behind . Find the speed of the bus . </vt:lpstr>
      <vt:lpstr>PowerPoint Presentation</vt:lpstr>
      <vt:lpstr>PowerPoint Presentation</vt:lpstr>
      <vt:lpstr>12. Two cars start from one point and move along two roads at right angle. If theirs speed be respectively 36 kms /hr and 48km/ hr, find the distance between them 15 seconds after the start. </vt:lpstr>
      <vt:lpstr>13. A monkey climbing up a greased pole ascends 12 meters and slips down 5 meters in alternate minutes . If the pole is 63km high , how long it will it take for him to reach the top ? </vt:lpstr>
      <vt:lpstr>14). A hare sees a dog 100 meters away from hare scuds off in the opposite direction at a speed of 12 km/hr. A minute later the dog perceives hare and gives chase at a speed of 16 km/hr. How soon will the dog overtake the hare, and at what distance from the spot whence the hare took flight? </vt:lpstr>
      <vt:lpstr>15. A train without stoppages travels on an average 50km an hour and with stoppages 40kms an hour .Find the stoppage time per hour.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nidhi</dc:creator>
  <cp:lastModifiedBy>Sanir Kittur</cp:lastModifiedBy>
  <cp:revision>58</cp:revision>
  <dcterms:created xsi:type="dcterms:W3CDTF">2006-08-16T00:00:00Z</dcterms:created>
  <dcterms:modified xsi:type="dcterms:W3CDTF">2017-02-05T06:58:19Z</dcterms:modified>
</cp:coreProperties>
</file>