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Lst>
  <p:sldSz cx="18288000" cy="10287000"/>
  <p:notesSz cx="6858000" cy="9144000"/>
  <p:embeddedFontLst>
    <p:embeddedFont>
      <p:font typeface="Canva Sans" panose="020B0604020202020204" charset="0"/>
      <p:regular r:id="rId15"/>
    </p:embeddedFont>
    <p:embeddedFont>
      <p:font typeface="Canva Sans Bold" panose="020B0604020202020204" charset="0"/>
      <p:regular r:id="rId16"/>
    </p:embeddedFont>
    <p:embeddedFont>
      <p:font typeface="Norwester" panose="020B0604020202020204" charset="0"/>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428" autoAdjust="0"/>
    <p:restoredTop sz="94622" autoAdjust="0"/>
  </p:normalViewPr>
  <p:slideViewPr>
    <p:cSldViewPr>
      <p:cViewPr varScale="1">
        <p:scale>
          <a:sx n="52" d="100"/>
          <a:sy n="52" d="100"/>
        </p:scale>
        <p:origin x="629"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1/7/2025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59084" y="316234"/>
            <a:ext cx="17404586" cy="9671909"/>
            <a:chOff x="0" y="0"/>
            <a:chExt cx="4583924" cy="2547334"/>
          </a:xfrm>
        </p:grpSpPr>
        <p:sp>
          <p:nvSpPr>
            <p:cNvPr id="3" name="Freeform 3"/>
            <p:cNvSpPr/>
            <p:nvPr/>
          </p:nvSpPr>
          <p:spPr>
            <a:xfrm>
              <a:off x="0" y="0"/>
              <a:ext cx="4583924" cy="2547334"/>
            </a:xfrm>
            <a:custGeom>
              <a:avLst/>
              <a:gdLst/>
              <a:ahLst/>
              <a:cxnLst/>
              <a:rect l="l" t="t" r="r" b="b"/>
              <a:pathLst>
                <a:path w="4583924" h="2547334">
                  <a:moveTo>
                    <a:pt x="0" y="0"/>
                  </a:moveTo>
                  <a:lnTo>
                    <a:pt x="4583924" y="0"/>
                  </a:lnTo>
                  <a:lnTo>
                    <a:pt x="4583924" y="2547334"/>
                  </a:lnTo>
                  <a:lnTo>
                    <a:pt x="0" y="2547334"/>
                  </a:lnTo>
                  <a:close/>
                </a:path>
              </a:pathLst>
            </a:custGeom>
            <a:solidFill>
              <a:srgbClr val="000000">
                <a:alpha val="0"/>
              </a:srgbClr>
            </a:solidFill>
            <a:ln w="38100" cap="sq">
              <a:solidFill>
                <a:srgbClr val="000000"/>
              </a:solidFill>
              <a:prstDash val="solid"/>
              <a:miter/>
            </a:ln>
          </p:spPr>
        </p:sp>
        <p:sp>
          <p:nvSpPr>
            <p:cNvPr id="4" name="TextBox 4"/>
            <p:cNvSpPr txBox="1"/>
            <p:nvPr/>
          </p:nvSpPr>
          <p:spPr>
            <a:xfrm>
              <a:off x="0" y="-38100"/>
              <a:ext cx="4583924" cy="2585434"/>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1028700" y="658520"/>
            <a:ext cx="1706052" cy="1285632"/>
          </a:xfrm>
          <a:custGeom>
            <a:avLst/>
            <a:gdLst/>
            <a:ahLst/>
            <a:cxnLst/>
            <a:rect l="l" t="t" r="r" b="b"/>
            <a:pathLst>
              <a:path w="1706052" h="1285632">
                <a:moveTo>
                  <a:pt x="0" y="0"/>
                </a:moveTo>
                <a:lnTo>
                  <a:pt x="1706052" y="0"/>
                </a:lnTo>
                <a:lnTo>
                  <a:pt x="1706052" y="1285632"/>
                </a:lnTo>
                <a:lnTo>
                  <a:pt x="0" y="1285632"/>
                </a:lnTo>
                <a:lnTo>
                  <a:pt x="0" y="0"/>
                </a:lnTo>
                <a:close/>
              </a:path>
            </a:pathLst>
          </a:custGeom>
          <a:blipFill>
            <a:blip r:embed="rId2"/>
            <a:stretch>
              <a:fillRect/>
            </a:stretch>
          </a:blipFill>
        </p:spPr>
      </p:sp>
      <p:sp>
        <p:nvSpPr>
          <p:cNvPr id="6" name="TextBox 6"/>
          <p:cNvSpPr txBox="1"/>
          <p:nvPr/>
        </p:nvSpPr>
        <p:spPr>
          <a:xfrm>
            <a:off x="3657600" y="3650412"/>
            <a:ext cx="10820400" cy="1869101"/>
          </a:xfrm>
          <a:prstGeom prst="rect">
            <a:avLst/>
          </a:prstGeom>
        </p:spPr>
        <p:txBody>
          <a:bodyPr wrap="square" lIns="0" tIns="0" rIns="0" bIns="0" rtlCol="0" anchor="t">
            <a:spAutoFit/>
          </a:bodyPr>
          <a:lstStyle/>
          <a:p>
            <a:pPr algn="ctr">
              <a:lnSpc>
                <a:spcPts val="7699"/>
              </a:lnSpc>
              <a:spcBef>
                <a:spcPct val="0"/>
              </a:spcBef>
            </a:pPr>
            <a:r>
              <a:rPr lang="en-US" sz="5499" u="sng" dirty="0">
                <a:solidFill>
                  <a:srgbClr val="000000"/>
                </a:solidFill>
                <a:latin typeface="Norwester"/>
                <a:ea typeface="Norwester"/>
                <a:cs typeface="Norwester"/>
                <a:sym typeface="Norwester"/>
              </a:rPr>
              <a:t>TCS Specific QUANTITATIVE APTITUDE (ANSWER)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18006" y="429183"/>
            <a:ext cx="17404586" cy="9671909"/>
            <a:chOff x="0" y="0"/>
            <a:chExt cx="4583924" cy="2547334"/>
          </a:xfrm>
        </p:grpSpPr>
        <p:sp>
          <p:nvSpPr>
            <p:cNvPr id="3" name="Freeform 3"/>
            <p:cNvSpPr/>
            <p:nvPr/>
          </p:nvSpPr>
          <p:spPr>
            <a:xfrm>
              <a:off x="0" y="0"/>
              <a:ext cx="4583924" cy="2547334"/>
            </a:xfrm>
            <a:custGeom>
              <a:avLst/>
              <a:gdLst/>
              <a:ahLst/>
              <a:cxnLst/>
              <a:rect l="l" t="t" r="r" b="b"/>
              <a:pathLst>
                <a:path w="4583924" h="2547334">
                  <a:moveTo>
                    <a:pt x="0" y="0"/>
                  </a:moveTo>
                  <a:lnTo>
                    <a:pt x="4583924" y="0"/>
                  </a:lnTo>
                  <a:lnTo>
                    <a:pt x="4583924" y="2547334"/>
                  </a:lnTo>
                  <a:lnTo>
                    <a:pt x="0" y="2547334"/>
                  </a:lnTo>
                  <a:close/>
                </a:path>
              </a:pathLst>
            </a:custGeom>
            <a:solidFill>
              <a:srgbClr val="000000">
                <a:alpha val="0"/>
              </a:srgbClr>
            </a:solidFill>
            <a:ln w="38100" cap="sq">
              <a:solidFill>
                <a:srgbClr val="000000"/>
              </a:solidFill>
              <a:prstDash val="solid"/>
              <a:miter/>
            </a:ln>
          </p:spPr>
        </p:sp>
        <p:sp>
          <p:nvSpPr>
            <p:cNvPr id="4" name="TextBox 4"/>
            <p:cNvSpPr txBox="1"/>
            <p:nvPr/>
          </p:nvSpPr>
          <p:spPr>
            <a:xfrm>
              <a:off x="0" y="-38100"/>
              <a:ext cx="4583924" cy="2585434"/>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618006" y="658520"/>
            <a:ext cx="1686293" cy="1402286"/>
          </a:xfrm>
          <a:custGeom>
            <a:avLst/>
            <a:gdLst/>
            <a:ahLst/>
            <a:cxnLst/>
            <a:rect l="l" t="t" r="r" b="b"/>
            <a:pathLst>
              <a:path w="1686293" h="1402286">
                <a:moveTo>
                  <a:pt x="0" y="0"/>
                </a:moveTo>
                <a:lnTo>
                  <a:pt x="1686293" y="0"/>
                </a:lnTo>
                <a:lnTo>
                  <a:pt x="1686293" y="1402286"/>
                </a:lnTo>
                <a:lnTo>
                  <a:pt x="0" y="1402286"/>
                </a:lnTo>
                <a:lnTo>
                  <a:pt x="0" y="0"/>
                </a:lnTo>
                <a:close/>
              </a:path>
            </a:pathLst>
          </a:custGeom>
          <a:blipFill>
            <a:blip r:embed="rId2"/>
            <a:stretch>
              <a:fillRect/>
            </a:stretch>
          </a:blipFill>
        </p:spPr>
      </p:sp>
      <p:sp>
        <p:nvSpPr>
          <p:cNvPr id="6" name="Freeform 6"/>
          <p:cNvSpPr/>
          <p:nvPr/>
        </p:nvSpPr>
        <p:spPr>
          <a:xfrm>
            <a:off x="6111757" y="2439068"/>
            <a:ext cx="6898573" cy="5652140"/>
          </a:xfrm>
          <a:custGeom>
            <a:avLst/>
            <a:gdLst/>
            <a:ahLst/>
            <a:cxnLst/>
            <a:rect l="l" t="t" r="r" b="b"/>
            <a:pathLst>
              <a:path w="6898573" h="5652140">
                <a:moveTo>
                  <a:pt x="0" y="0"/>
                </a:moveTo>
                <a:lnTo>
                  <a:pt x="6898573" y="0"/>
                </a:lnTo>
                <a:lnTo>
                  <a:pt x="6898573" y="5652140"/>
                </a:lnTo>
                <a:lnTo>
                  <a:pt x="0" y="5652140"/>
                </a:lnTo>
                <a:lnTo>
                  <a:pt x="0" y="0"/>
                </a:lnTo>
                <a:close/>
              </a:path>
            </a:pathLst>
          </a:custGeom>
          <a:blipFill>
            <a:blip r:embed="rId3"/>
            <a:stretch>
              <a:fillRect/>
            </a:stretch>
          </a:blipFill>
        </p:spPr>
      </p:sp>
      <p:sp>
        <p:nvSpPr>
          <p:cNvPr id="9" name="TextBox 9"/>
          <p:cNvSpPr txBox="1"/>
          <p:nvPr/>
        </p:nvSpPr>
        <p:spPr>
          <a:xfrm>
            <a:off x="5979859" y="829437"/>
            <a:ext cx="6328282" cy="946152"/>
          </a:xfrm>
          <a:prstGeom prst="rect">
            <a:avLst/>
          </a:prstGeom>
        </p:spPr>
        <p:txBody>
          <a:bodyPr lIns="0" tIns="0" rIns="0" bIns="0" rtlCol="0" anchor="t">
            <a:spAutoFit/>
          </a:bodyPr>
          <a:lstStyle/>
          <a:p>
            <a:pPr algn="ctr">
              <a:lnSpc>
                <a:spcPts val="7699"/>
              </a:lnSpc>
              <a:spcBef>
                <a:spcPct val="0"/>
              </a:spcBef>
            </a:pPr>
            <a:r>
              <a:rPr lang="en-US" sz="5499" u="sng">
                <a:solidFill>
                  <a:srgbClr val="000000"/>
                </a:solidFill>
                <a:latin typeface="Norwester"/>
                <a:ea typeface="Norwester"/>
                <a:cs typeface="Norwester"/>
                <a:sym typeface="Norwester"/>
              </a:rPr>
              <a:t>ANSWERS</a:t>
            </a:r>
          </a:p>
        </p:txBody>
      </p:sp>
      <p:sp>
        <p:nvSpPr>
          <p:cNvPr id="11" name="TextBox 10">
            <a:extLst>
              <a:ext uri="{FF2B5EF4-FFF2-40B4-BE49-F238E27FC236}">
                <a16:creationId xmlns:a16="http://schemas.microsoft.com/office/drawing/2014/main" id="{18E9AF37-E4F6-002E-0A9C-1ED06D90FB1A}"/>
              </a:ext>
            </a:extLst>
          </p:cNvPr>
          <p:cNvSpPr txBox="1"/>
          <p:nvPr/>
        </p:nvSpPr>
        <p:spPr>
          <a:xfrm>
            <a:off x="1133670" y="1896197"/>
            <a:ext cx="15716362" cy="2339102"/>
          </a:xfrm>
          <a:prstGeom prst="rect">
            <a:avLst/>
          </a:prstGeom>
          <a:noFill/>
        </p:spPr>
        <p:txBody>
          <a:bodyPr wrap="square">
            <a:spAutoFit/>
          </a:bodyPr>
          <a:lstStyle/>
          <a:p>
            <a:pPr>
              <a:spcBef>
                <a:spcPts val="635"/>
              </a:spcBef>
            </a:pPr>
            <a:r>
              <a:rPr lang="en-US" sz="2100" b="1" dirty="0">
                <a:effectLst/>
                <a:latin typeface="Canva Sans Bold" panose="020B0604020202020204" charset="0"/>
                <a:ea typeface="Times New Roman" panose="02020603050405020304" pitchFamily="18" charset="0"/>
              </a:rPr>
              <a:t>1. If (x+10)% of 240 is 60% more than x% of 180. then 15% of (x+20) is what percent less than 25% of x?</a:t>
            </a:r>
          </a:p>
          <a:p>
            <a:pPr marL="342900" indent="-342900">
              <a:spcBef>
                <a:spcPts val="635"/>
              </a:spcBef>
              <a:buAutoNum type="arabicParenR"/>
            </a:pPr>
            <a:r>
              <a:rPr lang="en-US" sz="2100" dirty="0">
                <a:effectLst/>
                <a:latin typeface="Arial" panose="020B0604020202020204" pitchFamily="34" charset="0"/>
                <a:ea typeface="Times New Roman" panose="02020603050405020304" pitchFamily="18" charset="0"/>
              </a:rPr>
              <a:t>14                              2) 191/21                      3) 15 ½               4) 16</a:t>
            </a:r>
          </a:p>
          <a:p>
            <a:pPr marL="342900" indent="-342900">
              <a:spcBef>
                <a:spcPts val="635"/>
              </a:spcBef>
              <a:buAutoNum type="arabicParenR"/>
            </a:pPr>
            <a:endParaRPr lang="en-US" sz="2100" dirty="0">
              <a:latin typeface="Arial" panose="020B0604020202020204" pitchFamily="34" charset="0"/>
              <a:ea typeface="Times New Roman" panose="02020603050405020304" pitchFamily="18" charset="0"/>
            </a:endParaRPr>
          </a:p>
          <a:p>
            <a:pPr>
              <a:spcBef>
                <a:spcPts val="635"/>
              </a:spcBef>
            </a:pPr>
            <a:r>
              <a:rPr lang="en-US" sz="2100" b="1" dirty="0">
                <a:effectLst/>
                <a:latin typeface="Canva Sans Bold" panose="020B0604020202020204" charset="0"/>
                <a:ea typeface="Times New Roman" panose="02020603050405020304" pitchFamily="18" charset="0"/>
              </a:rPr>
              <a:t>ANSWER </a:t>
            </a:r>
            <a:r>
              <a:rPr lang="en-US" sz="2100" b="1" dirty="0">
                <a:latin typeface="Canva Sans Bold" panose="020B0604020202020204" charset="0"/>
                <a:ea typeface="Times New Roman" panose="02020603050405020304" pitchFamily="18" charset="0"/>
                <a:sym typeface="Wingdings" panose="05000000000000000000" pitchFamily="2" charset="2"/>
              </a:rPr>
              <a:t>: (</a:t>
            </a:r>
            <a:r>
              <a:rPr lang="en-US" sz="2100" b="1" dirty="0">
                <a:effectLst/>
                <a:latin typeface="Canva Sans Bold" panose="020B0604020202020204" charset="0"/>
                <a:ea typeface="Times New Roman" panose="02020603050405020304" pitchFamily="18" charset="0"/>
                <a:sym typeface="Wingdings" panose="05000000000000000000" pitchFamily="2" charset="2"/>
              </a:rPr>
              <a:t>4) 16</a:t>
            </a:r>
          </a:p>
          <a:p>
            <a:pPr>
              <a:spcBef>
                <a:spcPts val="635"/>
              </a:spcBef>
            </a:pPr>
            <a:r>
              <a:rPr lang="en-US" sz="2100" b="1" dirty="0">
                <a:latin typeface="Canva Sans Bold" panose="020B0604020202020204" charset="0"/>
                <a:ea typeface="Times New Roman" panose="02020603050405020304" pitchFamily="18" charset="0"/>
                <a:sym typeface="Wingdings" panose="05000000000000000000" pitchFamily="2" charset="2"/>
              </a:rPr>
              <a:t>Explanation : </a:t>
            </a:r>
            <a:r>
              <a:rPr lang="en-US" sz="2100" b="1" dirty="0">
                <a:effectLst/>
                <a:latin typeface="Canva Sans Bold" panose="020B0604020202020204" charset="0"/>
                <a:ea typeface="Times New Roman" panose="02020603050405020304" pitchFamily="18" charset="0"/>
                <a:sym typeface="Wingdings" panose="05000000000000000000" pitchFamily="2" charset="2"/>
              </a:rPr>
              <a:t> </a:t>
            </a:r>
            <a:r>
              <a:rPr lang="en-US" sz="2100" b="0" i="0" dirty="0">
                <a:solidFill>
                  <a:srgbClr val="1A1A1A"/>
                </a:solidFill>
                <a:effectLst/>
                <a:latin typeface="Inter"/>
              </a:rPr>
              <a:t>(x+10)</a:t>
            </a:r>
            <a:r>
              <a:rPr lang="en-US" sz="2100" b="0" i="1" dirty="0">
                <a:solidFill>
                  <a:srgbClr val="1A1A1A"/>
                </a:solidFill>
                <a:effectLst/>
                <a:latin typeface="Inter"/>
              </a:rPr>
              <a:t>240/100 = (60/100)(x</a:t>
            </a:r>
            <a:r>
              <a:rPr lang="en-US" sz="2100" b="0" i="0" dirty="0">
                <a:solidFill>
                  <a:srgbClr val="1A1A1A"/>
                </a:solidFill>
                <a:effectLst/>
                <a:latin typeface="Inter"/>
              </a:rPr>
              <a:t>180)+ (x</a:t>
            </a:r>
            <a:r>
              <a:rPr lang="en-US" sz="2100" b="0" i="1" dirty="0">
                <a:solidFill>
                  <a:srgbClr val="1A1A1A"/>
                </a:solidFill>
                <a:effectLst/>
                <a:latin typeface="Inter"/>
              </a:rPr>
              <a:t>180/100 ) 240x + 2400 = 108x +180x 2400 = 288x-240x 2400=48x x=2400/48 x=50 15% of (50 +20)=10.5 25% of 50=12.5 Difference=12.5-10.5=2 Hence required %=(2</a:t>
            </a:r>
            <a:r>
              <a:rPr lang="en-US" sz="2100" b="0" i="0" dirty="0">
                <a:solidFill>
                  <a:srgbClr val="1A1A1A"/>
                </a:solidFill>
                <a:effectLst/>
                <a:latin typeface="Inter"/>
              </a:rPr>
              <a:t>100/12.5) =  16%</a:t>
            </a:r>
            <a:endParaRPr lang="en-US" sz="2100" dirty="0">
              <a:effectLst/>
              <a:latin typeface="Times New Roman" panose="02020603050405020304" pitchFamily="18" charset="0"/>
              <a:ea typeface="Times New Roman" panose="02020603050405020304" pitchFamily="18" charset="0"/>
            </a:endParaRPr>
          </a:p>
        </p:txBody>
      </p:sp>
      <p:sp>
        <p:nvSpPr>
          <p:cNvPr id="13" name="TextBox 12">
            <a:extLst>
              <a:ext uri="{FF2B5EF4-FFF2-40B4-BE49-F238E27FC236}">
                <a16:creationId xmlns:a16="http://schemas.microsoft.com/office/drawing/2014/main" id="{2CA12C1D-63CB-EE9B-05EB-E7E9FC6AFA02}"/>
              </a:ext>
            </a:extLst>
          </p:cNvPr>
          <p:cNvSpPr txBox="1"/>
          <p:nvPr/>
        </p:nvSpPr>
        <p:spPr>
          <a:xfrm>
            <a:off x="1133670" y="4305911"/>
            <a:ext cx="15583627" cy="2754600"/>
          </a:xfrm>
          <a:prstGeom prst="rect">
            <a:avLst/>
          </a:prstGeom>
          <a:noFill/>
        </p:spPr>
        <p:txBody>
          <a:bodyPr wrap="square">
            <a:spAutoFit/>
          </a:bodyPr>
          <a:lstStyle/>
          <a:p>
            <a:pPr>
              <a:spcBef>
                <a:spcPts val="635"/>
              </a:spcBef>
            </a:pPr>
            <a:r>
              <a:rPr lang="en-US" sz="2100" dirty="0">
                <a:effectLst/>
                <a:latin typeface="Canva Sans Bold" panose="020B0604020202020204" charset="0"/>
                <a:ea typeface="Times New Roman" panose="02020603050405020304" pitchFamily="18" charset="0"/>
              </a:rPr>
              <a:t>2. The population of a town is 1,21,000 if it increases at the rate of 10% per annum, what is the difference between the population 3 years hence and that of 2 year ago​?</a:t>
            </a:r>
          </a:p>
          <a:p>
            <a:pPr marL="457200" indent="-457200">
              <a:spcBef>
                <a:spcPts val="635"/>
              </a:spcBef>
              <a:buAutoNum type="arabicParenR"/>
            </a:pPr>
            <a:r>
              <a:rPr lang="en-US" sz="2100" dirty="0">
                <a:effectLst/>
                <a:latin typeface="Canva Sans "/>
                <a:ea typeface="Times New Roman" panose="02020603050405020304" pitchFamily="18" charset="0"/>
              </a:rPr>
              <a:t>62041                        2) 61055                       3) 61251              4) 61051</a:t>
            </a:r>
          </a:p>
          <a:p>
            <a:pPr>
              <a:spcBef>
                <a:spcPts val="635"/>
              </a:spcBef>
            </a:pPr>
            <a:endParaRPr lang="en-US" sz="2100" dirty="0">
              <a:effectLst/>
              <a:latin typeface="Canva Sans Bold" panose="020B0604020202020204" charset="0"/>
              <a:ea typeface="Times New Roman" panose="02020603050405020304" pitchFamily="18" charset="0"/>
            </a:endParaRPr>
          </a:p>
          <a:p>
            <a:pPr>
              <a:spcBef>
                <a:spcPts val="635"/>
              </a:spcBef>
            </a:pPr>
            <a:r>
              <a:rPr lang="en-US" sz="2100" dirty="0">
                <a:effectLst/>
                <a:latin typeface="Canva Sans Bold" panose="020B0604020202020204" charset="0"/>
                <a:ea typeface="Times New Roman" panose="02020603050405020304" pitchFamily="18" charset="0"/>
              </a:rPr>
              <a:t>ANSWER : (4) 61051</a:t>
            </a:r>
          </a:p>
          <a:p>
            <a:pPr>
              <a:spcBef>
                <a:spcPts val="635"/>
              </a:spcBef>
            </a:pPr>
            <a:r>
              <a:rPr lang="en-US" sz="2100" dirty="0">
                <a:latin typeface="Canva Sans Bold" panose="020B0604020202020204" charset="0"/>
                <a:ea typeface="Times New Roman" panose="02020603050405020304" pitchFamily="18" charset="0"/>
              </a:rPr>
              <a:t>Explanation :  </a:t>
            </a:r>
            <a:r>
              <a:rPr lang="en-US" sz="2400" b="0" i="0" dirty="0">
                <a:solidFill>
                  <a:srgbClr val="1A1A1A"/>
                </a:solidFill>
                <a:effectLst/>
                <a:latin typeface="Inter"/>
              </a:rPr>
              <a:t>Given population of a town is 1,21,000 Population 3 years hence = 1,21,000×110/100×110/100×110/100 = 161051 Population 2 years ago = 1,21,000×100/110×100/110 = 100000 Difference =161051-100000 =61051</a:t>
            </a:r>
            <a:endParaRPr lang="en-US" sz="2100" dirty="0">
              <a:effectLst/>
              <a:latin typeface="Canva Sans Bold" panose="020B0604020202020204" charset="0"/>
              <a:ea typeface="Times New Roman" panose="02020603050405020304" pitchFamily="18" charset="0"/>
            </a:endParaRPr>
          </a:p>
        </p:txBody>
      </p:sp>
      <p:sp>
        <p:nvSpPr>
          <p:cNvPr id="10" name="TextBox 9">
            <a:extLst>
              <a:ext uri="{FF2B5EF4-FFF2-40B4-BE49-F238E27FC236}">
                <a16:creationId xmlns:a16="http://schemas.microsoft.com/office/drawing/2014/main" id="{E8416600-7954-CE5C-2C93-1BD6FEE5697D}"/>
              </a:ext>
            </a:extLst>
          </p:cNvPr>
          <p:cNvSpPr txBox="1"/>
          <p:nvPr/>
        </p:nvSpPr>
        <p:spPr>
          <a:xfrm>
            <a:off x="1177904" y="7131123"/>
            <a:ext cx="16284789" cy="2749471"/>
          </a:xfrm>
          <a:prstGeom prst="rect">
            <a:avLst/>
          </a:prstGeom>
          <a:noFill/>
        </p:spPr>
        <p:txBody>
          <a:bodyPr wrap="square">
            <a:spAutoFit/>
          </a:bodyPr>
          <a:lstStyle/>
          <a:p>
            <a:pPr>
              <a:spcBef>
                <a:spcPts val="500"/>
              </a:spcBef>
            </a:pPr>
            <a:r>
              <a:rPr lang="en-US" sz="2100" b="1" dirty="0">
                <a:effectLst/>
                <a:latin typeface="Canva Sans Bold" panose="020B0604020202020204" charset="0"/>
                <a:ea typeface="Times New Roman" panose="02020603050405020304" pitchFamily="18" charset="0"/>
              </a:rPr>
              <a:t>3.</a:t>
            </a:r>
            <a:r>
              <a:rPr lang="en-US" sz="2100" dirty="0">
                <a:effectLst/>
                <a:latin typeface="Canva Sans Bold" panose="020B0604020202020204" charset="0"/>
                <a:ea typeface="Times New Roman" panose="02020603050405020304" pitchFamily="18" charset="0"/>
              </a:rPr>
              <a:t> If two numbers are, respectively, 25% and 40% less than the third number, what is the ratio of these two numbers?</a:t>
            </a:r>
          </a:p>
          <a:p>
            <a:pPr marL="457200" indent="-457200">
              <a:spcBef>
                <a:spcPts val="500"/>
              </a:spcBef>
              <a:buAutoNum type="arabicParenR"/>
            </a:pPr>
            <a:r>
              <a:rPr lang="en-US" sz="2100" dirty="0">
                <a:effectLst/>
                <a:latin typeface="Canva Sans "/>
                <a:ea typeface="Times New Roman" panose="02020603050405020304" pitchFamily="18" charset="0"/>
              </a:rPr>
              <a:t>3:4                             2) 3:5                            3) 4:5                      4) 5:4</a:t>
            </a:r>
          </a:p>
          <a:p>
            <a:pPr marL="457200" indent="-457200">
              <a:spcBef>
                <a:spcPts val="500"/>
              </a:spcBef>
              <a:buAutoNum type="arabicParenR"/>
            </a:pPr>
            <a:endParaRPr lang="en-US" sz="2100" dirty="0">
              <a:latin typeface="Canva Sans "/>
              <a:ea typeface="Times New Roman" panose="02020603050405020304" pitchFamily="18" charset="0"/>
            </a:endParaRPr>
          </a:p>
          <a:p>
            <a:pPr>
              <a:spcBef>
                <a:spcPts val="500"/>
              </a:spcBef>
            </a:pPr>
            <a:r>
              <a:rPr lang="en-US" sz="2100" dirty="0">
                <a:effectLst/>
                <a:latin typeface="Canva Sans "/>
                <a:ea typeface="Times New Roman" panose="02020603050405020304" pitchFamily="18" charset="0"/>
              </a:rPr>
              <a:t>ANSWER : (4) 5:4</a:t>
            </a:r>
          </a:p>
          <a:p>
            <a:pPr>
              <a:spcBef>
                <a:spcPts val="500"/>
              </a:spcBef>
            </a:pPr>
            <a:r>
              <a:rPr lang="en-US" sz="2100" dirty="0">
                <a:latin typeface="Canva Sans "/>
                <a:ea typeface="Times New Roman" panose="02020603050405020304" pitchFamily="18" charset="0"/>
              </a:rPr>
              <a:t>Explanation : </a:t>
            </a:r>
            <a:r>
              <a:rPr lang="en-US" sz="2400" b="0" i="0" dirty="0">
                <a:solidFill>
                  <a:srgbClr val="1A1A1A"/>
                </a:solidFill>
                <a:effectLst/>
                <a:latin typeface="Inter"/>
              </a:rPr>
              <a:t>Let us assume that the third number is equal to 100x. So , First number = 25% less than the third number = 75% of third number = (75 * 100x)/ 100 = 75x and , Second number = 40% less than the third number = 60% of third number = (60 * 100x)/100 = 60x then, First number: Second number = 75x: 60x First number: Second number = 5:4</a:t>
            </a:r>
            <a:endParaRPr lang="en-US" sz="2100" dirty="0">
              <a:effectLst/>
              <a:latin typeface="Canva Sans "/>
              <a:ea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59084" y="316234"/>
            <a:ext cx="17404586" cy="9671909"/>
            <a:chOff x="0" y="0"/>
            <a:chExt cx="4583924" cy="2547334"/>
          </a:xfrm>
        </p:grpSpPr>
        <p:sp>
          <p:nvSpPr>
            <p:cNvPr id="3" name="Freeform 3"/>
            <p:cNvSpPr/>
            <p:nvPr/>
          </p:nvSpPr>
          <p:spPr>
            <a:xfrm>
              <a:off x="0" y="0"/>
              <a:ext cx="4583924" cy="2547334"/>
            </a:xfrm>
            <a:custGeom>
              <a:avLst/>
              <a:gdLst/>
              <a:ahLst/>
              <a:cxnLst/>
              <a:rect l="l" t="t" r="r" b="b"/>
              <a:pathLst>
                <a:path w="4583924" h="2547334">
                  <a:moveTo>
                    <a:pt x="0" y="0"/>
                  </a:moveTo>
                  <a:lnTo>
                    <a:pt x="4583924" y="0"/>
                  </a:lnTo>
                  <a:lnTo>
                    <a:pt x="4583924" y="2547334"/>
                  </a:lnTo>
                  <a:lnTo>
                    <a:pt x="0" y="2547334"/>
                  </a:lnTo>
                  <a:close/>
                </a:path>
              </a:pathLst>
            </a:custGeom>
            <a:solidFill>
              <a:srgbClr val="000000">
                <a:alpha val="0"/>
              </a:srgbClr>
            </a:solidFill>
            <a:ln w="38100" cap="sq">
              <a:solidFill>
                <a:srgbClr val="000000"/>
              </a:solidFill>
              <a:prstDash val="solid"/>
              <a:miter/>
            </a:ln>
          </p:spPr>
        </p:sp>
        <p:sp>
          <p:nvSpPr>
            <p:cNvPr id="4" name="TextBox 4"/>
            <p:cNvSpPr txBox="1"/>
            <p:nvPr/>
          </p:nvSpPr>
          <p:spPr>
            <a:xfrm>
              <a:off x="0" y="-38100"/>
              <a:ext cx="4583924" cy="2585434"/>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618006" y="658520"/>
            <a:ext cx="1686293" cy="1402286"/>
          </a:xfrm>
          <a:custGeom>
            <a:avLst/>
            <a:gdLst/>
            <a:ahLst/>
            <a:cxnLst/>
            <a:rect l="l" t="t" r="r" b="b"/>
            <a:pathLst>
              <a:path w="1686293" h="1402286">
                <a:moveTo>
                  <a:pt x="0" y="0"/>
                </a:moveTo>
                <a:lnTo>
                  <a:pt x="1686293" y="0"/>
                </a:lnTo>
                <a:lnTo>
                  <a:pt x="1686293" y="1402286"/>
                </a:lnTo>
                <a:lnTo>
                  <a:pt x="0" y="1402286"/>
                </a:lnTo>
                <a:lnTo>
                  <a:pt x="0" y="0"/>
                </a:lnTo>
                <a:close/>
              </a:path>
            </a:pathLst>
          </a:custGeom>
          <a:blipFill>
            <a:blip r:embed="rId2"/>
            <a:stretch>
              <a:fillRect/>
            </a:stretch>
          </a:blipFill>
        </p:spPr>
      </p:sp>
      <p:sp>
        <p:nvSpPr>
          <p:cNvPr id="6" name="Freeform 6"/>
          <p:cNvSpPr/>
          <p:nvPr/>
        </p:nvSpPr>
        <p:spPr>
          <a:xfrm>
            <a:off x="6111757" y="2439068"/>
            <a:ext cx="6898573" cy="5652140"/>
          </a:xfrm>
          <a:custGeom>
            <a:avLst/>
            <a:gdLst/>
            <a:ahLst/>
            <a:cxnLst/>
            <a:rect l="l" t="t" r="r" b="b"/>
            <a:pathLst>
              <a:path w="6898573" h="5652140">
                <a:moveTo>
                  <a:pt x="0" y="0"/>
                </a:moveTo>
                <a:lnTo>
                  <a:pt x="6898573" y="0"/>
                </a:lnTo>
                <a:lnTo>
                  <a:pt x="6898573" y="5652140"/>
                </a:lnTo>
                <a:lnTo>
                  <a:pt x="0" y="5652140"/>
                </a:lnTo>
                <a:lnTo>
                  <a:pt x="0" y="0"/>
                </a:lnTo>
                <a:close/>
              </a:path>
            </a:pathLst>
          </a:custGeom>
          <a:blipFill>
            <a:blip r:embed="rId3"/>
            <a:stretch>
              <a:fillRect/>
            </a:stretch>
          </a:blipFill>
        </p:spPr>
      </p:sp>
      <p:sp>
        <p:nvSpPr>
          <p:cNvPr id="7" name="TextBox 7"/>
          <p:cNvSpPr txBox="1"/>
          <p:nvPr/>
        </p:nvSpPr>
        <p:spPr>
          <a:xfrm>
            <a:off x="1131746" y="2144588"/>
            <a:ext cx="16470454" cy="4716676"/>
          </a:xfrm>
          <a:prstGeom prst="rect">
            <a:avLst/>
          </a:prstGeom>
        </p:spPr>
        <p:txBody>
          <a:bodyPr wrap="square" lIns="0" tIns="0" rIns="0" bIns="0" rtlCol="0" anchor="t">
            <a:spAutoFit/>
          </a:bodyPr>
          <a:lstStyle/>
          <a:p>
            <a:pPr>
              <a:spcBef>
                <a:spcPts val="500"/>
              </a:spcBef>
            </a:pPr>
            <a:r>
              <a:rPr lang="en-US" sz="2100" b="1" dirty="0">
                <a:effectLst/>
                <a:latin typeface="Canva Sans Bold" panose="020B0604020202020204" charset="0"/>
                <a:ea typeface="Times New Roman" panose="02020603050405020304" pitchFamily="18" charset="0"/>
              </a:rPr>
              <a:t>4.</a:t>
            </a:r>
            <a:r>
              <a:rPr lang="en-US" sz="2100" dirty="0">
                <a:effectLst/>
                <a:latin typeface="Canva Sans Bold" panose="020B0604020202020204" charset="0"/>
                <a:ea typeface="Times New Roman" panose="02020603050405020304" pitchFamily="18" charset="0"/>
              </a:rPr>
              <a:t> Pawan visits his friend's home, which is 20 km away from his home. He covers the first half of the distance at the speed of 6 km/h and to cover the second half of the distance le takes double the time than the first half. What is the time taken by him to cover the whole journey?</a:t>
            </a:r>
          </a:p>
          <a:p>
            <a:pPr marL="457200" indent="-457200">
              <a:spcBef>
                <a:spcPts val="500"/>
              </a:spcBef>
              <a:buAutoNum type="arabicParenR"/>
            </a:pPr>
            <a:r>
              <a:rPr lang="en-US" sz="2100" dirty="0">
                <a:effectLst/>
                <a:latin typeface="Canva Sans "/>
                <a:ea typeface="Times New Roman" panose="02020603050405020304" pitchFamily="18" charset="0"/>
              </a:rPr>
              <a:t>320 minutes              2) 300 minutes               3) 240 minutes                  4) 280 minutes</a:t>
            </a:r>
          </a:p>
          <a:p>
            <a:pPr marL="457200" indent="-457200">
              <a:spcBef>
                <a:spcPts val="500"/>
              </a:spcBef>
              <a:buAutoNum type="arabicParenR"/>
            </a:pPr>
            <a:endParaRPr lang="en-US" sz="2100" dirty="0">
              <a:latin typeface="Canva Sans "/>
              <a:ea typeface="Times New Roman" panose="02020603050405020304" pitchFamily="18" charset="0"/>
            </a:endParaRPr>
          </a:p>
          <a:p>
            <a:pPr>
              <a:spcBef>
                <a:spcPts val="500"/>
              </a:spcBef>
            </a:pPr>
            <a:r>
              <a:rPr lang="en-US" sz="2100" b="1" dirty="0">
                <a:effectLst/>
                <a:latin typeface="Canva Sans "/>
                <a:ea typeface="Times New Roman" panose="02020603050405020304" pitchFamily="18" charset="0"/>
              </a:rPr>
              <a:t>ANSWER : (2) 300 minutes</a:t>
            </a:r>
          </a:p>
          <a:p>
            <a:pPr>
              <a:spcBef>
                <a:spcPts val="500"/>
              </a:spcBef>
            </a:pPr>
            <a:r>
              <a:rPr lang="en-US" sz="2100" b="1" dirty="0">
                <a:effectLst/>
                <a:latin typeface="Canva Sans "/>
                <a:ea typeface="Times New Roman" panose="02020603050405020304" pitchFamily="18" charset="0"/>
              </a:rPr>
              <a:t>Explanation : </a:t>
            </a:r>
            <a:r>
              <a:rPr lang="en-US" sz="2400" b="0" i="0" dirty="0">
                <a:solidFill>
                  <a:srgbClr val="1A1A1A"/>
                </a:solidFill>
                <a:effectLst/>
                <a:latin typeface="Inter"/>
              </a:rPr>
              <a:t>Total time = Time Taken to complete the first half + Time Taken to complete the second part.</a:t>
            </a:r>
            <a:br>
              <a:rPr lang="en-US" sz="2400" dirty="0"/>
            </a:br>
            <a:r>
              <a:rPr lang="en-US" sz="2400" b="0" i="0" dirty="0">
                <a:solidFill>
                  <a:srgbClr val="1A1A1A"/>
                </a:solidFill>
                <a:effectLst/>
                <a:latin typeface="Inter"/>
              </a:rPr>
              <a:t>Time Taken to complete the first half = (10Km/6Kmph) * 60 Minutes = 100 Minutes</a:t>
            </a:r>
            <a:br>
              <a:rPr lang="en-US" sz="2400" dirty="0"/>
            </a:br>
            <a:r>
              <a:rPr lang="en-US" sz="2400" b="0" i="0" dirty="0">
                <a:solidFill>
                  <a:srgbClr val="1A1A1A"/>
                </a:solidFill>
                <a:effectLst/>
                <a:latin typeface="Inter"/>
              </a:rPr>
              <a:t>Time Taken to complete the second part.= 2 * Time Taken to complete the first half = 2 * 100 = 200 Minutes</a:t>
            </a:r>
            <a:br>
              <a:rPr lang="en-US" sz="2400" dirty="0"/>
            </a:br>
            <a:r>
              <a:rPr lang="en-US" sz="2400" b="0" i="0" dirty="0">
                <a:solidFill>
                  <a:srgbClr val="1A1A1A"/>
                </a:solidFill>
                <a:effectLst/>
                <a:latin typeface="Inter"/>
              </a:rPr>
              <a:t>Total time taken to complete the whole journey = 300 minutes</a:t>
            </a:r>
            <a:endParaRPr lang="en-US" sz="2100" dirty="0">
              <a:effectLst/>
              <a:latin typeface="Canva Sans "/>
              <a:ea typeface="Times New Roman" panose="02020603050405020304" pitchFamily="18" charset="0"/>
            </a:endParaRPr>
          </a:p>
          <a:p>
            <a:pPr>
              <a:spcBef>
                <a:spcPts val="500"/>
              </a:spcBef>
            </a:pPr>
            <a:r>
              <a:rPr lang="en-US" sz="1800" dirty="0">
                <a:effectLst/>
                <a:latin typeface="Arial" panose="020B0604020202020204" pitchFamily="34"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algn="just">
              <a:spcBef>
                <a:spcPts val="790"/>
              </a:spcBef>
              <a:tabLst>
                <a:tab pos="1496695" algn="l"/>
                <a:tab pos="3657600" algn="l"/>
                <a:tab pos="4091940" algn="l"/>
              </a:tabLst>
            </a:pPr>
            <a:endParaRPr lang="en-US" sz="2100" dirty="0">
              <a:effectLst/>
              <a:latin typeface="Canva Sans Bold" panose="020B0604020202020204" charset="0"/>
              <a:ea typeface="Arial MT"/>
              <a:cs typeface="Arial MT"/>
            </a:endParaRPr>
          </a:p>
          <a:p>
            <a:r>
              <a:rPr lang="en-US" sz="1800" dirty="0">
                <a:effectLst/>
                <a:latin typeface="Arial" panose="020B0604020202020204" pitchFamily="34" charset="0"/>
                <a:ea typeface="Arial MT"/>
              </a:rPr>
              <a:t> </a:t>
            </a:r>
            <a:endParaRPr lang="en-US" sz="2099" u="sng" dirty="0">
              <a:solidFill>
                <a:srgbClr val="000000"/>
              </a:solidFill>
              <a:latin typeface="Canva Sans"/>
              <a:ea typeface="Canva Sans"/>
              <a:cs typeface="Canva Sans"/>
              <a:sym typeface="Canva Sans"/>
            </a:endParaRPr>
          </a:p>
        </p:txBody>
      </p:sp>
      <p:sp>
        <p:nvSpPr>
          <p:cNvPr id="8" name="TextBox 8"/>
          <p:cNvSpPr txBox="1"/>
          <p:nvPr/>
        </p:nvSpPr>
        <p:spPr>
          <a:xfrm>
            <a:off x="5979859" y="829437"/>
            <a:ext cx="6328282" cy="946152"/>
          </a:xfrm>
          <a:prstGeom prst="rect">
            <a:avLst/>
          </a:prstGeom>
        </p:spPr>
        <p:txBody>
          <a:bodyPr lIns="0" tIns="0" rIns="0" bIns="0" rtlCol="0" anchor="t">
            <a:spAutoFit/>
          </a:bodyPr>
          <a:lstStyle/>
          <a:p>
            <a:pPr algn="ctr">
              <a:lnSpc>
                <a:spcPts val="7699"/>
              </a:lnSpc>
              <a:spcBef>
                <a:spcPct val="0"/>
              </a:spcBef>
            </a:pPr>
            <a:r>
              <a:rPr lang="en-US" sz="5499" u="sng">
                <a:solidFill>
                  <a:srgbClr val="000000"/>
                </a:solidFill>
                <a:latin typeface="Norwester"/>
                <a:ea typeface="Norwester"/>
                <a:cs typeface="Norwester"/>
                <a:sym typeface="Norwester"/>
              </a:rPr>
              <a:t>ANSWERS</a:t>
            </a:r>
          </a:p>
        </p:txBody>
      </p:sp>
      <p:sp>
        <p:nvSpPr>
          <p:cNvPr id="13" name="TextBox 12">
            <a:extLst>
              <a:ext uri="{FF2B5EF4-FFF2-40B4-BE49-F238E27FC236}">
                <a16:creationId xmlns:a16="http://schemas.microsoft.com/office/drawing/2014/main" id="{F2771120-A50E-525E-9448-CBFDE2206490}"/>
              </a:ext>
            </a:extLst>
          </p:cNvPr>
          <p:cNvSpPr txBox="1"/>
          <p:nvPr/>
        </p:nvSpPr>
        <p:spPr>
          <a:xfrm>
            <a:off x="1010619" y="5963455"/>
            <a:ext cx="16111222" cy="3736920"/>
          </a:xfrm>
          <a:prstGeom prst="rect">
            <a:avLst/>
          </a:prstGeom>
          <a:noFill/>
        </p:spPr>
        <p:txBody>
          <a:bodyPr wrap="square">
            <a:spAutoFit/>
          </a:bodyPr>
          <a:lstStyle/>
          <a:p>
            <a:pPr>
              <a:spcBef>
                <a:spcPts val="500"/>
              </a:spcBef>
            </a:pPr>
            <a:r>
              <a:rPr lang="en-US" sz="2100" dirty="0">
                <a:effectLst/>
                <a:latin typeface="Canva Sans Bold" panose="020B0604020202020204" charset="0"/>
                <a:ea typeface="Times New Roman" panose="02020603050405020304" pitchFamily="18" charset="0"/>
              </a:rPr>
              <a:t>5. Manoj travelled one third of a distance at an average speed of 16 km/</a:t>
            </a:r>
            <a:r>
              <a:rPr lang="en-US" sz="2100" dirty="0" err="1">
                <a:effectLst/>
                <a:latin typeface="Canva Sans Bold" panose="020B0604020202020204" charset="0"/>
                <a:ea typeface="Times New Roman" panose="02020603050405020304" pitchFamily="18" charset="0"/>
              </a:rPr>
              <a:t>hr</a:t>
            </a:r>
            <a:r>
              <a:rPr lang="en-US" sz="2100" dirty="0">
                <a:effectLst/>
                <a:latin typeface="Canva Sans Bold" panose="020B0604020202020204" charset="0"/>
                <a:ea typeface="Times New Roman" panose="02020603050405020304" pitchFamily="18" charset="0"/>
              </a:rPr>
              <a:t> then half of distance at a speed of 15Km/</a:t>
            </a:r>
            <a:r>
              <a:rPr lang="en-US" sz="2100" dirty="0" err="1">
                <a:effectLst/>
                <a:latin typeface="Canva Sans Bold" panose="020B0604020202020204" charset="0"/>
                <a:ea typeface="Times New Roman" panose="02020603050405020304" pitchFamily="18" charset="0"/>
              </a:rPr>
              <a:t>hr</a:t>
            </a:r>
            <a:r>
              <a:rPr lang="en-US" sz="2100" dirty="0">
                <a:effectLst/>
                <a:latin typeface="Canva Sans Bold" panose="020B0604020202020204" charset="0"/>
                <a:ea typeface="Times New Roman" panose="02020603050405020304" pitchFamily="18" charset="0"/>
              </a:rPr>
              <a:t> and covered the rest of distance at an average speed of 20km/</a:t>
            </a:r>
            <a:r>
              <a:rPr lang="en-US" sz="2100" dirty="0" err="1">
                <a:effectLst/>
                <a:latin typeface="Canva Sans Bold" panose="020B0604020202020204" charset="0"/>
                <a:ea typeface="Times New Roman" panose="02020603050405020304" pitchFamily="18" charset="0"/>
              </a:rPr>
              <a:t>hr.If</a:t>
            </a:r>
            <a:r>
              <a:rPr lang="en-US" sz="2100" dirty="0">
                <a:effectLst/>
                <a:latin typeface="Canva Sans Bold" panose="020B0604020202020204" charset="0"/>
                <a:ea typeface="Times New Roman" panose="02020603050405020304" pitchFamily="18" charset="0"/>
              </a:rPr>
              <a:t> he took total of 15 hours in completing the journey then total distance covered by him is​</a:t>
            </a:r>
          </a:p>
          <a:p>
            <a:pPr marL="457200" indent="-457200">
              <a:spcBef>
                <a:spcPts val="500"/>
              </a:spcBef>
              <a:buAutoNum type="arabicParenR"/>
            </a:pPr>
            <a:r>
              <a:rPr lang="en-US" sz="2100" dirty="0">
                <a:effectLst/>
                <a:latin typeface="Canva Sans "/>
                <a:ea typeface="Times New Roman" panose="02020603050405020304" pitchFamily="18" charset="0"/>
              </a:rPr>
              <a:t>205Km                      2) 250Km                     3) 240Km                          4) 230Km</a:t>
            </a:r>
          </a:p>
          <a:p>
            <a:pPr marL="457200" indent="-457200">
              <a:spcBef>
                <a:spcPts val="500"/>
              </a:spcBef>
              <a:buAutoNum type="arabicParenR"/>
            </a:pPr>
            <a:endParaRPr lang="en-US" sz="2100" dirty="0">
              <a:latin typeface="Canva Sans "/>
              <a:ea typeface="Times New Roman" panose="02020603050405020304" pitchFamily="18" charset="0"/>
            </a:endParaRPr>
          </a:p>
          <a:p>
            <a:pPr>
              <a:spcBef>
                <a:spcPts val="500"/>
              </a:spcBef>
            </a:pPr>
            <a:r>
              <a:rPr lang="en-US" sz="2100" b="1" dirty="0">
                <a:effectLst/>
                <a:latin typeface="Canva Sans "/>
                <a:ea typeface="Times New Roman" panose="02020603050405020304" pitchFamily="18" charset="0"/>
              </a:rPr>
              <a:t>ANSWER : (3) 240 km</a:t>
            </a:r>
          </a:p>
          <a:p>
            <a:pPr>
              <a:spcBef>
                <a:spcPts val="500"/>
              </a:spcBef>
            </a:pPr>
            <a:r>
              <a:rPr lang="en-US" sz="2100" b="1" dirty="0">
                <a:latin typeface="Canva Sans "/>
                <a:ea typeface="Times New Roman" panose="02020603050405020304" pitchFamily="18" charset="0"/>
              </a:rPr>
              <a:t>Explanation : </a:t>
            </a:r>
            <a:r>
              <a:rPr lang="en-US" sz="2100" b="0" i="0" dirty="0">
                <a:solidFill>
                  <a:srgbClr val="1A1A1A"/>
                </a:solidFill>
                <a:effectLst/>
                <a:latin typeface="Canva Sans "/>
              </a:rPr>
              <a:t>Answer should be highly likely a multiple of 6 (only one option in the answer choices satisfies the condition) , because while processing 1/3rd and ½ , denominator will be 6 , only if the total value is a multiple of 6 we will be getting integral values for time and that’s the reason we assumed the distance to be 6x.</a:t>
            </a:r>
            <a:endParaRPr lang="en-US" sz="2100" b="1" dirty="0">
              <a:effectLst/>
              <a:latin typeface="Canva Sans "/>
              <a:ea typeface="Times New Roman" panose="02020603050405020304" pitchFamily="18" charset="0"/>
            </a:endParaRPr>
          </a:p>
          <a:p>
            <a:pPr>
              <a:spcBef>
                <a:spcPts val="500"/>
              </a:spcBef>
            </a:pPr>
            <a:r>
              <a:rPr lang="en-US" sz="1800" dirty="0">
                <a:effectLst/>
                <a:latin typeface="Arial" panose="020B0604020202020204" pitchFamily="34"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59084" y="316234"/>
            <a:ext cx="17404586" cy="9671909"/>
            <a:chOff x="0" y="0"/>
            <a:chExt cx="4583924" cy="2547334"/>
          </a:xfrm>
        </p:grpSpPr>
        <p:sp>
          <p:nvSpPr>
            <p:cNvPr id="3" name="Freeform 3"/>
            <p:cNvSpPr/>
            <p:nvPr/>
          </p:nvSpPr>
          <p:spPr>
            <a:xfrm>
              <a:off x="0" y="0"/>
              <a:ext cx="4583924" cy="2547334"/>
            </a:xfrm>
            <a:custGeom>
              <a:avLst/>
              <a:gdLst/>
              <a:ahLst/>
              <a:cxnLst/>
              <a:rect l="l" t="t" r="r" b="b"/>
              <a:pathLst>
                <a:path w="4583924" h="2547334">
                  <a:moveTo>
                    <a:pt x="0" y="0"/>
                  </a:moveTo>
                  <a:lnTo>
                    <a:pt x="4583924" y="0"/>
                  </a:lnTo>
                  <a:lnTo>
                    <a:pt x="4583924" y="2547334"/>
                  </a:lnTo>
                  <a:lnTo>
                    <a:pt x="0" y="2547334"/>
                  </a:lnTo>
                  <a:close/>
                </a:path>
              </a:pathLst>
            </a:custGeom>
            <a:solidFill>
              <a:srgbClr val="000000">
                <a:alpha val="0"/>
              </a:srgbClr>
            </a:solidFill>
            <a:ln w="38100" cap="sq">
              <a:solidFill>
                <a:srgbClr val="000000"/>
              </a:solidFill>
              <a:prstDash val="solid"/>
              <a:miter/>
            </a:ln>
          </p:spPr>
        </p:sp>
        <p:sp>
          <p:nvSpPr>
            <p:cNvPr id="4" name="TextBox 4"/>
            <p:cNvSpPr txBox="1"/>
            <p:nvPr/>
          </p:nvSpPr>
          <p:spPr>
            <a:xfrm>
              <a:off x="0" y="-38100"/>
              <a:ext cx="4583924" cy="2585434"/>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618006" y="658520"/>
            <a:ext cx="1686293" cy="1402286"/>
          </a:xfrm>
          <a:custGeom>
            <a:avLst/>
            <a:gdLst/>
            <a:ahLst/>
            <a:cxnLst/>
            <a:rect l="l" t="t" r="r" b="b"/>
            <a:pathLst>
              <a:path w="1686293" h="1402286">
                <a:moveTo>
                  <a:pt x="0" y="0"/>
                </a:moveTo>
                <a:lnTo>
                  <a:pt x="1686293" y="0"/>
                </a:lnTo>
                <a:lnTo>
                  <a:pt x="1686293" y="1402286"/>
                </a:lnTo>
                <a:lnTo>
                  <a:pt x="0" y="1402286"/>
                </a:lnTo>
                <a:lnTo>
                  <a:pt x="0" y="0"/>
                </a:lnTo>
                <a:close/>
              </a:path>
            </a:pathLst>
          </a:custGeom>
          <a:blipFill>
            <a:blip r:embed="rId2"/>
            <a:stretch>
              <a:fillRect/>
            </a:stretch>
          </a:blipFill>
        </p:spPr>
      </p:sp>
      <p:sp>
        <p:nvSpPr>
          <p:cNvPr id="6" name="Freeform 6"/>
          <p:cNvSpPr/>
          <p:nvPr/>
        </p:nvSpPr>
        <p:spPr>
          <a:xfrm>
            <a:off x="6111757" y="2439068"/>
            <a:ext cx="6898573" cy="5652140"/>
          </a:xfrm>
          <a:custGeom>
            <a:avLst/>
            <a:gdLst/>
            <a:ahLst/>
            <a:cxnLst/>
            <a:rect l="l" t="t" r="r" b="b"/>
            <a:pathLst>
              <a:path w="6898573" h="5652140">
                <a:moveTo>
                  <a:pt x="0" y="0"/>
                </a:moveTo>
                <a:lnTo>
                  <a:pt x="6898573" y="0"/>
                </a:lnTo>
                <a:lnTo>
                  <a:pt x="6898573" y="5652140"/>
                </a:lnTo>
                <a:lnTo>
                  <a:pt x="0" y="5652140"/>
                </a:lnTo>
                <a:lnTo>
                  <a:pt x="0" y="0"/>
                </a:lnTo>
                <a:close/>
              </a:path>
            </a:pathLst>
          </a:custGeom>
          <a:blipFill>
            <a:blip r:embed="rId3"/>
            <a:stretch>
              <a:fillRect/>
            </a:stretch>
          </a:blipFill>
        </p:spPr>
      </p:sp>
      <p:sp>
        <p:nvSpPr>
          <p:cNvPr id="7" name="TextBox 7"/>
          <p:cNvSpPr txBox="1"/>
          <p:nvPr/>
        </p:nvSpPr>
        <p:spPr>
          <a:xfrm>
            <a:off x="1135539" y="1997519"/>
            <a:ext cx="16383112" cy="3349635"/>
          </a:xfrm>
          <a:prstGeom prst="rect">
            <a:avLst/>
          </a:prstGeom>
        </p:spPr>
        <p:txBody>
          <a:bodyPr wrap="square" lIns="0" tIns="0" rIns="0" bIns="0" rtlCol="0" anchor="t">
            <a:spAutoFit/>
          </a:bodyPr>
          <a:lstStyle/>
          <a:p>
            <a:pPr>
              <a:spcBef>
                <a:spcPts val="500"/>
              </a:spcBef>
            </a:pPr>
            <a:r>
              <a:rPr lang="en-US" sz="2100" dirty="0">
                <a:effectLst/>
                <a:latin typeface="Canva Sans Bold" panose="020B0604020202020204" charset="0"/>
                <a:ea typeface="Times New Roman" panose="02020603050405020304" pitchFamily="18" charset="0"/>
              </a:rPr>
              <a:t>6. The length of a rectangle is 48 m and its perimeter is 150 m. What will be the perimeter of a square whose area is equal to this rectangle?</a:t>
            </a:r>
          </a:p>
          <a:p>
            <a:pPr marL="457200" indent="-457200">
              <a:spcBef>
                <a:spcPts val="500"/>
              </a:spcBef>
              <a:buAutoNum type="arabicParenR"/>
            </a:pPr>
            <a:r>
              <a:rPr lang="en-US" sz="2100" dirty="0">
                <a:effectLst/>
                <a:latin typeface="Canva Sans "/>
                <a:ea typeface="Times New Roman" panose="02020603050405020304" pitchFamily="18" charset="0"/>
              </a:rPr>
              <a:t>123 m                      2) 144 m                       3) 121 m                           4) 160 m</a:t>
            </a:r>
          </a:p>
          <a:p>
            <a:pPr marL="457200" indent="-457200">
              <a:spcBef>
                <a:spcPts val="500"/>
              </a:spcBef>
              <a:buAutoNum type="arabicParenR"/>
            </a:pPr>
            <a:endParaRPr lang="en-US" sz="2100" dirty="0">
              <a:latin typeface="Canva Sans "/>
              <a:ea typeface="Times New Roman" panose="02020603050405020304" pitchFamily="18" charset="0"/>
            </a:endParaRPr>
          </a:p>
          <a:p>
            <a:pPr>
              <a:spcBef>
                <a:spcPts val="500"/>
              </a:spcBef>
            </a:pPr>
            <a:r>
              <a:rPr lang="en-US" sz="2100" dirty="0">
                <a:effectLst/>
                <a:latin typeface="Canva Sans "/>
                <a:ea typeface="Times New Roman" panose="02020603050405020304" pitchFamily="18" charset="0"/>
              </a:rPr>
              <a:t>ANSWER : (2) 144 m</a:t>
            </a:r>
          </a:p>
          <a:p>
            <a:pPr>
              <a:spcBef>
                <a:spcPts val="500"/>
              </a:spcBef>
            </a:pPr>
            <a:r>
              <a:rPr lang="en-US" sz="2100" dirty="0">
                <a:latin typeface="Canva Sans "/>
                <a:ea typeface="Times New Roman" panose="02020603050405020304" pitchFamily="18" charset="0"/>
              </a:rPr>
              <a:t>Explanation : </a:t>
            </a:r>
            <a:r>
              <a:rPr lang="en-US" sz="2400" b="0" i="0" dirty="0">
                <a:solidFill>
                  <a:srgbClr val="1A1A1A"/>
                </a:solidFill>
                <a:effectLst/>
                <a:latin typeface="Inter"/>
              </a:rPr>
              <a:t>Given perimeter &amp; length , from this we can find breadth</a:t>
            </a:r>
            <a:br>
              <a:rPr lang="en-US" sz="2400" dirty="0"/>
            </a:br>
            <a:r>
              <a:rPr lang="en-US" sz="2400" b="0" i="0" dirty="0" err="1">
                <a:solidFill>
                  <a:srgbClr val="1A1A1A"/>
                </a:solidFill>
                <a:effectLst/>
                <a:latin typeface="Inter"/>
              </a:rPr>
              <a:t>breadth</a:t>
            </a:r>
            <a:r>
              <a:rPr lang="en-US" sz="2400" b="0" i="0" dirty="0">
                <a:solidFill>
                  <a:srgbClr val="1A1A1A"/>
                </a:solidFill>
                <a:effectLst/>
                <a:latin typeface="Inter"/>
              </a:rPr>
              <a:t> = (150-2*48)/2=27   ; Area of rectangle = 27×48 =1296=Area of square</a:t>
            </a:r>
            <a:br>
              <a:rPr lang="en-US" sz="2400" dirty="0"/>
            </a:br>
            <a:r>
              <a:rPr lang="en-US" sz="2400" b="0" i="0" dirty="0">
                <a:solidFill>
                  <a:srgbClr val="1A1A1A"/>
                </a:solidFill>
                <a:effectLst/>
                <a:latin typeface="Inter"/>
              </a:rPr>
              <a:t>√1296= side of square = 36</a:t>
            </a:r>
            <a:br>
              <a:rPr lang="en-US" sz="2400" dirty="0"/>
            </a:br>
            <a:r>
              <a:rPr lang="en-US" sz="2400" b="0" i="0" dirty="0">
                <a:solidFill>
                  <a:srgbClr val="1A1A1A"/>
                </a:solidFill>
                <a:effectLst/>
                <a:latin typeface="Inter"/>
              </a:rPr>
              <a:t>Perimeter=36×4=144</a:t>
            </a:r>
            <a:endParaRPr lang="en-US" sz="2100" dirty="0">
              <a:effectLst/>
              <a:latin typeface="Canva Sans "/>
              <a:ea typeface="Times New Roman" panose="02020603050405020304" pitchFamily="18" charset="0"/>
            </a:endParaRPr>
          </a:p>
        </p:txBody>
      </p:sp>
      <p:sp>
        <p:nvSpPr>
          <p:cNvPr id="8" name="TextBox 8"/>
          <p:cNvSpPr txBox="1"/>
          <p:nvPr/>
        </p:nvSpPr>
        <p:spPr>
          <a:xfrm>
            <a:off x="5979859" y="829437"/>
            <a:ext cx="6328282" cy="946152"/>
          </a:xfrm>
          <a:prstGeom prst="rect">
            <a:avLst/>
          </a:prstGeom>
        </p:spPr>
        <p:txBody>
          <a:bodyPr lIns="0" tIns="0" rIns="0" bIns="0" rtlCol="0" anchor="t">
            <a:spAutoFit/>
          </a:bodyPr>
          <a:lstStyle/>
          <a:p>
            <a:pPr algn="ctr">
              <a:lnSpc>
                <a:spcPts val="7699"/>
              </a:lnSpc>
              <a:spcBef>
                <a:spcPct val="0"/>
              </a:spcBef>
            </a:pPr>
            <a:r>
              <a:rPr lang="en-US" sz="5499" u="sng">
                <a:solidFill>
                  <a:srgbClr val="000000"/>
                </a:solidFill>
                <a:latin typeface="Norwester"/>
                <a:ea typeface="Norwester"/>
                <a:cs typeface="Norwester"/>
                <a:sym typeface="Norwester"/>
              </a:rPr>
              <a:t>ANSWERS</a:t>
            </a:r>
          </a:p>
        </p:txBody>
      </p:sp>
      <p:sp>
        <p:nvSpPr>
          <p:cNvPr id="9" name="TextBox 9"/>
          <p:cNvSpPr txBox="1"/>
          <p:nvPr/>
        </p:nvSpPr>
        <p:spPr>
          <a:xfrm>
            <a:off x="1114368" y="5569084"/>
            <a:ext cx="16714547" cy="4554708"/>
          </a:xfrm>
          <a:prstGeom prst="rect">
            <a:avLst/>
          </a:prstGeom>
        </p:spPr>
        <p:txBody>
          <a:bodyPr wrap="square" lIns="0" tIns="0" rIns="0" bIns="0" rtlCol="0" anchor="t">
            <a:spAutoFit/>
          </a:bodyPr>
          <a:lstStyle/>
          <a:p>
            <a:r>
              <a:rPr lang="en-US" sz="2100" dirty="0">
                <a:effectLst/>
                <a:latin typeface="Canva Sans Bold" panose="020B0604020202020204" charset="0"/>
                <a:ea typeface="Times New Roman" panose="02020603050405020304" pitchFamily="18" charset="0"/>
              </a:rPr>
              <a:t>7. A certain sum amounts to INR 9799 in 3 years and to INR 12464 in 8 years at a certain rate percent per annum, at simple interest. What will be the amount (in rupees) of the same sum in 5 years at double the earlier rate, at simple interest?</a:t>
            </a:r>
          </a:p>
          <a:p>
            <a:r>
              <a:rPr lang="en-US" sz="2100" dirty="0">
                <a:effectLst/>
                <a:latin typeface="Canva Sans "/>
                <a:ea typeface="Times New Roman" panose="02020603050405020304" pitchFamily="18" charset="0"/>
              </a:rPr>
              <a:t>1) 12960                     2) 13530                       3) 13500                            4) 12840</a:t>
            </a:r>
          </a:p>
          <a:p>
            <a:r>
              <a:rPr lang="en-US" sz="1800" b="1" dirty="0">
                <a:effectLst/>
                <a:latin typeface="Arial" panose="020B0604020202020204" pitchFamily="34"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algn="just">
              <a:lnSpc>
                <a:spcPts val="2939"/>
              </a:lnSpc>
              <a:spcBef>
                <a:spcPct val="0"/>
              </a:spcBef>
            </a:pPr>
            <a:endParaRPr lang="en-US" sz="2099" b="1" dirty="0">
              <a:solidFill>
                <a:srgbClr val="000000"/>
              </a:solidFill>
              <a:latin typeface="Canva Sans"/>
              <a:ea typeface="Canva Sans"/>
              <a:cs typeface="Canva Sans"/>
              <a:sym typeface="Canva Sans"/>
            </a:endParaRPr>
          </a:p>
          <a:p>
            <a:pPr algn="just">
              <a:lnSpc>
                <a:spcPts val="2939"/>
              </a:lnSpc>
              <a:spcBef>
                <a:spcPct val="0"/>
              </a:spcBef>
            </a:pPr>
            <a:r>
              <a:rPr lang="en-US" sz="2099" b="1" dirty="0">
                <a:solidFill>
                  <a:srgbClr val="000000"/>
                </a:solidFill>
                <a:latin typeface="Canva Sans"/>
                <a:ea typeface="Canva Sans"/>
                <a:cs typeface="Canva Sans"/>
                <a:sym typeface="Canva Sans"/>
              </a:rPr>
              <a:t>ANSWER : (2) 13530</a:t>
            </a:r>
          </a:p>
          <a:p>
            <a:pPr algn="l"/>
            <a:r>
              <a:rPr lang="en-US" sz="2099" b="1" dirty="0">
                <a:solidFill>
                  <a:srgbClr val="000000"/>
                </a:solidFill>
                <a:latin typeface="Canva Sans"/>
                <a:ea typeface="Canva Sans"/>
                <a:cs typeface="Canva Sans"/>
                <a:sym typeface="Canva Sans"/>
              </a:rPr>
              <a:t>Explanation </a:t>
            </a:r>
            <a:r>
              <a:rPr lang="en-US" sz="2099" dirty="0">
                <a:solidFill>
                  <a:srgbClr val="000000"/>
                </a:solidFill>
                <a:latin typeface="Canva Sans"/>
                <a:ea typeface="Canva Sans"/>
                <a:cs typeface="Canva Sans"/>
                <a:sym typeface="Canva Sans"/>
              </a:rPr>
              <a:t>: </a:t>
            </a:r>
            <a:r>
              <a:rPr lang="en-US" sz="2400" b="0" i="0" dirty="0">
                <a:solidFill>
                  <a:srgbClr val="1A1A1A"/>
                </a:solidFill>
                <a:effectLst/>
                <a:latin typeface="Inter"/>
              </a:rPr>
              <a:t>Let the Principal = P</a:t>
            </a:r>
            <a:br>
              <a:rPr lang="en-US" sz="2400" b="0" i="0" dirty="0">
                <a:solidFill>
                  <a:srgbClr val="1A1A1A"/>
                </a:solidFill>
                <a:effectLst/>
                <a:latin typeface="Inter"/>
              </a:rPr>
            </a:br>
            <a:r>
              <a:rPr lang="en-US" sz="2400" b="0" i="0" dirty="0">
                <a:solidFill>
                  <a:srgbClr val="1A1A1A"/>
                </a:solidFill>
                <a:effectLst/>
                <a:latin typeface="Inter"/>
              </a:rPr>
              <a:t>The problem is of simple interest</a:t>
            </a:r>
            <a:br>
              <a:rPr lang="en-US" sz="2400" b="0" i="0" dirty="0">
                <a:solidFill>
                  <a:srgbClr val="1A1A1A"/>
                </a:solidFill>
                <a:effectLst/>
                <a:latin typeface="Inter"/>
              </a:rPr>
            </a:br>
            <a:r>
              <a:rPr lang="en-US" sz="2400" b="0" i="0" dirty="0">
                <a:solidFill>
                  <a:srgbClr val="1A1A1A"/>
                </a:solidFill>
                <a:effectLst/>
                <a:latin typeface="Inter"/>
              </a:rPr>
              <a:t>So, interest of a certain principal amount with same rate of interest per year will be same</a:t>
            </a:r>
            <a:br>
              <a:rPr lang="en-US" sz="2400" b="0" i="0" dirty="0">
                <a:solidFill>
                  <a:srgbClr val="1A1A1A"/>
                </a:solidFill>
                <a:effectLst/>
                <a:latin typeface="Inter"/>
              </a:rPr>
            </a:br>
            <a:r>
              <a:rPr lang="en-US" sz="2400" b="0" i="0" dirty="0">
                <a:solidFill>
                  <a:srgbClr val="1A1A1A"/>
                </a:solidFill>
                <a:effectLst/>
                <a:latin typeface="Inter"/>
              </a:rPr>
              <a:t>Let Interest per year = I    Now by the first condition  P+3I = 9799—------------(1)</a:t>
            </a:r>
            <a:r>
              <a:rPr lang="en-US" sz="2400" dirty="0">
                <a:solidFill>
                  <a:srgbClr val="1A1A1A"/>
                </a:solidFill>
                <a:latin typeface="Inter"/>
              </a:rPr>
              <a:t>  </a:t>
            </a:r>
          </a:p>
          <a:p>
            <a:pPr algn="l"/>
            <a:r>
              <a:rPr lang="en-US" sz="2400" b="0" i="0" dirty="0">
                <a:solidFill>
                  <a:srgbClr val="1A1A1A"/>
                </a:solidFill>
                <a:effectLst/>
                <a:latin typeface="Inter"/>
              </a:rPr>
              <a:t>Again by the second condition  P+8I = 12464—------------(2)</a:t>
            </a:r>
            <a:br>
              <a:rPr lang="en-US" sz="2400" b="0" i="0" dirty="0">
                <a:solidFill>
                  <a:srgbClr val="1A1A1A"/>
                </a:solidFill>
                <a:effectLst/>
                <a:latin typeface="Inter"/>
              </a:rPr>
            </a:br>
            <a:r>
              <a:rPr lang="en-US" sz="2400" b="0" i="0" dirty="0">
                <a:solidFill>
                  <a:srgbClr val="1A1A1A"/>
                </a:solidFill>
                <a:effectLst/>
                <a:latin typeface="Inter"/>
              </a:rPr>
              <a:t>Equation (2) - Equation (1) gives       I = 533,From Equation (1)  P = 9799 - (3*533) ; P = 8200</a:t>
            </a:r>
            <a:r>
              <a:rPr lang="en-US" sz="2400" dirty="0">
                <a:solidFill>
                  <a:srgbClr val="1A1A1A"/>
                </a:solidFill>
                <a:latin typeface="Inter"/>
              </a:rPr>
              <a:t>        </a:t>
            </a:r>
            <a:r>
              <a:rPr lang="en-US" sz="2400" b="0" i="0" dirty="0">
                <a:solidFill>
                  <a:srgbClr val="1A1A1A"/>
                </a:solidFill>
                <a:effectLst/>
                <a:latin typeface="Inter"/>
              </a:rPr>
              <a:t>P + (2*5)I = 8200 + 5330 = Rs13530</a:t>
            </a:r>
          </a:p>
          <a:p>
            <a:pPr algn="just">
              <a:lnSpc>
                <a:spcPts val="2939"/>
              </a:lnSpc>
              <a:spcBef>
                <a:spcPct val="0"/>
              </a:spcBef>
            </a:pPr>
            <a:endParaRPr lang="en-US" sz="2099" dirty="0">
              <a:solidFill>
                <a:srgbClr val="000000"/>
              </a:solidFill>
              <a:latin typeface="Canva Sans"/>
              <a:ea typeface="Canva Sans"/>
              <a:cs typeface="Canva Sans"/>
              <a:sym typeface="Canva San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41707" y="307546"/>
            <a:ext cx="17404586" cy="9671909"/>
            <a:chOff x="0" y="0"/>
            <a:chExt cx="4583924" cy="2547334"/>
          </a:xfrm>
        </p:grpSpPr>
        <p:sp>
          <p:nvSpPr>
            <p:cNvPr id="3" name="Freeform 3"/>
            <p:cNvSpPr/>
            <p:nvPr/>
          </p:nvSpPr>
          <p:spPr>
            <a:xfrm>
              <a:off x="0" y="0"/>
              <a:ext cx="4583924" cy="2547334"/>
            </a:xfrm>
            <a:custGeom>
              <a:avLst/>
              <a:gdLst/>
              <a:ahLst/>
              <a:cxnLst/>
              <a:rect l="l" t="t" r="r" b="b"/>
              <a:pathLst>
                <a:path w="4583924" h="2547334">
                  <a:moveTo>
                    <a:pt x="0" y="0"/>
                  </a:moveTo>
                  <a:lnTo>
                    <a:pt x="4583924" y="0"/>
                  </a:lnTo>
                  <a:lnTo>
                    <a:pt x="4583924" y="2547334"/>
                  </a:lnTo>
                  <a:lnTo>
                    <a:pt x="0" y="2547334"/>
                  </a:lnTo>
                  <a:close/>
                </a:path>
              </a:pathLst>
            </a:custGeom>
            <a:solidFill>
              <a:srgbClr val="000000">
                <a:alpha val="0"/>
              </a:srgbClr>
            </a:solidFill>
            <a:ln w="38100" cap="sq">
              <a:solidFill>
                <a:srgbClr val="000000"/>
              </a:solidFill>
              <a:prstDash val="solid"/>
              <a:miter/>
            </a:ln>
          </p:spPr>
        </p:sp>
        <p:sp>
          <p:nvSpPr>
            <p:cNvPr id="4" name="TextBox 4"/>
            <p:cNvSpPr txBox="1"/>
            <p:nvPr/>
          </p:nvSpPr>
          <p:spPr>
            <a:xfrm>
              <a:off x="0" y="-38100"/>
              <a:ext cx="4583924" cy="2585434"/>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600629" y="649832"/>
            <a:ext cx="1686293" cy="1402286"/>
          </a:xfrm>
          <a:custGeom>
            <a:avLst/>
            <a:gdLst/>
            <a:ahLst/>
            <a:cxnLst/>
            <a:rect l="l" t="t" r="r" b="b"/>
            <a:pathLst>
              <a:path w="1686293" h="1402286">
                <a:moveTo>
                  <a:pt x="0" y="0"/>
                </a:moveTo>
                <a:lnTo>
                  <a:pt x="1686293" y="0"/>
                </a:lnTo>
                <a:lnTo>
                  <a:pt x="1686293" y="1402285"/>
                </a:lnTo>
                <a:lnTo>
                  <a:pt x="0" y="1402285"/>
                </a:lnTo>
                <a:lnTo>
                  <a:pt x="0" y="0"/>
                </a:lnTo>
                <a:close/>
              </a:path>
            </a:pathLst>
          </a:custGeom>
          <a:blipFill>
            <a:blip r:embed="rId2"/>
            <a:stretch>
              <a:fillRect/>
            </a:stretch>
          </a:blipFill>
        </p:spPr>
      </p:sp>
      <p:sp>
        <p:nvSpPr>
          <p:cNvPr id="6" name="Freeform 6"/>
          <p:cNvSpPr/>
          <p:nvPr/>
        </p:nvSpPr>
        <p:spPr>
          <a:xfrm>
            <a:off x="6094380" y="2430379"/>
            <a:ext cx="6898573" cy="5652140"/>
          </a:xfrm>
          <a:custGeom>
            <a:avLst/>
            <a:gdLst/>
            <a:ahLst/>
            <a:cxnLst/>
            <a:rect l="l" t="t" r="r" b="b"/>
            <a:pathLst>
              <a:path w="6898573" h="5652140">
                <a:moveTo>
                  <a:pt x="0" y="0"/>
                </a:moveTo>
                <a:lnTo>
                  <a:pt x="6898573" y="0"/>
                </a:lnTo>
                <a:lnTo>
                  <a:pt x="6898573" y="5652140"/>
                </a:lnTo>
                <a:lnTo>
                  <a:pt x="0" y="5652140"/>
                </a:lnTo>
                <a:lnTo>
                  <a:pt x="0" y="0"/>
                </a:lnTo>
                <a:close/>
              </a:path>
            </a:pathLst>
          </a:custGeom>
          <a:blipFill>
            <a:blip r:embed="rId3"/>
            <a:stretch>
              <a:fillRect/>
            </a:stretch>
          </a:blipFill>
        </p:spPr>
      </p:sp>
      <p:sp>
        <p:nvSpPr>
          <p:cNvPr id="9" name="TextBox 9"/>
          <p:cNvSpPr txBox="1"/>
          <p:nvPr/>
        </p:nvSpPr>
        <p:spPr>
          <a:xfrm>
            <a:off x="5979859" y="829437"/>
            <a:ext cx="6328282" cy="946152"/>
          </a:xfrm>
          <a:prstGeom prst="rect">
            <a:avLst/>
          </a:prstGeom>
        </p:spPr>
        <p:txBody>
          <a:bodyPr lIns="0" tIns="0" rIns="0" bIns="0" rtlCol="0" anchor="t">
            <a:spAutoFit/>
          </a:bodyPr>
          <a:lstStyle/>
          <a:p>
            <a:pPr algn="ctr">
              <a:lnSpc>
                <a:spcPts val="7699"/>
              </a:lnSpc>
              <a:spcBef>
                <a:spcPct val="0"/>
              </a:spcBef>
            </a:pPr>
            <a:r>
              <a:rPr lang="en-US" sz="5499" u="sng">
                <a:solidFill>
                  <a:srgbClr val="000000"/>
                </a:solidFill>
                <a:latin typeface="Norwester"/>
                <a:ea typeface="Norwester"/>
                <a:cs typeface="Norwester"/>
                <a:sym typeface="Norwester"/>
              </a:rPr>
              <a:t>ANSWERS</a:t>
            </a:r>
          </a:p>
        </p:txBody>
      </p:sp>
      <p:sp>
        <p:nvSpPr>
          <p:cNvPr id="16" name="TextBox 15">
            <a:extLst>
              <a:ext uri="{FF2B5EF4-FFF2-40B4-BE49-F238E27FC236}">
                <a16:creationId xmlns:a16="http://schemas.microsoft.com/office/drawing/2014/main" id="{9CBB8A8D-4114-C3D0-2809-E701F6011A32}"/>
              </a:ext>
            </a:extLst>
          </p:cNvPr>
          <p:cNvSpPr txBox="1"/>
          <p:nvPr/>
        </p:nvSpPr>
        <p:spPr>
          <a:xfrm>
            <a:off x="914400" y="2196779"/>
            <a:ext cx="16068368" cy="3441968"/>
          </a:xfrm>
          <a:prstGeom prst="rect">
            <a:avLst/>
          </a:prstGeom>
          <a:noFill/>
        </p:spPr>
        <p:txBody>
          <a:bodyPr wrap="square">
            <a:spAutoFit/>
          </a:bodyPr>
          <a:lstStyle/>
          <a:p>
            <a:pPr>
              <a:spcBef>
                <a:spcPts val="500"/>
              </a:spcBef>
            </a:pPr>
            <a:r>
              <a:rPr lang="en-US" sz="2100" b="1" dirty="0">
                <a:effectLst/>
                <a:latin typeface="Canva Sans Bold" panose="020B0604020202020204" charset="0"/>
                <a:ea typeface="Times New Roman" panose="02020603050405020304" pitchFamily="18" charset="0"/>
              </a:rPr>
              <a:t>8. </a:t>
            </a:r>
            <a:r>
              <a:rPr lang="en-US" sz="2100" dirty="0">
                <a:effectLst/>
                <a:latin typeface="Canva Sans Bold" panose="020B0604020202020204" charset="0"/>
                <a:ea typeface="Times New Roman" panose="02020603050405020304" pitchFamily="18" charset="0"/>
              </a:rPr>
              <a:t>In how many ways can we give change for Rs 50 using 1 rupee and 2 rupee coins? For example for 5 </a:t>
            </a:r>
            <a:r>
              <a:rPr lang="en-US" sz="2100" dirty="0" err="1">
                <a:effectLst/>
                <a:latin typeface="Canva Sans Bold" panose="020B0604020202020204" charset="0"/>
                <a:ea typeface="Times New Roman" panose="02020603050405020304" pitchFamily="18" charset="0"/>
              </a:rPr>
              <a:t>rs</a:t>
            </a:r>
            <a:r>
              <a:rPr lang="en-US" sz="2100" dirty="0">
                <a:effectLst/>
                <a:latin typeface="Canva Sans Bold" panose="020B0604020202020204" charset="0"/>
                <a:ea typeface="Times New Roman" panose="02020603050405020304" pitchFamily="18" charset="0"/>
              </a:rPr>
              <a:t> we can give it in three ways(1,1,1,1,1) (1,1,1,2) )(1,2,2)</a:t>
            </a:r>
          </a:p>
          <a:p>
            <a:pPr marL="457200" indent="-457200">
              <a:spcBef>
                <a:spcPts val="500"/>
              </a:spcBef>
              <a:buAutoNum type="arabicParenR"/>
            </a:pPr>
            <a:r>
              <a:rPr lang="en-US" sz="2100" dirty="0">
                <a:effectLst/>
                <a:latin typeface="Canva Sans "/>
                <a:ea typeface="Times New Roman" panose="02020603050405020304" pitchFamily="18" charset="0"/>
              </a:rPr>
              <a:t>100                        2) 50                            3) 51                                  4) 99</a:t>
            </a:r>
          </a:p>
          <a:p>
            <a:pPr marL="457200" indent="-457200">
              <a:spcBef>
                <a:spcPts val="500"/>
              </a:spcBef>
              <a:buAutoNum type="arabicParenR"/>
            </a:pPr>
            <a:endParaRPr lang="en-US" sz="2100" dirty="0">
              <a:latin typeface="Canva Sans "/>
              <a:ea typeface="Times New Roman" panose="02020603050405020304" pitchFamily="18" charset="0"/>
            </a:endParaRPr>
          </a:p>
          <a:p>
            <a:pPr>
              <a:spcBef>
                <a:spcPts val="500"/>
              </a:spcBef>
            </a:pPr>
            <a:r>
              <a:rPr lang="en-US" sz="2100" b="1" dirty="0">
                <a:effectLst/>
                <a:latin typeface="Canva Sans "/>
                <a:ea typeface="Times New Roman" panose="02020603050405020304" pitchFamily="18" charset="0"/>
              </a:rPr>
              <a:t>ANSWER : (3) 51</a:t>
            </a:r>
          </a:p>
          <a:p>
            <a:pPr>
              <a:spcBef>
                <a:spcPts val="500"/>
              </a:spcBef>
            </a:pPr>
            <a:r>
              <a:rPr lang="en-US" sz="2100" b="1" dirty="0">
                <a:latin typeface="Canva Sans "/>
                <a:ea typeface="Times New Roman" panose="02020603050405020304" pitchFamily="18" charset="0"/>
              </a:rPr>
              <a:t>Explanation : </a:t>
            </a:r>
            <a:r>
              <a:rPr lang="en-US" sz="2400" b="0" i="0" dirty="0">
                <a:solidFill>
                  <a:srgbClr val="1A1A1A"/>
                </a:solidFill>
                <a:effectLst/>
                <a:latin typeface="Inter"/>
              </a:rPr>
              <a:t>Possibility 1 - 50 - 2Rs Coin &amp; 0 - 1Re Coin</a:t>
            </a:r>
            <a:br>
              <a:rPr lang="en-US" sz="2400" dirty="0"/>
            </a:br>
            <a:r>
              <a:rPr lang="en-US" sz="2400" b="0" i="0" dirty="0">
                <a:solidFill>
                  <a:srgbClr val="1A1A1A"/>
                </a:solidFill>
                <a:effectLst/>
                <a:latin typeface="Inter"/>
              </a:rPr>
              <a:t>Likewise we can reduce the number of 2 rupee coins one by one and adjust it with 1 rupee coins. In that way the number of 2 rupee coins can range from 50,49,48 … </a:t>
            </a:r>
            <a:r>
              <a:rPr lang="en-US" sz="2400" b="0" i="0" dirty="0" err="1">
                <a:solidFill>
                  <a:srgbClr val="1A1A1A"/>
                </a:solidFill>
                <a:effectLst/>
                <a:latin typeface="Inter"/>
              </a:rPr>
              <a:t>upto</a:t>
            </a:r>
            <a:r>
              <a:rPr lang="en-US" sz="2400" b="0" i="0" dirty="0">
                <a:solidFill>
                  <a:srgbClr val="1A1A1A"/>
                </a:solidFill>
                <a:effectLst/>
                <a:latin typeface="Inter"/>
              </a:rPr>
              <a:t> 0.</a:t>
            </a:r>
            <a:br>
              <a:rPr lang="en-US" sz="2400" dirty="0"/>
            </a:br>
            <a:r>
              <a:rPr lang="en-US" sz="2400" b="0" i="0" dirty="0">
                <a:solidFill>
                  <a:srgbClr val="1A1A1A"/>
                </a:solidFill>
                <a:effectLst/>
                <a:latin typeface="Inter"/>
              </a:rPr>
              <a:t>That gives us a total of 51 possibilities.</a:t>
            </a:r>
            <a:endParaRPr lang="en-US" sz="2100" dirty="0">
              <a:effectLst/>
              <a:latin typeface="Canva Sans "/>
              <a:ea typeface="Times New Roman" panose="02020603050405020304" pitchFamily="18" charset="0"/>
            </a:endParaRPr>
          </a:p>
        </p:txBody>
      </p:sp>
      <p:sp>
        <p:nvSpPr>
          <p:cNvPr id="8" name="TextBox 7">
            <a:extLst>
              <a:ext uri="{FF2B5EF4-FFF2-40B4-BE49-F238E27FC236}">
                <a16:creationId xmlns:a16="http://schemas.microsoft.com/office/drawing/2014/main" id="{6DE3DF82-E359-1CDB-3389-B8FB090D7605}"/>
              </a:ext>
            </a:extLst>
          </p:cNvPr>
          <p:cNvSpPr txBox="1"/>
          <p:nvPr/>
        </p:nvSpPr>
        <p:spPr>
          <a:xfrm>
            <a:off x="909483" y="5783408"/>
            <a:ext cx="16936809" cy="3811300"/>
          </a:xfrm>
          <a:prstGeom prst="rect">
            <a:avLst/>
          </a:prstGeom>
          <a:noFill/>
        </p:spPr>
        <p:txBody>
          <a:bodyPr wrap="square">
            <a:spAutoFit/>
          </a:bodyPr>
          <a:lstStyle/>
          <a:p>
            <a:pPr>
              <a:spcBef>
                <a:spcPts val="500"/>
              </a:spcBef>
            </a:pPr>
            <a:r>
              <a:rPr lang="en-US" sz="2100" b="1" dirty="0">
                <a:effectLst/>
                <a:latin typeface="Canva Sans Bold" panose="020B0604020202020204" charset="0"/>
                <a:ea typeface="Times New Roman" panose="02020603050405020304" pitchFamily="18" charset="0"/>
              </a:rPr>
              <a:t>9.</a:t>
            </a:r>
            <a:r>
              <a:rPr lang="en-US" sz="2100" dirty="0">
                <a:effectLst/>
                <a:latin typeface="Canva Sans Bold" panose="020B0604020202020204" charset="0"/>
                <a:ea typeface="Times New Roman" panose="02020603050405020304" pitchFamily="18" charset="0"/>
              </a:rPr>
              <a:t> The index numbers of five commodities are 121, 123, 125, 126, 128 and the weights assigned to these are respectively 5, 11, 10, 8, 6. Then what is the weighted average index number?</a:t>
            </a:r>
          </a:p>
          <a:p>
            <a:pPr marL="457200" indent="-457200">
              <a:spcBef>
                <a:spcPts val="500"/>
              </a:spcBef>
              <a:buAutoNum type="arabicParenR"/>
            </a:pPr>
            <a:r>
              <a:rPr lang="en-US" sz="2100" dirty="0">
                <a:effectLst/>
                <a:latin typeface="Canva Sans "/>
                <a:ea typeface="Times New Roman" panose="02020603050405020304" pitchFamily="18" charset="0"/>
              </a:rPr>
              <a:t>123.8                    2) 124.2                        3) 124.6                             4) 125.2</a:t>
            </a:r>
          </a:p>
          <a:p>
            <a:pPr marL="457200" indent="-457200">
              <a:spcBef>
                <a:spcPts val="500"/>
              </a:spcBef>
              <a:buAutoNum type="arabicParenR"/>
            </a:pPr>
            <a:endParaRPr lang="en-US" sz="2100" dirty="0">
              <a:latin typeface="Canva Sans "/>
              <a:ea typeface="Times New Roman" panose="02020603050405020304" pitchFamily="18" charset="0"/>
            </a:endParaRPr>
          </a:p>
          <a:p>
            <a:pPr>
              <a:spcBef>
                <a:spcPts val="500"/>
              </a:spcBef>
            </a:pPr>
            <a:r>
              <a:rPr lang="en-US" sz="2100" b="1" dirty="0">
                <a:effectLst/>
                <a:latin typeface="Canva Sans "/>
                <a:ea typeface="Times New Roman" panose="02020603050405020304" pitchFamily="18" charset="0"/>
              </a:rPr>
              <a:t>ANSWER : (3) 124.6</a:t>
            </a:r>
          </a:p>
          <a:p>
            <a:pPr>
              <a:spcBef>
                <a:spcPts val="500"/>
              </a:spcBef>
            </a:pPr>
            <a:r>
              <a:rPr lang="en-US" sz="2100" b="1" dirty="0">
                <a:latin typeface="Canva Sans "/>
                <a:ea typeface="Times New Roman" panose="02020603050405020304" pitchFamily="18" charset="0"/>
              </a:rPr>
              <a:t>Explanation </a:t>
            </a:r>
            <a:r>
              <a:rPr lang="en-US" sz="2100" dirty="0">
                <a:latin typeface="Canva Sans "/>
                <a:ea typeface="Times New Roman" panose="02020603050405020304" pitchFamily="18" charset="0"/>
              </a:rPr>
              <a:t>: </a:t>
            </a:r>
            <a:r>
              <a:rPr lang="en-US" sz="2400" b="0" i="0" dirty="0">
                <a:solidFill>
                  <a:srgbClr val="1A1A1A"/>
                </a:solidFill>
                <a:effectLst/>
                <a:latin typeface="Inter"/>
              </a:rPr>
              <a:t>Weighted average = Summation of the product of Index and Weights / Summation of Weights</a:t>
            </a:r>
            <a:br>
              <a:rPr lang="en-US" sz="2400" dirty="0"/>
            </a:br>
            <a:r>
              <a:rPr lang="en-US" sz="2400" b="0" i="0" dirty="0">
                <a:solidFill>
                  <a:srgbClr val="1A1A1A"/>
                </a:solidFill>
                <a:effectLst/>
                <a:latin typeface="Inter"/>
              </a:rPr>
              <a:t>Summation of the product of Index and Weights = 121</a:t>
            </a:r>
            <a:r>
              <a:rPr lang="en-US" sz="2400" b="0" i="1" dirty="0">
                <a:solidFill>
                  <a:srgbClr val="1A1A1A"/>
                </a:solidFill>
                <a:effectLst/>
                <a:latin typeface="Inter"/>
              </a:rPr>
              <a:t>5 + 123</a:t>
            </a:r>
            <a:r>
              <a:rPr lang="en-US" sz="2400" b="0" i="0" dirty="0">
                <a:solidFill>
                  <a:srgbClr val="1A1A1A"/>
                </a:solidFill>
                <a:effectLst/>
                <a:latin typeface="Inter"/>
              </a:rPr>
              <a:t>11 + 125</a:t>
            </a:r>
            <a:r>
              <a:rPr lang="en-US" sz="2400" b="0" i="1" dirty="0">
                <a:solidFill>
                  <a:srgbClr val="1A1A1A"/>
                </a:solidFill>
                <a:effectLst/>
                <a:latin typeface="Inter"/>
              </a:rPr>
              <a:t>10 + 126</a:t>
            </a:r>
            <a:r>
              <a:rPr lang="en-US" sz="2400" b="0" i="0" dirty="0">
                <a:solidFill>
                  <a:srgbClr val="1A1A1A"/>
                </a:solidFill>
                <a:effectLst/>
                <a:latin typeface="Inter"/>
              </a:rPr>
              <a:t>8 + 128*6</a:t>
            </a:r>
            <a:br>
              <a:rPr lang="en-US" sz="2400" dirty="0"/>
            </a:br>
            <a:r>
              <a:rPr lang="en-US" sz="2400" b="0" i="0" dirty="0">
                <a:solidFill>
                  <a:srgbClr val="1A1A1A"/>
                </a:solidFill>
                <a:effectLst/>
                <a:latin typeface="Inter"/>
              </a:rPr>
              <a:t>= 605 + 1353 + 1250 + 1008 + 768 </a:t>
            </a:r>
            <a:r>
              <a:rPr lang="en-US" sz="2400" dirty="0">
                <a:solidFill>
                  <a:srgbClr val="1A1A1A"/>
                </a:solidFill>
                <a:latin typeface="Inter"/>
              </a:rPr>
              <a:t>=</a:t>
            </a:r>
            <a:r>
              <a:rPr lang="en-US" sz="2400" b="0" i="0" dirty="0">
                <a:solidFill>
                  <a:srgbClr val="1A1A1A"/>
                </a:solidFill>
                <a:effectLst/>
                <a:latin typeface="Inter"/>
              </a:rPr>
              <a:t> 4984</a:t>
            </a:r>
            <a:br>
              <a:rPr lang="en-US" sz="2400" dirty="0"/>
            </a:br>
            <a:r>
              <a:rPr lang="en-US" sz="2400" b="0" i="0" dirty="0">
                <a:solidFill>
                  <a:srgbClr val="1A1A1A"/>
                </a:solidFill>
                <a:effectLst/>
                <a:latin typeface="Inter"/>
              </a:rPr>
              <a:t>Summation of Weights = 5 + 11 + 10 + 8 + 6 = 40</a:t>
            </a:r>
            <a:br>
              <a:rPr lang="en-US" sz="2400" dirty="0"/>
            </a:br>
            <a:r>
              <a:rPr lang="en-US" sz="2400" b="0" i="0" dirty="0">
                <a:solidFill>
                  <a:srgbClr val="1A1A1A"/>
                </a:solidFill>
                <a:effectLst/>
                <a:latin typeface="Inter"/>
              </a:rPr>
              <a:t>Weighted average = 4984 / 40 = 124.6</a:t>
            </a:r>
            <a:endParaRPr lang="en-US" sz="2100" dirty="0">
              <a:effectLst/>
              <a:latin typeface="Canva Sans "/>
              <a:ea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41707" y="307546"/>
            <a:ext cx="17404586" cy="9671909"/>
            <a:chOff x="0" y="0"/>
            <a:chExt cx="4583924" cy="2547334"/>
          </a:xfrm>
        </p:grpSpPr>
        <p:sp>
          <p:nvSpPr>
            <p:cNvPr id="3" name="Freeform 3"/>
            <p:cNvSpPr/>
            <p:nvPr/>
          </p:nvSpPr>
          <p:spPr>
            <a:xfrm>
              <a:off x="0" y="0"/>
              <a:ext cx="4583924" cy="2547334"/>
            </a:xfrm>
            <a:custGeom>
              <a:avLst/>
              <a:gdLst/>
              <a:ahLst/>
              <a:cxnLst/>
              <a:rect l="l" t="t" r="r" b="b"/>
              <a:pathLst>
                <a:path w="4583924" h="2547334">
                  <a:moveTo>
                    <a:pt x="0" y="0"/>
                  </a:moveTo>
                  <a:lnTo>
                    <a:pt x="4583924" y="0"/>
                  </a:lnTo>
                  <a:lnTo>
                    <a:pt x="4583924" y="2547334"/>
                  </a:lnTo>
                  <a:lnTo>
                    <a:pt x="0" y="2547334"/>
                  </a:lnTo>
                  <a:close/>
                </a:path>
              </a:pathLst>
            </a:custGeom>
            <a:solidFill>
              <a:srgbClr val="000000">
                <a:alpha val="0"/>
              </a:srgbClr>
            </a:solidFill>
            <a:ln w="38100" cap="sq">
              <a:solidFill>
                <a:srgbClr val="000000"/>
              </a:solidFill>
              <a:prstDash val="solid"/>
              <a:miter/>
            </a:ln>
          </p:spPr>
        </p:sp>
        <p:sp>
          <p:nvSpPr>
            <p:cNvPr id="4" name="TextBox 4"/>
            <p:cNvSpPr txBox="1"/>
            <p:nvPr/>
          </p:nvSpPr>
          <p:spPr>
            <a:xfrm>
              <a:off x="0" y="-38100"/>
              <a:ext cx="4583924" cy="2585434"/>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600629" y="649832"/>
            <a:ext cx="1686293" cy="1402286"/>
          </a:xfrm>
          <a:custGeom>
            <a:avLst/>
            <a:gdLst/>
            <a:ahLst/>
            <a:cxnLst/>
            <a:rect l="l" t="t" r="r" b="b"/>
            <a:pathLst>
              <a:path w="1686293" h="1402286">
                <a:moveTo>
                  <a:pt x="0" y="0"/>
                </a:moveTo>
                <a:lnTo>
                  <a:pt x="1686293" y="0"/>
                </a:lnTo>
                <a:lnTo>
                  <a:pt x="1686293" y="1402285"/>
                </a:lnTo>
                <a:lnTo>
                  <a:pt x="0" y="1402285"/>
                </a:lnTo>
                <a:lnTo>
                  <a:pt x="0" y="0"/>
                </a:lnTo>
                <a:close/>
              </a:path>
            </a:pathLst>
          </a:custGeom>
          <a:blipFill>
            <a:blip r:embed="rId2"/>
            <a:stretch>
              <a:fillRect/>
            </a:stretch>
          </a:blipFill>
        </p:spPr>
      </p:sp>
      <p:sp>
        <p:nvSpPr>
          <p:cNvPr id="6" name="Freeform 6"/>
          <p:cNvSpPr/>
          <p:nvPr/>
        </p:nvSpPr>
        <p:spPr>
          <a:xfrm>
            <a:off x="6094380" y="2430379"/>
            <a:ext cx="6898573" cy="5652140"/>
          </a:xfrm>
          <a:custGeom>
            <a:avLst/>
            <a:gdLst/>
            <a:ahLst/>
            <a:cxnLst/>
            <a:rect l="l" t="t" r="r" b="b"/>
            <a:pathLst>
              <a:path w="6898573" h="5652140">
                <a:moveTo>
                  <a:pt x="0" y="0"/>
                </a:moveTo>
                <a:lnTo>
                  <a:pt x="6898573" y="0"/>
                </a:lnTo>
                <a:lnTo>
                  <a:pt x="6898573" y="5652140"/>
                </a:lnTo>
                <a:lnTo>
                  <a:pt x="0" y="5652140"/>
                </a:lnTo>
                <a:lnTo>
                  <a:pt x="0" y="0"/>
                </a:lnTo>
                <a:close/>
              </a:path>
            </a:pathLst>
          </a:custGeom>
          <a:blipFill>
            <a:blip r:embed="rId3"/>
            <a:stretch>
              <a:fillRect/>
            </a:stretch>
          </a:blipFill>
        </p:spPr>
      </p:sp>
      <p:sp>
        <p:nvSpPr>
          <p:cNvPr id="9" name="TextBox 9"/>
          <p:cNvSpPr txBox="1"/>
          <p:nvPr/>
        </p:nvSpPr>
        <p:spPr>
          <a:xfrm>
            <a:off x="5979859" y="829437"/>
            <a:ext cx="6328282" cy="946152"/>
          </a:xfrm>
          <a:prstGeom prst="rect">
            <a:avLst/>
          </a:prstGeom>
        </p:spPr>
        <p:txBody>
          <a:bodyPr lIns="0" tIns="0" rIns="0" bIns="0" rtlCol="0" anchor="t">
            <a:spAutoFit/>
          </a:bodyPr>
          <a:lstStyle/>
          <a:p>
            <a:pPr algn="ctr">
              <a:lnSpc>
                <a:spcPts val="7699"/>
              </a:lnSpc>
              <a:spcBef>
                <a:spcPct val="0"/>
              </a:spcBef>
            </a:pPr>
            <a:r>
              <a:rPr lang="en-US" sz="5499" u="sng">
                <a:solidFill>
                  <a:srgbClr val="000000"/>
                </a:solidFill>
                <a:latin typeface="Norwester"/>
                <a:ea typeface="Norwester"/>
                <a:cs typeface="Norwester"/>
                <a:sym typeface="Norwester"/>
              </a:rPr>
              <a:t>ANSWERS</a:t>
            </a:r>
          </a:p>
        </p:txBody>
      </p:sp>
      <p:sp>
        <p:nvSpPr>
          <p:cNvPr id="8" name="TextBox 7">
            <a:extLst>
              <a:ext uri="{FF2B5EF4-FFF2-40B4-BE49-F238E27FC236}">
                <a16:creationId xmlns:a16="http://schemas.microsoft.com/office/drawing/2014/main" id="{28E53590-F13C-FEFB-2423-A6EC2DCA22B6}"/>
              </a:ext>
            </a:extLst>
          </p:cNvPr>
          <p:cNvSpPr txBox="1"/>
          <p:nvPr/>
        </p:nvSpPr>
        <p:spPr>
          <a:xfrm>
            <a:off x="914400" y="2082844"/>
            <a:ext cx="16383000" cy="4134465"/>
          </a:xfrm>
          <a:prstGeom prst="rect">
            <a:avLst/>
          </a:prstGeom>
          <a:noFill/>
        </p:spPr>
        <p:txBody>
          <a:bodyPr wrap="square">
            <a:spAutoFit/>
          </a:bodyPr>
          <a:lstStyle/>
          <a:p>
            <a:pPr>
              <a:spcBef>
                <a:spcPts val="500"/>
              </a:spcBef>
            </a:pPr>
            <a:r>
              <a:rPr lang="en-US" sz="2100" b="1" dirty="0">
                <a:effectLst/>
                <a:latin typeface="Canva Sans Bold" panose="020B0604020202020204" charset="0"/>
                <a:ea typeface="Times New Roman" panose="02020603050405020304" pitchFamily="18" charset="0"/>
              </a:rPr>
              <a:t>10.</a:t>
            </a:r>
            <a:r>
              <a:rPr lang="en-US" sz="2100" dirty="0">
                <a:effectLst/>
                <a:latin typeface="Canva Sans Bold" panose="020B0604020202020204" charset="0"/>
                <a:ea typeface="Times New Roman" panose="02020603050405020304" pitchFamily="18" charset="0"/>
              </a:rPr>
              <a:t> A retailer purchased 25 identical toys for a price of Rs P and sold some of them for Rs P. If he calculated his profit as 8%, with selling price as base instead of cost price then how many did he sell?</a:t>
            </a:r>
          </a:p>
          <a:p>
            <a:pPr marL="457200" indent="-457200">
              <a:spcBef>
                <a:spcPts val="500"/>
              </a:spcBef>
              <a:buAutoNum type="arabicParenR"/>
            </a:pPr>
            <a:r>
              <a:rPr lang="en-US" sz="2100" dirty="0">
                <a:effectLst/>
                <a:latin typeface="Canva Sans "/>
                <a:ea typeface="Times New Roman" panose="02020603050405020304" pitchFamily="18" charset="0"/>
              </a:rPr>
              <a:t>24                        2) 20                             3) 21                                  4) 23</a:t>
            </a:r>
          </a:p>
          <a:p>
            <a:pPr marL="457200" indent="-457200">
              <a:spcBef>
                <a:spcPts val="500"/>
              </a:spcBef>
              <a:buAutoNum type="arabicParenR"/>
            </a:pPr>
            <a:endParaRPr lang="en-US" sz="2100" dirty="0">
              <a:latin typeface="Canva Sans "/>
              <a:ea typeface="Times New Roman" panose="02020603050405020304" pitchFamily="18" charset="0"/>
            </a:endParaRPr>
          </a:p>
          <a:p>
            <a:pPr>
              <a:spcBef>
                <a:spcPts val="500"/>
              </a:spcBef>
            </a:pPr>
            <a:r>
              <a:rPr lang="en-US" sz="2100" b="1" dirty="0">
                <a:effectLst/>
                <a:latin typeface="Canva Sans "/>
                <a:ea typeface="Times New Roman" panose="02020603050405020304" pitchFamily="18" charset="0"/>
              </a:rPr>
              <a:t>ANSWER : (4) 23</a:t>
            </a:r>
          </a:p>
          <a:p>
            <a:pPr algn="l"/>
            <a:r>
              <a:rPr lang="en-US" sz="2100" b="1" dirty="0">
                <a:latin typeface="Canva Sans "/>
                <a:ea typeface="Times New Roman" panose="02020603050405020304" pitchFamily="18" charset="0"/>
              </a:rPr>
              <a:t>Explanation : </a:t>
            </a:r>
            <a:r>
              <a:rPr lang="en-US" sz="2400" b="0" i="0" dirty="0">
                <a:solidFill>
                  <a:srgbClr val="1A1A1A"/>
                </a:solidFill>
                <a:effectLst/>
                <a:latin typeface="Inter"/>
              </a:rPr>
              <a:t>Let's assume the selling price as 100 then his profit will be 8 Rs and CP will be 92 Rs . Since the total amount he received is same P , the profit will be proportional to the number of objects sold.</a:t>
            </a:r>
          </a:p>
          <a:p>
            <a:pPr algn="l"/>
            <a:r>
              <a:rPr lang="en-US" sz="2400" b="0" i="0" dirty="0">
                <a:solidFill>
                  <a:srgbClr val="1A1A1A"/>
                </a:solidFill>
                <a:effectLst/>
                <a:latin typeface="Inter"/>
              </a:rPr>
              <a:t>100/92 = 25/x</a:t>
            </a:r>
            <a:br>
              <a:rPr lang="en-US" sz="2400" b="0" i="0" dirty="0">
                <a:solidFill>
                  <a:srgbClr val="1A1A1A"/>
                </a:solidFill>
                <a:effectLst/>
                <a:latin typeface="Inter"/>
              </a:rPr>
            </a:br>
            <a:r>
              <a:rPr lang="en-US" sz="2400" b="0" i="0" dirty="0" err="1">
                <a:solidFill>
                  <a:srgbClr val="1A1A1A"/>
                </a:solidFill>
                <a:effectLst/>
                <a:latin typeface="Inter"/>
              </a:rPr>
              <a:t>X</a:t>
            </a:r>
            <a:r>
              <a:rPr lang="en-US" sz="2400" b="0" i="0" dirty="0">
                <a:solidFill>
                  <a:srgbClr val="1A1A1A"/>
                </a:solidFill>
                <a:effectLst/>
                <a:latin typeface="Inter"/>
              </a:rPr>
              <a:t> = 23</a:t>
            </a:r>
            <a:br>
              <a:rPr lang="en-US" sz="2400" b="0" i="0" dirty="0">
                <a:solidFill>
                  <a:srgbClr val="1A1A1A"/>
                </a:solidFill>
                <a:effectLst/>
                <a:latin typeface="Inter"/>
              </a:rPr>
            </a:br>
            <a:r>
              <a:rPr lang="en-US" sz="2400" b="0" i="0" dirty="0">
                <a:solidFill>
                  <a:srgbClr val="1A1A1A"/>
                </a:solidFill>
                <a:effectLst/>
                <a:latin typeface="Inter"/>
              </a:rPr>
              <a:t>So</a:t>
            </a:r>
            <a:r>
              <a:rPr lang="en-US" sz="2400" dirty="0">
                <a:solidFill>
                  <a:srgbClr val="1A1A1A"/>
                </a:solidFill>
                <a:latin typeface="Inter"/>
              </a:rPr>
              <a:t>, </a:t>
            </a:r>
            <a:r>
              <a:rPr lang="en-US" sz="2400" b="0" i="0" dirty="0">
                <a:solidFill>
                  <a:srgbClr val="1A1A1A"/>
                </a:solidFill>
                <a:effectLst/>
                <a:latin typeface="Inter"/>
              </a:rPr>
              <a:t>the number of objects sold is 23.</a:t>
            </a:r>
          </a:p>
          <a:p>
            <a:pPr>
              <a:spcBef>
                <a:spcPts val="500"/>
              </a:spcBef>
            </a:pPr>
            <a:endParaRPr lang="en-US" sz="2100" dirty="0">
              <a:effectLst/>
              <a:latin typeface="Canva Sans "/>
              <a:ea typeface="Times New Roman" panose="02020603050405020304" pitchFamily="18" charset="0"/>
            </a:endParaRPr>
          </a:p>
        </p:txBody>
      </p:sp>
      <p:sp>
        <p:nvSpPr>
          <p:cNvPr id="13" name="TextBox 12">
            <a:extLst>
              <a:ext uri="{FF2B5EF4-FFF2-40B4-BE49-F238E27FC236}">
                <a16:creationId xmlns:a16="http://schemas.microsoft.com/office/drawing/2014/main" id="{2B6BE808-C3C1-F5E3-05DE-B4EFA016E373}"/>
              </a:ext>
            </a:extLst>
          </p:cNvPr>
          <p:cNvSpPr txBox="1"/>
          <p:nvPr/>
        </p:nvSpPr>
        <p:spPr>
          <a:xfrm>
            <a:off x="800100" y="5594061"/>
            <a:ext cx="16687800" cy="3831818"/>
          </a:xfrm>
          <a:prstGeom prst="rect">
            <a:avLst/>
          </a:prstGeom>
          <a:noFill/>
        </p:spPr>
        <p:txBody>
          <a:bodyPr wrap="square">
            <a:spAutoFit/>
          </a:bodyPr>
          <a:lstStyle/>
          <a:p>
            <a:pPr>
              <a:spcBef>
                <a:spcPts val="500"/>
              </a:spcBef>
            </a:pPr>
            <a:r>
              <a:rPr lang="en-US" sz="1800" b="1" dirty="0">
                <a:effectLst/>
                <a:latin typeface="Arial" panose="020B0604020202020204" pitchFamily="34"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r>
              <a:rPr lang="en-US" sz="2100" b="1" dirty="0">
                <a:effectLst/>
                <a:latin typeface="Canva Sans Bold" panose="020B0604020202020204" charset="0"/>
                <a:ea typeface="Times New Roman" panose="02020603050405020304" pitchFamily="18" charset="0"/>
              </a:rPr>
              <a:t>11. </a:t>
            </a:r>
            <a:r>
              <a:rPr lang="en-US" sz="2100" dirty="0">
                <a:effectLst/>
                <a:latin typeface="Canva Sans Bold" panose="020B0604020202020204" charset="0"/>
                <a:ea typeface="Times New Roman" panose="02020603050405020304" pitchFamily="18" charset="0"/>
              </a:rPr>
              <a:t>What will be smallest fraction form of 0.0056</a:t>
            </a:r>
          </a:p>
          <a:p>
            <a:pPr marL="457200" indent="-457200">
              <a:buAutoNum type="arabicParenR"/>
            </a:pPr>
            <a:r>
              <a:rPr lang="en-US" sz="2100" dirty="0">
                <a:effectLst/>
                <a:latin typeface="Canva Sans "/>
                <a:ea typeface="Times New Roman" panose="02020603050405020304" pitchFamily="18" charset="0"/>
              </a:rPr>
              <a:t>7/1275                2) 7/1250                3) 7/1175                   4) 7/1150</a:t>
            </a:r>
          </a:p>
          <a:p>
            <a:pPr marL="342900" indent="-342900">
              <a:buAutoNum type="arabicParenR"/>
            </a:pPr>
            <a:endParaRPr lang="en-US" sz="2100" dirty="0">
              <a:latin typeface="Canva Sans "/>
              <a:ea typeface="Times New Roman" panose="02020603050405020304" pitchFamily="18" charset="0"/>
            </a:endParaRPr>
          </a:p>
          <a:p>
            <a:r>
              <a:rPr lang="en-US" sz="2100" b="1" dirty="0">
                <a:effectLst/>
                <a:latin typeface="Canva Sans "/>
                <a:ea typeface="Times New Roman" panose="02020603050405020304" pitchFamily="18" charset="0"/>
              </a:rPr>
              <a:t>ANSWER :  (2) 7/1250</a:t>
            </a:r>
          </a:p>
          <a:p>
            <a:r>
              <a:rPr lang="en-US" sz="2100" b="1" dirty="0">
                <a:latin typeface="Canva Sans "/>
                <a:ea typeface="Times New Roman" panose="02020603050405020304" pitchFamily="18" charset="0"/>
              </a:rPr>
              <a:t>Explanation : </a:t>
            </a:r>
            <a:r>
              <a:rPr lang="en-US" sz="2100" b="0" i="0" dirty="0">
                <a:solidFill>
                  <a:srgbClr val="343434"/>
                </a:solidFill>
                <a:effectLst/>
                <a:latin typeface="Canva Sans "/>
              </a:rPr>
              <a:t>Fraction form of 0.0056 = 0.0056 / 1</a:t>
            </a:r>
            <a:br>
              <a:rPr lang="en-US" sz="2100" dirty="0">
                <a:latin typeface="Canva Sans "/>
              </a:rPr>
            </a:br>
            <a:r>
              <a:rPr lang="en-US" sz="2100" b="0" i="0" dirty="0">
                <a:solidFill>
                  <a:srgbClr val="343434"/>
                </a:solidFill>
                <a:effectLst/>
                <a:latin typeface="Canva Sans "/>
              </a:rPr>
              <a:t>Multiplying 1000 in numerator and denominator</a:t>
            </a:r>
            <a:br>
              <a:rPr lang="en-US" sz="2100" dirty="0">
                <a:latin typeface="Canva Sans "/>
              </a:rPr>
            </a:br>
            <a:r>
              <a:rPr lang="en-US" sz="2100" b="0" i="0" dirty="0">
                <a:solidFill>
                  <a:srgbClr val="343434"/>
                </a:solidFill>
                <a:effectLst/>
                <a:latin typeface="Canva Sans "/>
              </a:rPr>
              <a:t>(0.0056 x 10000)/(1 x 10000)</a:t>
            </a:r>
            <a:br>
              <a:rPr lang="en-US" sz="2100" dirty="0">
                <a:latin typeface="Canva Sans "/>
              </a:rPr>
            </a:br>
            <a:r>
              <a:rPr lang="en-US" sz="2100" b="0" i="0" dirty="0">
                <a:solidFill>
                  <a:srgbClr val="343434"/>
                </a:solidFill>
                <a:effectLst/>
                <a:latin typeface="Canva Sans "/>
              </a:rPr>
              <a:t>56/10000 (divide both numerator and denominator by 8)</a:t>
            </a:r>
            <a:br>
              <a:rPr lang="en-US" sz="2100" dirty="0">
                <a:latin typeface="Canva Sans "/>
              </a:rPr>
            </a:br>
            <a:r>
              <a:rPr lang="en-US" sz="2100" b="0" i="0" dirty="0">
                <a:solidFill>
                  <a:srgbClr val="343434"/>
                </a:solidFill>
                <a:effectLst/>
                <a:latin typeface="Canva Sans "/>
              </a:rPr>
              <a:t>7/1250</a:t>
            </a:r>
            <a:br>
              <a:rPr lang="en-US" dirty="0"/>
            </a:br>
            <a:endParaRPr lang="en-US" sz="1800" dirty="0">
              <a:effectLst/>
              <a:latin typeface="Times New Roman" panose="02020603050405020304" pitchFamily="18" charset="0"/>
              <a:ea typeface="Times New Roman" panose="02020603050405020304" pitchFamily="18" charset="0"/>
            </a:endParaRPr>
          </a:p>
          <a:p>
            <a:r>
              <a:rPr lang="en-US" sz="1800" dirty="0">
                <a:effectLst/>
                <a:latin typeface="Arial" panose="020B0604020202020204" pitchFamily="34"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41707" y="307546"/>
            <a:ext cx="17404586" cy="9671909"/>
            <a:chOff x="0" y="0"/>
            <a:chExt cx="4583924" cy="2547334"/>
          </a:xfrm>
        </p:grpSpPr>
        <p:sp>
          <p:nvSpPr>
            <p:cNvPr id="3" name="Freeform 3"/>
            <p:cNvSpPr/>
            <p:nvPr/>
          </p:nvSpPr>
          <p:spPr>
            <a:xfrm>
              <a:off x="0" y="0"/>
              <a:ext cx="4583924" cy="2547334"/>
            </a:xfrm>
            <a:custGeom>
              <a:avLst/>
              <a:gdLst/>
              <a:ahLst/>
              <a:cxnLst/>
              <a:rect l="l" t="t" r="r" b="b"/>
              <a:pathLst>
                <a:path w="4583924" h="2547334">
                  <a:moveTo>
                    <a:pt x="0" y="0"/>
                  </a:moveTo>
                  <a:lnTo>
                    <a:pt x="4583924" y="0"/>
                  </a:lnTo>
                  <a:lnTo>
                    <a:pt x="4583924" y="2547334"/>
                  </a:lnTo>
                  <a:lnTo>
                    <a:pt x="0" y="2547334"/>
                  </a:lnTo>
                  <a:close/>
                </a:path>
              </a:pathLst>
            </a:custGeom>
            <a:solidFill>
              <a:srgbClr val="000000">
                <a:alpha val="0"/>
              </a:srgbClr>
            </a:solidFill>
            <a:ln w="38100" cap="sq">
              <a:solidFill>
                <a:srgbClr val="000000"/>
              </a:solidFill>
              <a:prstDash val="solid"/>
              <a:miter/>
            </a:ln>
          </p:spPr>
        </p:sp>
        <p:sp>
          <p:nvSpPr>
            <p:cNvPr id="4" name="TextBox 4"/>
            <p:cNvSpPr txBox="1"/>
            <p:nvPr/>
          </p:nvSpPr>
          <p:spPr>
            <a:xfrm>
              <a:off x="0" y="-38100"/>
              <a:ext cx="4583924" cy="2585434"/>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600629" y="649832"/>
            <a:ext cx="1686293" cy="1402286"/>
          </a:xfrm>
          <a:custGeom>
            <a:avLst/>
            <a:gdLst/>
            <a:ahLst/>
            <a:cxnLst/>
            <a:rect l="l" t="t" r="r" b="b"/>
            <a:pathLst>
              <a:path w="1686293" h="1402286">
                <a:moveTo>
                  <a:pt x="0" y="0"/>
                </a:moveTo>
                <a:lnTo>
                  <a:pt x="1686293" y="0"/>
                </a:lnTo>
                <a:lnTo>
                  <a:pt x="1686293" y="1402285"/>
                </a:lnTo>
                <a:lnTo>
                  <a:pt x="0" y="1402285"/>
                </a:lnTo>
                <a:lnTo>
                  <a:pt x="0" y="0"/>
                </a:lnTo>
                <a:close/>
              </a:path>
            </a:pathLst>
          </a:custGeom>
          <a:blipFill>
            <a:blip r:embed="rId2"/>
            <a:stretch>
              <a:fillRect/>
            </a:stretch>
          </a:blipFill>
        </p:spPr>
      </p:sp>
      <p:sp>
        <p:nvSpPr>
          <p:cNvPr id="6" name="Freeform 6"/>
          <p:cNvSpPr/>
          <p:nvPr/>
        </p:nvSpPr>
        <p:spPr>
          <a:xfrm>
            <a:off x="6094380" y="2430379"/>
            <a:ext cx="6898573" cy="5652140"/>
          </a:xfrm>
          <a:custGeom>
            <a:avLst/>
            <a:gdLst/>
            <a:ahLst/>
            <a:cxnLst/>
            <a:rect l="l" t="t" r="r" b="b"/>
            <a:pathLst>
              <a:path w="6898573" h="5652140">
                <a:moveTo>
                  <a:pt x="0" y="0"/>
                </a:moveTo>
                <a:lnTo>
                  <a:pt x="6898573" y="0"/>
                </a:lnTo>
                <a:lnTo>
                  <a:pt x="6898573" y="5652140"/>
                </a:lnTo>
                <a:lnTo>
                  <a:pt x="0" y="5652140"/>
                </a:lnTo>
                <a:lnTo>
                  <a:pt x="0" y="0"/>
                </a:lnTo>
                <a:close/>
              </a:path>
            </a:pathLst>
          </a:custGeom>
          <a:blipFill>
            <a:blip r:embed="rId3"/>
            <a:stretch>
              <a:fillRect/>
            </a:stretch>
          </a:blipFill>
        </p:spPr>
      </p:sp>
      <p:sp>
        <p:nvSpPr>
          <p:cNvPr id="9" name="TextBox 9"/>
          <p:cNvSpPr txBox="1"/>
          <p:nvPr/>
        </p:nvSpPr>
        <p:spPr>
          <a:xfrm>
            <a:off x="5979859" y="829437"/>
            <a:ext cx="6328282" cy="946152"/>
          </a:xfrm>
          <a:prstGeom prst="rect">
            <a:avLst/>
          </a:prstGeom>
        </p:spPr>
        <p:txBody>
          <a:bodyPr lIns="0" tIns="0" rIns="0" bIns="0" rtlCol="0" anchor="t">
            <a:spAutoFit/>
          </a:bodyPr>
          <a:lstStyle/>
          <a:p>
            <a:pPr algn="ctr">
              <a:lnSpc>
                <a:spcPts val="7699"/>
              </a:lnSpc>
              <a:spcBef>
                <a:spcPct val="0"/>
              </a:spcBef>
            </a:pPr>
            <a:r>
              <a:rPr lang="en-US" sz="5499" u="sng">
                <a:solidFill>
                  <a:srgbClr val="000000"/>
                </a:solidFill>
                <a:latin typeface="Norwester"/>
                <a:ea typeface="Norwester"/>
                <a:cs typeface="Norwester"/>
                <a:sym typeface="Norwester"/>
              </a:rPr>
              <a:t>ANSWERS</a:t>
            </a:r>
          </a:p>
        </p:txBody>
      </p:sp>
      <p:sp>
        <p:nvSpPr>
          <p:cNvPr id="10" name="TextBox 9">
            <a:extLst>
              <a:ext uri="{FF2B5EF4-FFF2-40B4-BE49-F238E27FC236}">
                <a16:creationId xmlns:a16="http://schemas.microsoft.com/office/drawing/2014/main" id="{280A0DC6-DE76-74A6-2F0D-1DD081E0C9E3}"/>
              </a:ext>
            </a:extLst>
          </p:cNvPr>
          <p:cNvSpPr txBox="1"/>
          <p:nvPr/>
        </p:nvSpPr>
        <p:spPr>
          <a:xfrm>
            <a:off x="600629" y="2093761"/>
            <a:ext cx="16687800" cy="1754326"/>
          </a:xfrm>
          <a:prstGeom prst="rect">
            <a:avLst/>
          </a:prstGeom>
          <a:noFill/>
        </p:spPr>
        <p:txBody>
          <a:bodyPr wrap="square">
            <a:spAutoFit/>
          </a:bodyPr>
          <a:lstStyle/>
          <a:p>
            <a:r>
              <a:rPr lang="en-US" sz="2100" dirty="0">
                <a:effectLst/>
                <a:latin typeface="Canva Sans Bold" panose="020B0604020202020204" charset="0"/>
                <a:ea typeface="Times New Roman" panose="02020603050405020304" pitchFamily="18" charset="0"/>
              </a:rPr>
              <a:t>12. What decimal of an hour is a second</a:t>
            </a:r>
            <a:br>
              <a:rPr lang="en-US" sz="2100" dirty="0">
                <a:effectLst/>
                <a:latin typeface="Arial" panose="020B0604020202020204" pitchFamily="34" charset="0"/>
                <a:ea typeface="Times New Roman" panose="02020603050405020304" pitchFamily="18" charset="0"/>
              </a:rPr>
            </a:br>
            <a:r>
              <a:rPr lang="en-US" sz="2100" dirty="0">
                <a:effectLst/>
                <a:latin typeface="Arial" panose="020B0604020202020204" pitchFamily="34" charset="0"/>
                <a:ea typeface="Times New Roman" panose="02020603050405020304" pitchFamily="18" charset="0"/>
              </a:rPr>
              <a:t>1) .0028                     2) .00027                   3) .0026                      4) .0025</a:t>
            </a:r>
          </a:p>
          <a:p>
            <a:endParaRPr lang="en-US" sz="2100" dirty="0">
              <a:latin typeface="Arial" panose="020B0604020202020204" pitchFamily="34" charset="0"/>
              <a:ea typeface="Times New Roman" panose="02020603050405020304" pitchFamily="18" charset="0"/>
            </a:endParaRPr>
          </a:p>
          <a:p>
            <a:r>
              <a:rPr lang="en-US" sz="2100" b="1" dirty="0">
                <a:effectLst/>
                <a:latin typeface="Canva Sans "/>
                <a:ea typeface="Times New Roman" panose="02020603050405020304" pitchFamily="18" charset="0"/>
              </a:rPr>
              <a:t>ANSWER :  (2) 0.00027</a:t>
            </a:r>
          </a:p>
          <a:p>
            <a:r>
              <a:rPr lang="en-US" sz="2100" b="1" dirty="0">
                <a:latin typeface="Canva Sans "/>
                <a:ea typeface="Times New Roman" panose="02020603050405020304" pitchFamily="18" charset="0"/>
              </a:rPr>
              <a:t>Explanation : </a:t>
            </a:r>
            <a:r>
              <a:rPr lang="en-US" sz="2100" b="0" i="0" dirty="0">
                <a:solidFill>
                  <a:srgbClr val="343434"/>
                </a:solidFill>
                <a:effectLst/>
                <a:latin typeface="Canva Sans "/>
              </a:rPr>
              <a:t>In one hour =1/(60×60)=1/3600 sec =.00027 sec</a:t>
            </a:r>
            <a:endParaRPr lang="en-US" sz="2100" dirty="0">
              <a:effectLst/>
              <a:latin typeface="Canva Sans "/>
              <a:ea typeface="Times New Roman" panose="02020603050405020304" pitchFamily="18" charset="0"/>
            </a:endParaRPr>
          </a:p>
        </p:txBody>
      </p:sp>
      <p:sp>
        <p:nvSpPr>
          <p:cNvPr id="13" name="TextBox 12">
            <a:extLst>
              <a:ext uri="{FF2B5EF4-FFF2-40B4-BE49-F238E27FC236}">
                <a16:creationId xmlns:a16="http://schemas.microsoft.com/office/drawing/2014/main" id="{7F9C8EBC-392C-FE45-0784-636E4E3ADFA7}"/>
              </a:ext>
            </a:extLst>
          </p:cNvPr>
          <p:cNvSpPr txBox="1"/>
          <p:nvPr/>
        </p:nvSpPr>
        <p:spPr>
          <a:xfrm>
            <a:off x="600628" y="3868248"/>
            <a:ext cx="16163371" cy="3000821"/>
          </a:xfrm>
          <a:prstGeom prst="rect">
            <a:avLst/>
          </a:prstGeom>
          <a:noFill/>
        </p:spPr>
        <p:txBody>
          <a:bodyPr wrap="square">
            <a:spAutoFit/>
          </a:bodyPr>
          <a:lstStyle/>
          <a:p>
            <a:r>
              <a:rPr lang="en-US" sz="2100" b="1" dirty="0">
                <a:effectLst/>
                <a:latin typeface="Canva Sans Bold" panose="020B0604020202020204" charset="0"/>
                <a:ea typeface="Times New Roman" panose="02020603050405020304" pitchFamily="18" charset="0"/>
              </a:rPr>
              <a:t>13. </a:t>
            </a:r>
            <a:r>
              <a:rPr lang="en-US" sz="2100" dirty="0">
                <a:effectLst/>
                <a:latin typeface="Canva Sans Bold" panose="020B0604020202020204" charset="0"/>
                <a:ea typeface="Times New Roman" panose="02020603050405020304" pitchFamily="18" charset="0"/>
              </a:rPr>
              <a:t>A mixture of certain quantity of milk with 16 </a:t>
            </a:r>
            <a:r>
              <a:rPr lang="en-US" sz="2100" dirty="0" err="1">
                <a:effectLst/>
                <a:latin typeface="Canva Sans Bold" panose="020B0604020202020204" charset="0"/>
                <a:ea typeface="Times New Roman" panose="02020603050405020304" pitchFamily="18" charset="0"/>
              </a:rPr>
              <a:t>litres</a:t>
            </a:r>
            <a:r>
              <a:rPr lang="en-US" sz="2100" dirty="0">
                <a:effectLst/>
                <a:latin typeface="Canva Sans Bold" panose="020B0604020202020204" charset="0"/>
                <a:ea typeface="Times New Roman" panose="02020603050405020304" pitchFamily="18" charset="0"/>
              </a:rPr>
              <a:t> of water is worth 90 paise per </a:t>
            </a:r>
            <a:r>
              <a:rPr lang="en-US" sz="2100" dirty="0" err="1">
                <a:effectLst/>
                <a:latin typeface="Canva Sans Bold" panose="020B0604020202020204" charset="0"/>
                <a:ea typeface="Times New Roman" panose="02020603050405020304" pitchFamily="18" charset="0"/>
              </a:rPr>
              <a:t>litre</a:t>
            </a:r>
            <a:r>
              <a:rPr lang="en-US" sz="2100" dirty="0">
                <a:effectLst/>
                <a:latin typeface="Canva Sans Bold" panose="020B0604020202020204" charset="0"/>
                <a:ea typeface="Times New Roman" panose="02020603050405020304" pitchFamily="18" charset="0"/>
              </a:rPr>
              <a:t>. If pure milk be worth RS 1.08 per </a:t>
            </a:r>
            <a:r>
              <a:rPr lang="en-US" sz="2100" dirty="0" err="1">
                <a:effectLst/>
                <a:latin typeface="Canva Sans Bold" panose="020B0604020202020204" charset="0"/>
                <a:ea typeface="Times New Roman" panose="02020603050405020304" pitchFamily="18" charset="0"/>
              </a:rPr>
              <a:t>litre</a:t>
            </a:r>
            <a:r>
              <a:rPr lang="en-US" sz="2100" dirty="0">
                <a:effectLst/>
                <a:latin typeface="Canva Sans Bold" panose="020B0604020202020204" charset="0"/>
                <a:ea typeface="Times New Roman" panose="02020603050405020304" pitchFamily="18" charset="0"/>
              </a:rPr>
              <a:t>, how much milk is then there in the mixture</a:t>
            </a:r>
          </a:p>
          <a:p>
            <a:r>
              <a:rPr lang="en-US" sz="2100" dirty="0">
                <a:effectLst/>
                <a:latin typeface="Canva Sans "/>
                <a:ea typeface="Times New Roman" panose="02020603050405020304" pitchFamily="18" charset="0"/>
              </a:rPr>
              <a:t> 1) 75                         2) 80                          3) 65                            4) 60</a:t>
            </a:r>
          </a:p>
          <a:p>
            <a:endParaRPr lang="en-US" sz="2100" dirty="0">
              <a:latin typeface="Canva Sans "/>
              <a:ea typeface="Times New Roman" panose="02020603050405020304" pitchFamily="18" charset="0"/>
            </a:endParaRPr>
          </a:p>
          <a:p>
            <a:r>
              <a:rPr lang="en-US" sz="2100" b="1" dirty="0">
                <a:effectLst/>
                <a:latin typeface="Canva Sans "/>
                <a:ea typeface="Times New Roman" panose="02020603050405020304" pitchFamily="18" charset="0"/>
              </a:rPr>
              <a:t>ANSWER :  (2) 80</a:t>
            </a:r>
          </a:p>
          <a:p>
            <a:r>
              <a:rPr lang="en-US" sz="2100" b="1" dirty="0">
                <a:latin typeface="Canva Sans "/>
                <a:ea typeface="Times New Roman" panose="02020603050405020304" pitchFamily="18" charset="0"/>
              </a:rPr>
              <a:t>Explanation : </a:t>
            </a:r>
            <a:r>
              <a:rPr lang="en-US" sz="2100" b="0" i="0" dirty="0">
                <a:solidFill>
                  <a:srgbClr val="343434"/>
                </a:solidFill>
                <a:effectLst/>
                <a:latin typeface="Canva Sans "/>
              </a:rPr>
              <a:t>let the mixture contain 'x' lit of milk and already given 16lit of water</a:t>
            </a:r>
            <a:br>
              <a:rPr lang="en-US" sz="2100" dirty="0">
                <a:latin typeface="Canva Sans "/>
              </a:rPr>
            </a:br>
            <a:r>
              <a:rPr lang="en-US" sz="2100" b="0" i="0" dirty="0">
                <a:solidFill>
                  <a:srgbClr val="343434"/>
                </a:solidFill>
                <a:effectLst/>
                <a:latin typeface="Canva Sans "/>
              </a:rPr>
              <a:t>as water don't cost (x+16) lit of mixture = x lit of pure milk</a:t>
            </a:r>
            <a:br>
              <a:rPr lang="en-US" sz="2100" dirty="0">
                <a:latin typeface="Canva Sans "/>
              </a:rPr>
            </a:br>
            <a:r>
              <a:rPr lang="en-US" sz="2100" b="0" i="0" dirty="0">
                <a:solidFill>
                  <a:srgbClr val="343434"/>
                </a:solidFill>
                <a:effectLst/>
                <a:latin typeface="Canva Sans "/>
              </a:rPr>
              <a:t>(x+16)90=(x*1.08*100) /*since given in paise*/</a:t>
            </a:r>
            <a:br>
              <a:rPr lang="en-US" sz="2100" dirty="0">
                <a:latin typeface="Canva Sans "/>
              </a:rPr>
            </a:br>
            <a:r>
              <a:rPr lang="en-US" sz="2100" b="0" i="0" dirty="0">
                <a:solidFill>
                  <a:srgbClr val="343434"/>
                </a:solidFill>
                <a:effectLst/>
                <a:latin typeface="Canva Sans "/>
              </a:rPr>
              <a:t>x=80 </a:t>
            </a:r>
            <a:r>
              <a:rPr lang="en-US" sz="2100" b="0" i="0" dirty="0" err="1">
                <a:solidFill>
                  <a:srgbClr val="343434"/>
                </a:solidFill>
                <a:effectLst/>
                <a:latin typeface="Canva Sans "/>
              </a:rPr>
              <a:t>litres</a:t>
            </a:r>
            <a:endParaRPr lang="en-US" sz="2100" dirty="0">
              <a:effectLst/>
              <a:latin typeface="Canva Sans "/>
              <a:ea typeface="Times New Roman" panose="02020603050405020304" pitchFamily="18" charset="0"/>
            </a:endParaRPr>
          </a:p>
        </p:txBody>
      </p:sp>
      <p:sp>
        <p:nvSpPr>
          <p:cNvPr id="15" name="TextBox 14">
            <a:extLst>
              <a:ext uri="{FF2B5EF4-FFF2-40B4-BE49-F238E27FC236}">
                <a16:creationId xmlns:a16="http://schemas.microsoft.com/office/drawing/2014/main" id="{5CC62608-2EFB-54D5-CC1A-1EAF672DC0CF}"/>
              </a:ext>
            </a:extLst>
          </p:cNvPr>
          <p:cNvSpPr txBox="1"/>
          <p:nvPr/>
        </p:nvSpPr>
        <p:spPr>
          <a:xfrm>
            <a:off x="600627" y="6806392"/>
            <a:ext cx="16687801" cy="3970318"/>
          </a:xfrm>
          <a:prstGeom prst="rect">
            <a:avLst/>
          </a:prstGeom>
          <a:noFill/>
        </p:spPr>
        <p:txBody>
          <a:bodyPr wrap="square">
            <a:spAutoFit/>
          </a:bodyPr>
          <a:lstStyle/>
          <a:p>
            <a:r>
              <a:rPr lang="en-US" sz="2100" b="1" dirty="0">
                <a:effectLst/>
                <a:latin typeface="Canva Sans Bold" panose="020B0604020202020204" charset="0"/>
                <a:ea typeface="Times New Roman" panose="02020603050405020304" pitchFamily="18" charset="0"/>
              </a:rPr>
              <a:t>14.</a:t>
            </a:r>
            <a:r>
              <a:rPr lang="en-US" sz="2100" dirty="0">
                <a:effectLst/>
                <a:latin typeface="Canva Sans Bold" panose="020B0604020202020204" charset="0"/>
                <a:ea typeface="Times New Roman" panose="02020603050405020304" pitchFamily="18" charset="0"/>
              </a:rPr>
              <a:t> The average age of 10 students and their teacher is 15 years. The average age of the first seven students is 15 yr and that of the last three is 11 yr. What is the teacher's age?</a:t>
            </a:r>
            <a:br>
              <a:rPr lang="en-US" sz="1800" dirty="0">
                <a:effectLst/>
                <a:latin typeface="Arial" panose="020B0604020202020204" pitchFamily="34" charset="0"/>
                <a:ea typeface="Times New Roman" panose="02020603050405020304" pitchFamily="18" charset="0"/>
              </a:rPr>
            </a:br>
            <a:r>
              <a:rPr lang="en-US" sz="2100" dirty="0">
                <a:effectLst/>
                <a:latin typeface="Canva Sans "/>
                <a:ea typeface="Times New Roman" panose="02020603050405020304" pitchFamily="18" charset="0"/>
              </a:rPr>
              <a:t>1) 33 years                2) 30 years                3) 24 years                     4) 27 years</a:t>
            </a:r>
          </a:p>
          <a:p>
            <a:endParaRPr lang="en-US" sz="2100" dirty="0">
              <a:latin typeface="Canva Sans "/>
              <a:ea typeface="Times New Roman" panose="02020603050405020304" pitchFamily="18" charset="0"/>
            </a:endParaRPr>
          </a:p>
          <a:p>
            <a:r>
              <a:rPr lang="en-US" sz="2100" b="1" dirty="0">
                <a:effectLst/>
                <a:latin typeface="Canva Sans "/>
                <a:ea typeface="Times New Roman" panose="02020603050405020304" pitchFamily="18" charset="0"/>
              </a:rPr>
              <a:t>ANSWER : (4) 27 years</a:t>
            </a:r>
          </a:p>
          <a:p>
            <a:r>
              <a:rPr lang="en-US" sz="2100" b="1" dirty="0">
                <a:latin typeface="Canva Sans "/>
                <a:ea typeface="Times New Roman" panose="02020603050405020304" pitchFamily="18" charset="0"/>
              </a:rPr>
              <a:t>Explanation : </a:t>
            </a:r>
            <a:r>
              <a:rPr lang="en-US" sz="2100" b="0" i="0" dirty="0">
                <a:solidFill>
                  <a:srgbClr val="343434"/>
                </a:solidFill>
                <a:effectLst/>
                <a:latin typeface="Canva Sans "/>
              </a:rPr>
              <a:t>Total Age of 10 students and Teacher = 11 x 15 = 165</a:t>
            </a:r>
            <a:br>
              <a:rPr lang="en-US" sz="2100" dirty="0">
                <a:latin typeface="Canva Sans "/>
              </a:rPr>
            </a:br>
            <a:r>
              <a:rPr lang="en-US" sz="2100" b="0" i="0" dirty="0">
                <a:solidFill>
                  <a:srgbClr val="343434"/>
                </a:solidFill>
                <a:effectLst/>
                <a:latin typeface="Canva Sans "/>
              </a:rPr>
              <a:t>Total age of first 7 students = 7 x 15 = 105</a:t>
            </a:r>
            <a:br>
              <a:rPr lang="en-US" sz="2100" dirty="0">
                <a:latin typeface="Canva Sans "/>
              </a:rPr>
            </a:br>
            <a:r>
              <a:rPr lang="en-US" sz="2100" b="0" i="0" dirty="0">
                <a:solidFill>
                  <a:srgbClr val="343434"/>
                </a:solidFill>
                <a:effectLst/>
                <a:latin typeface="Canva Sans "/>
              </a:rPr>
              <a:t>Total age of 3 students = 3 x 11 = 33</a:t>
            </a:r>
            <a:br>
              <a:rPr lang="en-US" sz="2100" dirty="0">
                <a:latin typeface="Canva Sans "/>
              </a:rPr>
            </a:br>
            <a:r>
              <a:rPr lang="en-US" sz="2100" b="0" i="0" dirty="0">
                <a:solidFill>
                  <a:srgbClr val="343434"/>
                </a:solidFill>
                <a:effectLst/>
                <a:latin typeface="Canva Sans "/>
              </a:rPr>
              <a:t>Thus total age of students = 33 + 105 = 138                      ;  Age of Teacher = 165 - 138 = 27</a:t>
            </a:r>
            <a:br>
              <a:rPr lang="en-US" sz="2400" dirty="0"/>
            </a:br>
            <a:br>
              <a:rPr lang="en-US" sz="2400" dirty="0"/>
            </a:br>
            <a:endParaRPr lang="en-US" sz="2100" dirty="0">
              <a:effectLst/>
              <a:latin typeface="Canva Sans "/>
              <a:ea typeface="Times New Roman" panose="02020603050405020304" pitchFamily="18" charset="0"/>
            </a:endParaRPr>
          </a:p>
          <a:p>
            <a:r>
              <a:rPr lang="en-US" sz="1800" dirty="0">
                <a:effectLst/>
                <a:latin typeface="Arial" panose="020B0604020202020204" pitchFamily="34"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41707" y="307546"/>
            <a:ext cx="17404586" cy="9671909"/>
            <a:chOff x="0" y="0"/>
            <a:chExt cx="4583924" cy="2547334"/>
          </a:xfrm>
        </p:grpSpPr>
        <p:sp>
          <p:nvSpPr>
            <p:cNvPr id="3" name="Freeform 3"/>
            <p:cNvSpPr/>
            <p:nvPr/>
          </p:nvSpPr>
          <p:spPr>
            <a:xfrm>
              <a:off x="0" y="0"/>
              <a:ext cx="4583924" cy="2547334"/>
            </a:xfrm>
            <a:custGeom>
              <a:avLst/>
              <a:gdLst/>
              <a:ahLst/>
              <a:cxnLst/>
              <a:rect l="l" t="t" r="r" b="b"/>
              <a:pathLst>
                <a:path w="4583924" h="2547334">
                  <a:moveTo>
                    <a:pt x="0" y="0"/>
                  </a:moveTo>
                  <a:lnTo>
                    <a:pt x="4583924" y="0"/>
                  </a:lnTo>
                  <a:lnTo>
                    <a:pt x="4583924" y="2547334"/>
                  </a:lnTo>
                  <a:lnTo>
                    <a:pt x="0" y="2547334"/>
                  </a:lnTo>
                  <a:close/>
                </a:path>
              </a:pathLst>
            </a:custGeom>
            <a:solidFill>
              <a:srgbClr val="000000">
                <a:alpha val="0"/>
              </a:srgbClr>
            </a:solidFill>
            <a:ln w="38100" cap="sq">
              <a:solidFill>
                <a:srgbClr val="000000"/>
              </a:solidFill>
              <a:prstDash val="solid"/>
              <a:miter/>
            </a:ln>
          </p:spPr>
        </p:sp>
        <p:sp>
          <p:nvSpPr>
            <p:cNvPr id="4" name="TextBox 4"/>
            <p:cNvSpPr txBox="1"/>
            <p:nvPr/>
          </p:nvSpPr>
          <p:spPr>
            <a:xfrm>
              <a:off x="0" y="-38100"/>
              <a:ext cx="4583924" cy="2585434"/>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600629" y="649832"/>
            <a:ext cx="1686293" cy="1402286"/>
          </a:xfrm>
          <a:custGeom>
            <a:avLst/>
            <a:gdLst/>
            <a:ahLst/>
            <a:cxnLst/>
            <a:rect l="l" t="t" r="r" b="b"/>
            <a:pathLst>
              <a:path w="1686293" h="1402286">
                <a:moveTo>
                  <a:pt x="0" y="0"/>
                </a:moveTo>
                <a:lnTo>
                  <a:pt x="1686293" y="0"/>
                </a:lnTo>
                <a:lnTo>
                  <a:pt x="1686293" y="1402285"/>
                </a:lnTo>
                <a:lnTo>
                  <a:pt x="0" y="1402285"/>
                </a:lnTo>
                <a:lnTo>
                  <a:pt x="0" y="0"/>
                </a:lnTo>
                <a:close/>
              </a:path>
            </a:pathLst>
          </a:custGeom>
          <a:blipFill>
            <a:blip r:embed="rId2"/>
            <a:stretch>
              <a:fillRect/>
            </a:stretch>
          </a:blipFill>
        </p:spPr>
      </p:sp>
      <p:sp>
        <p:nvSpPr>
          <p:cNvPr id="6" name="Freeform 6"/>
          <p:cNvSpPr/>
          <p:nvPr/>
        </p:nvSpPr>
        <p:spPr>
          <a:xfrm>
            <a:off x="6094380" y="2430379"/>
            <a:ext cx="6898573" cy="5652140"/>
          </a:xfrm>
          <a:custGeom>
            <a:avLst/>
            <a:gdLst/>
            <a:ahLst/>
            <a:cxnLst/>
            <a:rect l="l" t="t" r="r" b="b"/>
            <a:pathLst>
              <a:path w="6898573" h="5652140">
                <a:moveTo>
                  <a:pt x="0" y="0"/>
                </a:moveTo>
                <a:lnTo>
                  <a:pt x="6898573" y="0"/>
                </a:lnTo>
                <a:lnTo>
                  <a:pt x="6898573" y="5652140"/>
                </a:lnTo>
                <a:lnTo>
                  <a:pt x="0" y="5652140"/>
                </a:lnTo>
                <a:lnTo>
                  <a:pt x="0" y="0"/>
                </a:lnTo>
                <a:close/>
              </a:path>
            </a:pathLst>
          </a:custGeom>
          <a:blipFill>
            <a:blip r:embed="rId3"/>
            <a:stretch>
              <a:fillRect/>
            </a:stretch>
          </a:blipFill>
        </p:spPr>
      </p:sp>
      <p:sp>
        <p:nvSpPr>
          <p:cNvPr id="9" name="TextBox 9"/>
          <p:cNvSpPr txBox="1"/>
          <p:nvPr/>
        </p:nvSpPr>
        <p:spPr>
          <a:xfrm>
            <a:off x="5979859" y="792173"/>
            <a:ext cx="6328282" cy="946152"/>
          </a:xfrm>
          <a:prstGeom prst="rect">
            <a:avLst/>
          </a:prstGeom>
        </p:spPr>
        <p:txBody>
          <a:bodyPr lIns="0" tIns="0" rIns="0" bIns="0" rtlCol="0" anchor="t">
            <a:spAutoFit/>
          </a:bodyPr>
          <a:lstStyle/>
          <a:p>
            <a:pPr algn="ctr">
              <a:lnSpc>
                <a:spcPts val="7699"/>
              </a:lnSpc>
              <a:spcBef>
                <a:spcPct val="0"/>
              </a:spcBef>
            </a:pPr>
            <a:r>
              <a:rPr lang="en-US" sz="5499" u="sng">
                <a:solidFill>
                  <a:srgbClr val="000000"/>
                </a:solidFill>
                <a:latin typeface="Norwester"/>
                <a:ea typeface="Norwester"/>
                <a:cs typeface="Norwester"/>
                <a:sym typeface="Norwester"/>
              </a:rPr>
              <a:t>ANSWERS</a:t>
            </a:r>
          </a:p>
        </p:txBody>
      </p:sp>
      <p:sp>
        <p:nvSpPr>
          <p:cNvPr id="8" name="TextBox 7">
            <a:extLst>
              <a:ext uri="{FF2B5EF4-FFF2-40B4-BE49-F238E27FC236}">
                <a16:creationId xmlns:a16="http://schemas.microsoft.com/office/drawing/2014/main" id="{DA736CAF-0E79-8A1F-E75C-706F4313AC08}"/>
              </a:ext>
            </a:extLst>
          </p:cNvPr>
          <p:cNvSpPr txBox="1"/>
          <p:nvPr/>
        </p:nvSpPr>
        <p:spPr>
          <a:xfrm>
            <a:off x="762000" y="1691715"/>
            <a:ext cx="16764000" cy="3554819"/>
          </a:xfrm>
          <a:prstGeom prst="rect">
            <a:avLst/>
          </a:prstGeom>
          <a:noFill/>
        </p:spPr>
        <p:txBody>
          <a:bodyPr wrap="square">
            <a:spAutoFit/>
          </a:bodyPr>
          <a:lstStyle/>
          <a:p>
            <a:r>
              <a:rPr lang="en-US" sz="1800" dirty="0">
                <a:effectLst/>
                <a:latin typeface="Arial" panose="020B0604020202020204" pitchFamily="34"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r>
              <a:rPr lang="en-US" sz="2100" b="1" dirty="0">
                <a:effectLst/>
                <a:latin typeface="Canva Sans Bold" panose="020B0604020202020204" charset="0"/>
                <a:ea typeface="Times New Roman" panose="02020603050405020304" pitchFamily="18" charset="0"/>
              </a:rPr>
              <a:t>15.</a:t>
            </a:r>
            <a:r>
              <a:rPr lang="en-US" sz="2100" dirty="0">
                <a:effectLst/>
                <a:latin typeface="Canva Sans Bold" panose="020B0604020202020204" charset="0"/>
                <a:ea typeface="Times New Roman" panose="02020603050405020304" pitchFamily="18" charset="0"/>
              </a:rPr>
              <a:t> The present ages of Aman and Nina are 59 and 37 years, respectively. What was the ratio of the ages of Nina and Aman 13 years ago?</a:t>
            </a:r>
          </a:p>
          <a:p>
            <a:pPr marL="457200" indent="-457200">
              <a:buAutoNum type="arabicParenR"/>
            </a:pPr>
            <a:r>
              <a:rPr lang="en-US" sz="2100" dirty="0">
                <a:effectLst/>
                <a:latin typeface="Canva Sans "/>
                <a:ea typeface="Times New Roman" panose="02020603050405020304" pitchFamily="18" charset="0"/>
              </a:rPr>
              <a:t>2:3                        2) 12:23                      3) 46:25                           4) 8:3</a:t>
            </a:r>
          </a:p>
          <a:p>
            <a:pPr marL="457200" indent="-457200">
              <a:buAutoNum type="arabicParenR"/>
            </a:pPr>
            <a:endParaRPr lang="en-US" sz="2100" dirty="0">
              <a:latin typeface="Canva Sans "/>
              <a:ea typeface="Times New Roman" panose="02020603050405020304" pitchFamily="18" charset="0"/>
            </a:endParaRPr>
          </a:p>
          <a:p>
            <a:r>
              <a:rPr lang="en-US" sz="2100" b="1" dirty="0">
                <a:effectLst/>
                <a:latin typeface="Canva Sans "/>
                <a:ea typeface="Times New Roman" panose="02020603050405020304" pitchFamily="18" charset="0"/>
              </a:rPr>
              <a:t>ANSWER :  (2) 12:23</a:t>
            </a:r>
          </a:p>
          <a:p>
            <a:r>
              <a:rPr lang="en-US" sz="2100" b="1" dirty="0">
                <a:effectLst/>
                <a:latin typeface="Canva Sans "/>
                <a:ea typeface="Times New Roman" panose="02020603050405020304" pitchFamily="18" charset="0"/>
              </a:rPr>
              <a:t>Explanation : </a:t>
            </a:r>
            <a:r>
              <a:rPr lang="en-US" sz="2100" b="0" i="0" dirty="0">
                <a:solidFill>
                  <a:srgbClr val="343434"/>
                </a:solidFill>
                <a:effectLst/>
                <a:latin typeface="Canva Sans "/>
              </a:rPr>
              <a:t>Since its 13 years ago</a:t>
            </a:r>
            <a:br>
              <a:rPr lang="en-US" sz="2100" dirty="0">
                <a:latin typeface="Canva Sans "/>
              </a:rPr>
            </a:br>
            <a:r>
              <a:rPr lang="en-US" sz="2100" b="0" i="0" dirty="0">
                <a:solidFill>
                  <a:srgbClr val="343434"/>
                </a:solidFill>
                <a:effectLst/>
                <a:latin typeface="Canva Sans "/>
              </a:rPr>
              <a:t>Nina's 13 year ago age = Present age - 13 = 37 - 13 = 24</a:t>
            </a:r>
            <a:br>
              <a:rPr lang="en-US" sz="2100" dirty="0">
                <a:latin typeface="Canva Sans "/>
              </a:rPr>
            </a:br>
            <a:r>
              <a:rPr lang="en-US" sz="2100" b="0" i="0" dirty="0">
                <a:solidFill>
                  <a:srgbClr val="343434"/>
                </a:solidFill>
                <a:effectLst/>
                <a:latin typeface="Canva Sans "/>
              </a:rPr>
              <a:t>Aman 13 year ago age = Present age - 13 = 59 - 13 = 46</a:t>
            </a:r>
            <a:br>
              <a:rPr lang="en-US" sz="2100" dirty="0">
                <a:latin typeface="Canva Sans "/>
              </a:rPr>
            </a:br>
            <a:r>
              <a:rPr lang="en-US" sz="2100" b="0" i="0" dirty="0">
                <a:solidFill>
                  <a:srgbClr val="343434"/>
                </a:solidFill>
                <a:effectLst/>
                <a:latin typeface="Canva Sans "/>
              </a:rPr>
              <a:t>Ratio = 24464624​ = 12:23</a:t>
            </a:r>
            <a:endParaRPr lang="en-US" sz="2100" dirty="0">
              <a:effectLst/>
              <a:latin typeface="Canva Sans "/>
              <a:ea typeface="Times New Roman" panose="02020603050405020304" pitchFamily="18" charset="0"/>
            </a:endParaRPr>
          </a:p>
          <a:p>
            <a:r>
              <a:rPr lang="en-US" sz="1800" dirty="0">
                <a:effectLst/>
                <a:latin typeface="Arial" panose="020B0604020202020204" pitchFamily="34"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p:txBody>
      </p:sp>
      <p:sp>
        <p:nvSpPr>
          <p:cNvPr id="12" name="TextBox 11">
            <a:extLst>
              <a:ext uri="{FF2B5EF4-FFF2-40B4-BE49-F238E27FC236}">
                <a16:creationId xmlns:a16="http://schemas.microsoft.com/office/drawing/2014/main" id="{22EA3420-D141-DD5C-7161-6F656DC6D4F6}"/>
              </a:ext>
            </a:extLst>
          </p:cNvPr>
          <p:cNvSpPr txBox="1"/>
          <p:nvPr/>
        </p:nvSpPr>
        <p:spPr>
          <a:xfrm>
            <a:off x="762000" y="4929530"/>
            <a:ext cx="16383000" cy="4293483"/>
          </a:xfrm>
          <a:prstGeom prst="rect">
            <a:avLst/>
          </a:prstGeom>
          <a:noFill/>
        </p:spPr>
        <p:txBody>
          <a:bodyPr wrap="square">
            <a:spAutoFit/>
          </a:bodyPr>
          <a:lstStyle/>
          <a:p>
            <a:r>
              <a:rPr lang="en-US" sz="2100" dirty="0">
                <a:effectLst/>
                <a:latin typeface="Canva Sans Bold" panose="020B0604020202020204" charset="0"/>
                <a:ea typeface="Times New Roman" panose="02020603050405020304" pitchFamily="18" charset="0"/>
              </a:rPr>
              <a:t>16. Consider the sequence 1,-2, 3,-4, 5,-6, ….. , what is the average of the first 2000 terms of the sequence?</a:t>
            </a:r>
          </a:p>
          <a:p>
            <a:pPr marL="457200" indent="-457200">
              <a:buAutoNum type="arabicParenR"/>
            </a:pPr>
            <a:r>
              <a:rPr lang="en-US" sz="2100" dirty="0">
                <a:effectLst/>
                <a:latin typeface="Canva Sans "/>
                <a:ea typeface="Times New Roman" panose="02020603050405020304" pitchFamily="18" charset="0"/>
              </a:rPr>
              <a:t>-1/2                       2) 1/2                            3) -1/16                            4) -1/8</a:t>
            </a:r>
          </a:p>
          <a:p>
            <a:pPr marL="457200" indent="-457200">
              <a:buAutoNum type="arabicParenR"/>
            </a:pPr>
            <a:endParaRPr lang="en-US" sz="2100" dirty="0">
              <a:latin typeface="Canva Sans "/>
              <a:ea typeface="Times New Roman" panose="02020603050405020304" pitchFamily="18" charset="0"/>
            </a:endParaRPr>
          </a:p>
          <a:p>
            <a:r>
              <a:rPr lang="en-US" sz="2100" b="1" dirty="0">
                <a:effectLst/>
                <a:latin typeface="Canva Sans "/>
                <a:ea typeface="Times New Roman" panose="02020603050405020304" pitchFamily="18" charset="0"/>
              </a:rPr>
              <a:t>ANSWER :  (1) -1/2</a:t>
            </a:r>
          </a:p>
          <a:p>
            <a:r>
              <a:rPr lang="en-US" sz="2100" b="1" dirty="0">
                <a:latin typeface="Canva Sans "/>
                <a:ea typeface="Times New Roman" panose="02020603050405020304" pitchFamily="18" charset="0"/>
              </a:rPr>
              <a:t>Explanation : </a:t>
            </a:r>
            <a:r>
              <a:rPr lang="en-US" sz="2400" b="0" i="0" dirty="0">
                <a:solidFill>
                  <a:srgbClr val="343434"/>
                </a:solidFill>
                <a:effectLst/>
                <a:latin typeface="Public Sans"/>
              </a:rPr>
              <a:t>(1,3,5,..1999) here n=1000</a:t>
            </a:r>
            <a:br>
              <a:rPr lang="en-US" sz="2400" dirty="0"/>
            </a:br>
            <a:r>
              <a:rPr lang="en-US" sz="2400" b="0" i="0" dirty="0">
                <a:solidFill>
                  <a:srgbClr val="343434"/>
                </a:solidFill>
                <a:effectLst/>
                <a:latin typeface="Public Sans"/>
              </a:rPr>
              <a:t>s1=n/2(2a+(n-1)d)=10000000</a:t>
            </a:r>
            <a:br>
              <a:rPr lang="en-US" sz="2400" dirty="0"/>
            </a:br>
            <a:r>
              <a:rPr lang="en-US" sz="2400" b="0" i="0" dirty="0">
                <a:solidFill>
                  <a:srgbClr val="343434"/>
                </a:solidFill>
                <a:effectLst/>
                <a:latin typeface="Public Sans"/>
              </a:rPr>
              <a:t>(-2,-4,-6...,-2000) here n=1000</a:t>
            </a:r>
            <a:br>
              <a:rPr lang="en-US" sz="2400" dirty="0"/>
            </a:br>
            <a:r>
              <a:rPr lang="en-US" sz="2400" b="0" i="0" dirty="0">
                <a:solidFill>
                  <a:srgbClr val="343434"/>
                </a:solidFill>
                <a:effectLst/>
                <a:latin typeface="Public Sans"/>
              </a:rPr>
              <a:t>s2=-1001000</a:t>
            </a:r>
            <a:br>
              <a:rPr lang="en-US" sz="2400" dirty="0"/>
            </a:br>
            <a:r>
              <a:rPr lang="en-US" sz="2400" b="0" i="0" dirty="0">
                <a:solidFill>
                  <a:srgbClr val="343434"/>
                </a:solidFill>
                <a:effectLst/>
                <a:latin typeface="Public Sans"/>
              </a:rPr>
              <a:t>so avg term= s1+s2/2000term</a:t>
            </a:r>
            <a:br>
              <a:rPr lang="en-US" sz="2400" dirty="0"/>
            </a:br>
            <a:r>
              <a:rPr lang="en-US" sz="2400" b="0" i="0" dirty="0">
                <a:solidFill>
                  <a:srgbClr val="343434"/>
                </a:solidFill>
                <a:effectLst/>
                <a:latin typeface="Public Sans"/>
              </a:rPr>
              <a:t>= -1000/2000</a:t>
            </a:r>
            <a:br>
              <a:rPr lang="en-US" sz="2400" dirty="0"/>
            </a:br>
            <a:r>
              <a:rPr lang="en-US" sz="2400" b="0" i="0" dirty="0">
                <a:solidFill>
                  <a:srgbClr val="343434"/>
                </a:solidFill>
                <a:effectLst/>
                <a:latin typeface="Public Sans"/>
              </a:rPr>
              <a:t>= -1/2 ans.</a:t>
            </a:r>
            <a:br>
              <a:rPr lang="en-US" sz="2400" dirty="0"/>
            </a:br>
            <a:endParaRPr lang="en-US" sz="2100" dirty="0">
              <a:effectLst/>
              <a:latin typeface="Canva Sans "/>
              <a:ea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41707" y="307546"/>
            <a:ext cx="17404586" cy="9671909"/>
            <a:chOff x="0" y="0"/>
            <a:chExt cx="4583924" cy="2547334"/>
          </a:xfrm>
        </p:grpSpPr>
        <p:sp>
          <p:nvSpPr>
            <p:cNvPr id="3" name="Freeform 3"/>
            <p:cNvSpPr/>
            <p:nvPr/>
          </p:nvSpPr>
          <p:spPr>
            <a:xfrm>
              <a:off x="0" y="0"/>
              <a:ext cx="4583924" cy="2547334"/>
            </a:xfrm>
            <a:custGeom>
              <a:avLst/>
              <a:gdLst/>
              <a:ahLst/>
              <a:cxnLst/>
              <a:rect l="l" t="t" r="r" b="b"/>
              <a:pathLst>
                <a:path w="4583924" h="2547334">
                  <a:moveTo>
                    <a:pt x="0" y="0"/>
                  </a:moveTo>
                  <a:lnTo>
                    <a:pt x="4583924" y="0"/>
                  </a:lnTo>
                  <a:lnTo>
                    <a:pt x="4583924" y="2547334"/>
                  </a:lnTo>
                  <a:lnTo>
                    <a:pt x="0" y="2547334"/>
                  </a:lnTo>
                  <a:close/>
                </a:path>
              </a:pathLst>
            </a:custGeom>
            <a:solidFill>
              <a:srgbClr val="000000">
                <a:alpha val="0"/>
              </a:srgbClr>
            </a:solidFill>
            <a:ln w="38100" cap="sq">
              <a:solidFill>
                <a:srgbClr val="000000"/>
              </a:solidFill>
              <a:prstDash val="solid"/>
              <a:miter/>
            </a:ln>
          </p:spPr>
        </p:sp>
        <p:sp>
          <p:nvSpPr>
            <p:cNvPr id="4" name="TextBox 4"/>
            <p:cNvSpPr txBox="1"/>
            <p:nvPr/>
          </p:nvSpPr>
          <p:spPr>
            <a:xfrm>
              <a:off x="0" y="-38100"/>
              <a:ext cx="4583924" cy="2585434"/>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600629" y="649832"/>
            <a:ext cx="1686293" cy="1402286"/>
          </a:xfrm>
          <a:custGeom>
            <a:avLst/>
            <a:gdLst/>
            <a:ahLst/>
            <a:cxnLst/>
            <a:rect l="l" t="t" r="r" b="b"/>
            <a:pathLst>
              <a:path w="1686293" h="1402286">
                <a:moveTo>
                  <a:pt x="0" y="0"/>
                </a:moveTo>
                <a:lnTo>
                  <a:pt x="1686293" y="0"/>
                </a:lnTo>
                <a:lnTo>
                  <a:pt x="1686293" y="1402285"/>
                </a:lnTo>
                <a:lnTo>
                  <a:pt x="0" y="1402285"/>
                </a:lnTo>
                <a:lnTo>
                  <a:pt x="0" y="0"/>
                </a:lnTo>
                <a:close/>
              </a:path>
            </a:pathLst>
          </a:custGeom>
          <a:blipFill>
            <a:blip r:embed="rId2"/>
            <a:stretch>
              <a:fillRect/>
            </a:stretch>
          </a:blipFill>
        </p:spPr>
      </p:sp>
      <p:sp>
        <p:nvSpPr>
          <p:cNvPr id="6" name="Freeform 6"/>
          <p:cNvSpPr/>
          <p:nvPr/>
        </p:nvSpPr>
        <p:spPr>
          <a:xfrm>
            <a:off x="6094380" y="2430379"/>
            <a:ext cx="6898573" cy="5652140"/>
          </a:xfrm>
          <a:custGeom>
            <a:avLst/>
            <a:gdLst/>
            <a:ahLst/>
            <a:cxnLst/>
            <a:rect l="l" t="t" r="r" b="b"/>
            <a:pathLst>
              <a:path w="6898573" h="5652140">
                <a:moveTo>
                  <a:pt x="0" y="0"/>
                </a:moveTo>
                <a:lnTo>
                  <a:pt x="6898573" y="0"/>
                </a:lnTo>
                <a:lnTo>
                  <a:pt x="6898573" y="5652140"/>
                </a:lnTo>
                <a:lnTo>
                  <a:pt x="0" y="5652140"/>
                </a:lnTo>
                <a:lnTo>
                  <a:pt x="0" y="0"/>
                </a:lnTo>
                <a:close/>
              </a:path>
            </a:pathLst>
          </a:custGeom>
          <a:blipFill>
            <a:blip r:embed="rId3"/>
            <a:stretch>
              <a:fillRect/>
            </a:stretch>
          </a:blipFill>
        </p:spPr>
      </p:sp>
      <p:sp>
        <p:nvSpPr>
          <p:cNvPr id="8" name="TextBox 8"/>
          <p:cNvSpPr txBox="1"/>
          <p:nvPr/>
        </p:nvSpPr>
        <p:spPr>
          <a:xfrm>
            <a:off x="5979859" y="829437"/>
            <a:ext cx="6328282" cy="946152"/>
          </a:xfrm>
          <a:prstGeom prst="rect">
            <a:avLst/>
          </a:prstGeom>
        </p:spPr>
        <p:txBody>
          <a:bodyPr lIns="0" tIns="0" rIns="0" bIns="0" rtlCol="0" anchor="t">
            <a:spAutoFit/>
          </a:bodyPr>
          <a:lstStyle/>
          <a:p>
            <a:pPr algn="ctr">
              <a:lnSpc>
                <a:spcPts val="7699"/>
              </a:lnSpc>
              <a:spcBef>
                <a:spcPct val="0"/>
              </a:spcBef>
            </a:pPr>
            <a:r>
              <a:rPr lang="en-US" sz="5499" u="sng">
                <a:solidFill>
                  <a:srgbClr val="000000"/>
                </a:solidFill>
                <a:latin typeface="Norwester"/>
                <a:ea typeface="Norwester"/>
                <a:cs typeface="Norwester"/>
                <a:sym typeface="Norwester"/>
              </a:rPr>
              <a:t>ANSWERS</a:t>
            </a:r>
          </a:p>
        </p:txBody>
      </p:sp>
      <p:sp>
        <p:nvSpPr>
          <p:cNvPr id="9" name="TextBox 8">
            <a:extLst>
              <a:ext uri="{FF2B5EF4-FFF2-40B4-BE49-F238E27FC236}">
                <a16:creationId xmlns:a16="http://schemas.microsoft.com/office/drawing/2014/main" id="{A9105B75-2890-7FE9-731C-F18D18A33599}"/>
              </a:ext>
            </a:extLst>
          </p:cNvPr>
          <p:cNvSpPr txBox="1"/>
          <p:nvPr/>
        </p:nvSpPr>
        <p:spPr>
          <a:xfrm>
            <a:off x="838200" y="2204481"/>
            <a:ext cx="16687800" cy="4247317"/>
          </a:xfrm>
          <a:prstGeom prst="rect">
            <a:avLst/>
          </a:prstGeom>
          <a:noFill/>
        </p:spPr>
        <p:txBody>
          <a:bodyPr wrap="square">
            <a:spAutoFit/>
          </a:bodyPr>
          <a:lstStyle/>
          <a:p>
            <a:r>
              <a:rPr lang="en-US" sz="2100" b="1" dirty="0">
                <a:effectLst/>
                <a:latin typeface="Canva Sans Bold" panose="020B0604020202020204" charset="0"/>
                <a:ea typeface="Times New Roman" panose="02020603050405020304" pitchFamily="18" charset="0"/>
              </a:rPr>
              <a:t>17.</a:t>
            </a:r>
            <a:r>
              <a:rPr lang="en-US" sz="2100" dirty="0">
                <a:effectLst/>
                <a:latin typeface="Canva Sans Bold" panose="020B0604020202020204" charset="0"/>
                <a:ea typeface="Times New Roman" panose="02020603050405020304" pitchFamily="18" charset="0"/>
              </a:rPr>
              <a:t> The price of a commodity(in rupees per kilogram) is 100 + 0.1n, on the nth day of 2007 (n = 1, 2,….., 100), and then remains constant. On the other hand, the price of another commodity (in rupees per kilogram) is 89 + 0.15n, on the nth day of 2007 (n=1,2, …, 365). On which date in 2007, will the price of these two commodities be equal?</a:t>
            </a:r>
          </a:p>
          <a:p>
            <a:pPr marL="457200" indent="-457200">
              <a:buAutoNum type="arabicParenR"/>
            </a:pPr>
            <a:r>
              <a:rPr lang="en-US" sz="2100" dirty="0" err="1">
                <a:effectLst/>
                <a:latin typeface="Canva Sans "/>
                <a:ea typeface="Times New Roman" panose="02020603050405020304" pitchFamily="18" charset="0"/>
              </a:rPr>
              <a:t>april</a:t>
            </a:r>
            <a:r>
              <a:rPr lang="en-US" sz="2100" dirty="0">
                <a:effectLst/>
                <a:latin typeface="Canva Sans "/>
                <a:ea typeface="Times New Roman" panose="02020603050405020304" pitchFamily="18" charset="0"/>
              </a:rPr>
              <a:t> 10                    2) </a:t>
            </a:r>
            <a:r>
              <a:rPr lang="en-US" sz="2100" dirty="0" err="1">
                <a:effectLst/>
                <a:latin typeface="Canva Sans "/>
                <a:ea typeface="Times New Roman" panose="02020603050405020304" pitchFamily="18" charset="0"/>
              </a:rPr>
              <a:t>april</a:t>
            </a:r>
            <a:r>
              <a:rPr lang="en-US" sz="2100" dirty="0">
                <a:effectLst/>
                <a:latin typeface="Canva Sans "/>
                <a:ea typeface="Times New Roman" panose="02020603050405020304" pitchFamily="18" charset="0"/>
              </a:rPr>
              <a:t> 11                    3) may 20                       4) may 21</a:t>
            </a:r>
          </a:p>
          <a:p>
            <a:pPr marL="457200" indent="-457200">
              <a:buAutoNum type="arabicParenR"/>
            </a:pPr>
            <a:endParaRPr lang="en-US" sz="2100" dirty="0">
              <a:latin typeface="Canva Sans "/>
              <a:ea typeface="Times New Roman" panose="02020603050405020304" pitchFamily="18" charset="0"/>
            </a:endParaRPr>
          </a:p>
          <a:p>
            <a:r>
              <a:rPr lang="en-US" sz="2100" b="1" dirty="0">
                <a:effectLst/>
                <a:latin typeface="Canva Sans "/>
                <a:ea typeface="Times New Roman" panose="02020603050405020304" pitchFamily="18" charset="0"/>
              </a:rPr>
              <a:t>ANSWER : (3) may 20</a:t>
            </a:r>
          </a:p>
          <a:p>
            <a:r>
              <a:rPr lang="en-US" sz="2100" b="1" dirty="0">
                <a:latin typeface="Canva Sans "/>
                <a:ea typeface="Times New Roman" panose="02020603050405020304" pitchFamily="18" charset="0"/>
              </a:rPr>
              <a:t>Explanation : </a:t>
            </a:r>
            <a:br>
              <a:rPr lang="en-US" sz="2400" dirty="0"/>
            </a:br>
            <a:r>
              <a:rPr lang="en-US" sz="2400" b="0" i="0" dirty="0">
                <a:solidFill>
                  <a:srgbClr val="343434"/>
                </a:solidFill>
                <a:effectLst/>
                <a:latin typeface="Public Sans"/>
              </a:rPr>
              <a:t>100 + 0.1*100 =110</a:t>
            </a:r>
            <a:br>
              <a:rPr lang="en-US" sz="2400" dirty="0"/>
            </a:br>
            <a:r>
              <a:rPr lang="en-US" sz="2400" b="0" i="0" dirty="0">
                <a:solidFill>
                  <a:srgbClr val="343434"/>
                </a:solidFill>
                <a:effectLst/>
                <a:latin typeface="Public Sans"/>
              </a:rPr>
              <a:t>110 = 89 + 0.15n</a:t>
            </a:r>
            <a:br>
              <a:rPr lang="en-US" sz="2400" dirty="0"/>
            </a:br>
            <a:r>
              <a:rPr lang="en-US" sz="2400" b="0" i="0" dirty="0">
                <a:solidFill>
                  <a:srgbClr val="343434"/>
                </a:solidFill>
                <a:effectLst/>
                <a:latin typeface="Public Sans"/>
              </a:rPr>
              <a:t>solving this</a:t>
            </a:r>
            <a:br>
              <a:rPr lang="en-US" sz="2400" dirty="0"/>
            </a:br>
            <a:r>
              <a:rPr lang="en-US" sz="2400" b="0" i="0" dirty="0">
                <a:solidFill>
                  <a:srgbClr val="343434"/>
                </a:solidFill>
                <a:effectLst/>
                <a:latin typeface="Public Sans"/>
              </a:rPr>
              <a:t>n = 140 days</a:t>
            </a:r>
            <a:br>
              <a:rPr lang="en-US" sz="2400" dirty="0"/>
            </a:br>
            <a:r>
              <a:rPr lang="en-US" sz="2400" b="0" i="0" dirty="0">
                <a:solidFill>
                  <a:srgbClr val="343434"/>
                </a:solidFill>
                <a:effectLst/>
                <a:latin typeface="Public Sans"/>
              </a:rPr>
              <a:t>which is 20th of may</a:t>
            </a:r>
            <a:endParaRPr lang="en-US" sz="2100" dirty="0">
              <a:effectLst/>
              <a:latin typeface="Canva Sans "/>
              <a:ea typeface="Times New Roman" panose="02020603050405020304" pitchFamily="18" charset="0"/>
            </a:endParaRPr>
          </a:p>
        </p:txBody>
      </p:sp>
      <p:sp>
        <p:nvSpPr>
          <p:cNvPr id="12" name="TextBox 11">
            <a:extLst>
              <a:ext uri="{FF2B5EF4-FFF2-40B4-BE49-F238E27FC236}">
                <a16:creationId xmlns:a16="http://schemas.microsoft.com/office/drawing/2014/main" id="{DA1FD7DF-B0FB-539B-04BB-AA8E07823CE4}"/>
              </a:ext>
            </a:extLst>
          </p:cNvPr>
          <p:cNvSpPr txBox="1"/>
          <p:nvPr/>
        </p:nvSpPr>
        <p:spPr>
          <a:xfrm>
            <a:off x="838200" y="6467775"/>
            <a:ext cx="16535400" cy="2031325"/>
          </a:xfrm>
          <a:prstGeom prst="rect">
            <a:avLst/>
          </a:prstGeom>
          <a:noFill/>
        </p:spPr>
        <p:txBody>
          <a:bodyPr wrap="square">
            <a:spAutoFit/>
          </a:bodyPr>
          <a:lstStyle/>
          <a:p>
            <a:r>
              <a:rPr lang="en-US" sz="2100" b="1" dirty="0">
                <a:effectLst/>
                <a:latin typeface="Canva Sans Bold" panose="020B0604020202020204" charset="0"/>
                <a:ea typeface="Times New Roman" panose="02020603050405020304" pitchFamily="18" charset="0"/>
              </a:rPr>
              <a:t>18. </a:t>
            </a:r>
            <a:r>
              <a:rPr lang="en-US" sz="2100" dirty="0">
                <a:effectLst/>
                <a:latin typeface="Canva Sans Bold" panose="020B0604020202020204" charset="0"/>
                <a:ea typeface="Times New Roman" panose="02020603050405020304" pitchFamily="18" charset="0"/>
              </a:rPr>
              <a:t>In a clock the long hand is of 8cm and the short hand is of 7cm. if the clock runs for 4 days find out the total distance covered by both the hands?</a:t>
            </a:r>
          </a:p>
          <a:p>
            <a:pPr marL="457200" indent="-457200">
              <a:buAutoNum type="arabicParenR"/>
            </a:pPr>
            <a:r>
              <a:rPr lang="en-US" sz="2100" dirty="0">
                <a:effectLst/>
                <a:latin typeface="Canva Sans "/>
                <a:ea typeface="Times New Roman" panose="02020603050405020304" pitchFamily="18" charset="0"/>
              </a:rPr>
              <a:t>1824π cm                2) 1724π cm                   3) 1648π cm              4) 2028π cm</a:t>
            </a:r>
          </a:p>
          <a:p>
            <a:pPr marL="457200" indent="-457200">
              <a:buAutoNum type="arabicParenR"/>
            </a:pPr>
            <a:endParaRPr lang="en-US" sz="2100" dirty="0">
              <a:latin typeface="Canva Sans "/>
              <a:ea typeface="Times New Roman" panose="02020603050405020304" pitchFamily="18" charset="0"/>
            </a:endParaRPr>
          </a:p>
          <a:p>
            <a:r>
              <a:rPr lang="en-US" sz="2100" dirty="0">
                <a:effectLst/>
                <a:latin typeface="Canva Sans "/>
                <a:ea typeface="Times New Roman" panose="02020603050405020304" pitchFamily="18" charset="0"/>
              </a:rPr>
              <a:t>ANSWER : (3)  1648 π cm </a:t>
            </a:r>
          </a:p>
          <a:p>
            <a:r>
              <a:rPr lang="en-US" sz="2100" dirty="0">
                <a:latin typeface="Canva Sans "/>
                <a:ea typeface="Times New Roman" panose="02020603050405020304" pitchFamily="18" charset="0"/>
              </a:rPr>
              <a:t>Explanation : </a:t>
            </a:r>
            <a:endParaRPr lang="en-US" sz="2100" dirty="0">
              <a:effectLst/>
              <a:latin typeface="Canva Sans "/>
              <a:ea typeface="Times New Roman" panose="02020603050405020304" pitchFamily="18" charset="0"/>
            </a:endParaRPr>
          </a:p>
        </p:txBody>
      </p:sp>
      <p:pic>
        <p:nvPicPr>
          <p:cNvPr id="15" name="Picture 14">
            <a:extLst>
              <a:ext uri="{FF2B5EF4-FFF2-40B4-BE49-F238E27FC236}">
                <a16:creationId xmlns:a16="http://schemas.microsoft.com/office/drawing/2014/main" id="{ADDC561B-C7C6-7097-7D1E-9BF7D5344E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29200" y="7939817"/>
            <a:ext cx="8305800" cy="176575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74933" y="307545"/>
            <a:ext cx="17404586" cy="9671909"/>
            <a:chOff x="0" y="0"/>
            <a:chExt cx="4583924" cy="2547334"/>
          </a:xfrm>
        </p:grpSpPr>
        <p:sp>
          <p:nvSpPr>
            <p:cNvPr id="3" name="Freeform 3"/>
            <p:cNvSpPr/>
            <p:nvPr/>
          </p:nvSpPr>
          <p:spPr>
            <a:xfrm>
              <a:off x="0" y="0"/>
              <a:ext cx="4583924" cy="2547334"/>
            </a:xfrm>
            <a:custGeom>
              <a:avLst/>
              <a:gdLst/>
              <a:ahLst/>
              <a:cxnLst/>
              <a:rect l="l" t="t" r="r" b="b"/>
              <a:pathLst>
                <a:path w="4583924" h="2547334">
                  <a:moveTo>
                    <a:pt x="0" y="0"/>
                  </a:moveTo>
                  <a:lnTo>
                    <a:pt x="4583924" y="0"/>
                  </a:lnTo>
                  <a:lnTo>
                    <a:pt x="4583924" y="2547334"/>
                  </a:lnTo>
                  <a:lnTo>
                    <a:pt x="0" y="2547334"/>
                  </a:lnTo>
                  <a:close/>
                </a:path>
              </a:pathLst>
            </a:custGeom>
            <a:solidFill>
              <a:srgbClr val="000000">
                <a:alpha val="0"/>
              </a:srgbClr>
            </a:solidFill>
            <a:ln w="38100" cap="sq">
              <a:solidFill>
                <a:srgbClr val="000000"/>
              </a:solidFill>
              <a:prstDash val="solid"/>
              <a:miter/>
            </a:ln>
          </p:spPr>
        </p:sp>
        <p:sp>
          <p:nvSpPr>
            <p:cNvPr id="4" name="TextBox 4"/>
            <p:cNvSpPr txBox="1"/>
            <p:nvPr/>
          </p:nvSpPr>
          <p:spPr>
            <a:xfrm>
              <a:off x="0" y="-38100"/>
              <a:ext cx="4583924" cy="2585434"/>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608481" y="649832"/>
            <a:ext cx="1686293" cy="1402286"/>
          </a:xfrm>
          <a:custGeom>
            <a:avLst/>
            <a:gdLst/>
            <a:ahLst/>
            <a:cxnLst/>
            <a:rect l="l" t="t" r="r" b="b"/>
            <a:pathLst>
              <a:path w="1686293" h="1402286">
                <a:moveTo>
                  <a:pt x="0" y="0"/>
                </a:moveTo>
                <a:lnTo>
                  <a:pt x="1686293" y="0"/>
                </a:lnTo>
                <a:lnTo>
                  <a:pt x="1686293" y="1402285"/>
                </a:lnTo>
                <a:lnTo>
                  <a:pt x="0" y="1402285"/>
                </a:lnTo>
                <a:lnTo>
                  <a:pt x="0" y="0"/>
                </a:lnTo>
                <a:close/>
              </a:path>
            </a:pathLst>
          </a:custGeom>
          <a:blipFill>
            <a:blip r:embed="rId2"/>
            <a:stretch>
              <a:fillRect/>
            </a:stretch>
          </a:blipFill>
        </p:spPr>
      </p:sp>
      <p:sp>
        <p:nvSpPr>
          <p:cNvPr id="6" name="Freeform 6"/>
          <p:cNvSpPr/>
          <p:nvPr/>
        </p:nvSpPr>
        <p:spPr>
          <a:xfrm>
            <a:off x="6102232" y="2430379"/>
            <a:ext cx="6898573" cy="5652140"/>
          </a:xfrm>
          <a:custGeom>
            <a:avLst/>
            <a:gdLst/>
            <a:ahLst/>
            <a:cxnLst/>
            <a:rect l="l" t="t" r="r" b="b"/>
            <a:pathLst>
              <a:path w="6898573" h="5652140">
                <a:moveTo>
                  <a:pt x="0" y="0"/>
                </a:moveTo>
                <a:lnTo>
                  <a:pt x="6898573" y="0"/>
                </a:lnTo>
                <a:lnTo>
                  <a:pt x="6898573" y="5652140"/>
                </a:lnTo>
                <a:lnTo>
                  <a:pt x="0" y="5652140"/>
                </a:lnTo>
                <a:lnTo>
                  <a:pt x="0" y="0"/>
                </a:lnTo>
                <a:close/>
              </a:path>
            </a:pathLst>
          </a:custGeom>
          <a:blipFill>
            <a:blip r:embed="rId3"/>
            <a:stretch>
              <a:fillRect/>
            </a:stretch>
          </a:blipFill>
        </p:spPr>
      </p:sp>
      <p:sp>
        <p:nvSpPr>
          <p:cNvPr id="10" name="TextBox 10"/>
          <p:cNvSpPr txBox="1"/>
          <p:nvPr/>
        </p:nvSpPr>
        <p:spPr>
          <a:xfrm>
            <a:off x="5979859" y="820748"/>
            <a:ext cx="6328282" cy="946152"/>
          </a:xfrm>
          <a:prstGeom prst="rect">
            <a:avLst/>
          </a:prstGeom>
        </p:spPr>
        <p:txBody>
          <a:bodyPr lIns="0" tIns="0" rIns="0" bIns="0" rtlCol="0" anchor="t">
            <a:spAutoFit/>
          </a:bodyPr>
          <a:lstStyle/>
          <a:p>
            <a:pPr algn="ctr">
              <a:lnSpc>
                <a:spcPts val="7699"/>
              </a:lnSpc>
              <a:spcBef>
                <a:spcPct val="0"/>
              </a:spcBef>
            </a:pPr>
            <a:r>
              <a:rPr lang="en-US" sz="5499" u="sng">
                <a:solidFill>
                  <a:srgbClr val="000000"/>
                </a:solidFill>
                <a:latin typeface="Norwester"/>
                <a:ea typeface="Norwester"/>
                <a:cs typeface="Norwester"/>
                <a:sym typeface="Norwester"/>
              </a:rPr>
              <a:t>ANSWERS</a:t>
            </a:r>
          </a:p>
        </p:txBody>
      </p:sp>
      <p:sp>
        <p:nvSpPr>
          <p:cNvPr id="11" name="Rectangle 2">
            <a:extLst>
              <a:ext uri="{FF2B5EF4-FFF2-40B4-BE49-F238E27FC236}">
                <a16:creationId xmlns:a16="http://schemas.microsoft.com/office/drawing/2014/main" id="{E0652627-7835-F297-72B8-C2FC813FA08F}"/>
              </a:ext>
            </a:extLst>
          </p:cNvPr>
          <p:cNvSpPr>
            <a:spLocks noChangeArrowheads="1"/>
          </p:cNvSpPr>
          <p:nvPr/>
        </p:nvSpPr>
        <p:spPr bwMode="auto">
          <a:xfrm>
            <a:off x="0" y="0"/>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TextBox 7">
            <a:extLst>
              <a:ext uri="{FF2B5EF4-FFF2-40B4-BE49-F238E27FC236}">
                <a16:creationId xmlns:a16="http://schemas.microsoft.com/office/drawing/2014/main" id="{C43BA2B6-E37C-8CF7-0A97-AB1F6F8FFECF}"/>
              </a:ext>
            </a:extLst>
          </p:cNvPr>
          <p:cNvSpPr txBox="1"/>
          <p:nvPr/>
        </p:nvSpPr>
        <p:spPr>
          <a:xfrm>
            <a:off x="608481" y="2130448"/>
            <a:ext cx="16535400" cy="3185487"/>
          </a:xfrm>
          <a:prstGeom prst="rect">
            <a:avLst/>
          </a:prstGeom>
          <a:noFill/>
        </p:spPr>
        <p:txBody>
          <a:bodyPr wrap="square">
            <a:spAutoFit/>
          </a:bodyPr>
          <a:lstStyle/>
          <a:p>
            <a:r>
              <a:rPr lang="en-US" sz="2100" b="1" dirty="0">
                <a:effectLst/>
                <a:latin typeface="Canva Sans Bold" panose="020B0604020202020204" charset="0"/>
                <a:ea typeface="Times New Roman" panose="02020603050405020304" pitchFamily="18" charset="0"/>
              </a:rPr>
              <a:t>19.</a:t>
            </a:r>
            <a:r>
              <a:rPr lang="en-US" sz="2100" dirty="0">
                <a:effectLst/>
                <a:latin typeface="Canva Sans Bold" panose="020B0604020202020204" charset="0"/>
                <a:ea typeface="Times New Roman" panose="02020603050405020304" pitchFamily="18" charset="0"/>
              </a:rPr>
              <a:t> In a particular year, the month of January had exactly 4 Thursdays , and 4 Sundays . On which day of the week did January 1st occur in the year?</a:t>
            </a:r>
          </a:p>
          <a:p>
            <a:pPr marL="457200" indent="-457200">
              <a:buAutoNum type="arabicParenR"/>
            </a:pPr>
            <a:r>
              <a:rPr lang="en-US" sz="2100" dirty="0">
                <a:effectLst/>
                <a:latin typeface="Canva Sans "/>
                <a:ea typeface="Times New Roman" panose="02020603050405020304" pitchFamily="18" charset="0"/>
              </a:rPr>
              <a:t>Wednesday               2) Tuesday                    3) Monday                 4) Thursday </a:t>
            </a:r>
          </a:p>
          <a:p>
            <a:pPr marL="457200" indent="-457200">
              <a:buAutoNum type="arabicParenR"/>
            </a:pPr>
            <a:endParaRPr lang="en-US" sz="2100" dirty="0">
              <a:latin typeface="Canva Sans "/>
              <a:ea typeface="Times New Roman" panose="02020603050405020304" pitchFamily="18" charset="0"/>
            </a:endParaRPr>
          </a:p>
          <a:p>
            <a:r>
              <a:rPr lang="en-US" sz="2100" b="1" dirty="0">
                <a:effectLst/>
                <a:latin typeface="Canva Sans "/>
                <a:ea typeface="Times New Roman" panose="02020603050405020304" pitchFamily="18" charset="0"/>
              </a:rPr>
              <a:t>ANSWER : (3) Monday</a:t>
            </a:r>
          </a:p>
          <a:p>
            <a:r>
              <a:rPr lang="en-US" sz="2100" b="1" dirty="0">
                <a:latin typeface="Canva Sans "/>
                <a:ea typeface="Times New Roman" panose="02020603050405020304" pitchFamily="18" charset="0"/>
              </a:rPr>
              <a:t>Explanation : </a:t>
            </a:r>
            <a:r>
              <a:rPr lang="en-US" sz="2400" b="0" i="0" dirty="0">
                <a:solidFill>
                  <a:srgbClr val="343434"/>
                </a:solidFill>
                <a:effectLst/>
                <a:latin typeface="Public Sans"/>
              </a:rPr>
              <a:t>If a month has 31 days, and it starts with Sunday , Then Sundays,</a:t>
            </a:r>
            <a:br>
              <a:rPr lang="en-US" sz="2400" dirty="0"/>
            </a:br>
            <a:r>
              <a:rPr lang="en-US" sz="2400" b="0" i="0" dirty="0">
                <a:solidFill>
                  <a:srgbClr val="343434"/>
                </a:solidFill>
                <a:effectLst/>
                <a:latin typeface="Public Sans"/>
              </a:rPr>
              <a:t>Mondays, Tuesdays  are 5 for that month. If this month starts</a:t>
            </a:r>
            <a:br>
              <a:rPr lang="en-US" sz="2400" dirty="0"/>
            </a:br>
            <a:r>
              <a:rPr lang="en-US" sz="2400" b="0" i="0" dirty="0">
                <a:solidFill>
                  <a:srgbClr val="343434"/>
                </a:solidFill>
                <a:effectLst/>
                <a:latin typeface="Public Sans"/>
              </a:rPr>
              <a:t>with Monday , then Mondays , Tuesdays , and Wednesdays </a:t>
            </a:r>
            <a:br>
              <a:rPr lang="en-US" sz="2400" dirty="0"/>
            </a:br>
            <a:r>
              <a:rPr lang="en-US" sz="2400" b="0" i="0" dirty="0">
                <a:solidFill>
                  <a:srgbClr val="343434"/>
                </a:solidFill>
                <a:effectLst/>
                <a:latin typeface="Public Sans"/>
              </a:rPr>
              <a:t>are 5 and remaining days are 4 each. So</a:t>
            </a:r>
            <a:r>
              <a:rPr lang="en-US" sz="2400" dirty="0">
                <a:solidFill>
                  <a:srgbClr val="343434"/>
                </a:solidFill>
                <a:latin typeface="Public Sans"/>
              </a:rPr>
              <a:t>, </a:t>
            </a:r>
            <a:r>
              <a:rPr lang="en-US" sz="2400" b="0" i="0" dirty="0">
                <a:solidFill>
                  <a:srgbClr val="343434"/>
                </a:solidFill>
                <a:effectLst/>
                <a:latin typeface="Public Sans"/>
              </a:rPr>
              <a:t>this month start with Monday.</a:t>
            </a:r>
            <a:endParaRPr lang="en-US" sz="2100" dirty="0">
              <a:effectLst/>
              <a:latin typeface="Canva Sans "/>
              <a:ea typeface="Times New Roman" panose="02020603050405020304" pitchFamily="18" charset="0"/>
            </a:endParaRPr>
          </a:p>
        </p:txBody>
      </p:sp>
      <p:sp>
        <p:nvSpPr>
          <p:cNvPr id="14" name="TextBox 13">
            <a:extLst>
              <a:ext uri="{FF2B5EF4-FFF2-40B4-BE49-F238E27FC236}">
                <a16:creationId xmlns:a16="http://schemas.microsoft.com/office/drawing/2014/main" id="{E485BC7B-6C59-F776-9B73-F4CBB088D266}"/>
              </a:ext>
            </a:extLst>
          </p:cNvPr>
          <p:cNvSpPr txBox="1"/>
          <p:nvPr/>
        </p:nvSpPr>
        <p:spPr>
          <a:xfrm>
            <a:off x="608480" y="5679483"/>
            <a:ext cx="16612719" cy="4247317"/>
          </a:xfrm>
          <a:prstGeom prst="rect">
            <a:avLst/>
          </a:prstGeom>
          <a:noFill/>
        </p:spPr>
        <p:txBody>
          <a:bodyPr wrap="square">
            <a:spAutoFit/>
          </a:bodyPr>
          <a:lstStyle/>
          <a:p>
            <a:r>
              <a:rPr lang="en-US" sz="2100" b="1" dirty="0">
                <a:effectLst/>
                <a:latin typeface="Canva Sans "/>
                <a:ea typeface="Times New Roman" panose="02020603050405020304" pitchFamily="18" charset="0"/>
              </a:rPr>
              <a:t>20.</a:t>
            </a:r>
            <a:r>
              <a:rPr lang="en-US" sz="2100" dirty="0">
                <a:effectLst/>
                <a:latin typeface="Canva Sans "/>
                <a:ea typeface="Times New Roman" panose="02020603050405020304" pitchFamily="18" charset="0"/>
              </a:rPr>
              <a:t> The famous church in the city of </a:t>
            </a:r>
            <a:r>
              <a:rPr lang="en-US" sz="2100" dirty="0" err="1">
                <a:effectLst/>
                <a:latin typeface="Canva Sans "/>
                <a:ea typeface="Times New Roman" panose="02020603050405020304" pitchFamily="18" charset="0"/>
              </a:rPr>
              <a:t>Kumbakonam</a:t>
            </a:r>
            <a:r>
              <a:rPr lang="en-US" sz="2100" dirty="0">
                <a:effectLst/>
                <a:latin typeface="Canva Sans "/>
                <a:ea typeface="Times New Roman" panose="02020603050405020304" pitchFamily="18" charset="0"/>
              </a:rPr>
              <a:t> has a big clock tower and is said to be over 300 years old. Every Monday 10.00 A M the clock is set by Antony, doing service in the church. The Clock loses 6 minutes every hour. What will be the actual time when the faulty clock shows 3 P.M on Friday?</a:t>
            </a:r>
          </a:p>
          <a:p>
            <a:pPr marL="457200" indent="-457200">
              <a:buAutoNum type="arabicParenR"/>
            </a:pPr>
            <a:r>
              <a:rPr lang="en-US" sz="2100" dirty="0">
                <a:effectLst/>
                <a:latin typeface="Canva Sans "/>
                <a:ea typeface="Times New Roman" panose="02020603050405020304" pitchFamily="18" charset="0"/>
              </a:rPr>
              <a:t>Saturday 1.06 am          2) 4:54 am Friday         3) 2:13:20 am Saturday              4) 3 am Friday</a:t>
            </a:r>
          </a:p>
          <a:p>
            <a:pPr marL="457200" indent="-457200">
              <a:buAutoNum type="arabicParenR"/>
            </a:pPr>
            <a:endParaRPr lang="en-US" sz="2100" dirty="0">
              <a:latin typeface="Canva Sans "/>
              <a:ea typeface="Times New Roman" panose="02020603050405020304" pitchFamily="18" charset="0"/>
            </a:endParaRPr>
          </a:p>
          <a:p>
            <a:r>
              <a:rPr lang="en-US" sz="2100" dirty="0">
                <a:effectLst/>
                <a:latin typeface="Canva Sans "/>
                <a:ea typeface="Times New Roman" panose="02020603050405020304" pitchFamily="18" charset="0"/>
              </a:rPr>
              <a:t>ANSWER : (1) Saturday 1.06 am</a:t>
            </a:r>
          </a:p>
          <a:p>
            <a:r>
              <a:rPr lang="en-US" sz="2100" dirty="0">
                <a:latin typeface="Canva Sans "/>
                <a:ea typeface="Times New Roman" panose="02020603050405020304" pitchFamily="18" charset="0"/>
              </a:rPr>
              <a:t>Explanation : </a:t>
            </a:r>
            <a:r>
              <a:rPr lang="en-US" sz="2400" b="0" i="0" dirty="0">
                <a:solidFill>
                  <a:srgbClr val="343434"/>
                </a:solidFill>
                <a:effectLst/>
                <a:latin typeface="Public Sans"/>
              </a:rPr>
              <a:t>Let us start from Monday 10 am to </a:t>
            </a:r>
            <a:r>
              <a:rPr lang="en-US" sz="2400" dirty="0">
                <a:solidFill>
                  <a:srgbClr val="343434"/>
                </a:solidFill>
                <a:latin typeface="Public Sans"/>
              </a:rPr>
              <a:t>F</a:t>
            </a:r>
            <a:r>
              <a:rPr lang="en-US" sz="2400" b="0" i="0" dirty="0">
                <a:solidFill>
                  <a:srgbClr val="343434"/>
                </a:solidFill>
                <a:effectLst/>
                <a:latin typeface="Public Sans"/>
              </a:rPr>
              <a:t>riday 3.00 pm.....total hours=</a:t>
            </a:r>
            <a:br>
              <a:rPr lang="en-US" sz="2400" dirty="0"/>
            </a:br>
            <a:r>
              <a:rPr lang="en-US" sz="2400" b="0" i="0" dirty="0">
                <a:solidFill>
                  <a:srgbClr val="343434"/>
                </a:solidFill>
                <a:effectLst/>
                <a:latin typeface="Public Sans"/>
              </a:rPr>
              <a:t>4 days 5 hrs.=4*24+5=101 hrs.</a:t>
            </a:r>
            <a:br>
              <a:rPr lang="en-US" sz="2400" dirty="0"/>
            </a:br>
            <a:r>
              <a:rPr lang="en-US" sz="2400" b="0" i="0" dirty="0">
                <a:solidFill>
                  <a:srgbClr val="343434"/>
                </a:solidFill>
                <a:effectLst/>
                <a:latin typeface="Public Sans"/>
              </a:rPr>
              <a:t>so total time loses=101*6 minutes=606 minutes=606/60=10 </a:t>
            </a:r>
            <a:r>
              <a:rPr lang="en-US" sz="2400" b="0" i="0" dirty="0" err="1">
                <a:solidFill>
                  <a:srgbClr val="343434"/>
                </a:solidFill>
                <a:effectLst/>
                <a:latin typeface="Public Sans"/>
              </a:rPr>
              <a:t>hrs</a:t>
            </a:r>
            <a:r>
              <a:rPr lang="en-US" sz="2400" b="0" i="0" dirty="0">
                <a:solidFill>
                  <a:srgbClr val="343434"/>
                </a:solidFill>
                <a:effectLst/>
                <a:latin typeface="Public Sans"/>
              </a:rPr>
              <a:t>  6 minutes</a:t>
            </a:r>
            <a:br>
              <a:rPr lang="en-US" sz="2400" dirty="0"/>
            </a:br>
            <a:r>
              <a:rPr lang="en-US" sz="2400" b="0" i="0" dirty="0">
                <a:solidFill>
                  <a:srgbClr val="343434"/>
                </a:solidFill>
                <a:effectLst/>
                <a:latin typeface="Public Sans"/>
              </a:rPr>
              <a:t>so actual time= </a:t>
            </a:r>
            <a:r>
              <a:rPr lang="en-US" sz="2400" dirty="0">
                <a:solidFill>
                  <a:srgbClr val="343434"/>
                </a:solidFill>
                <a:latin typeface="Public Sans"/>
              </a:rPr>
              <a:t>F</a:t>
            </a:r>
            <a:r>
              <a:rPr lang="en-US" sz="2400" b="0" i="0" dirty="0">
                <a:solidFill>
                  <a:srgbClr val="343434"/>
                </a:solidFill>
                <a:effectLst/>
                <a:latin typeface="Public Sans"/>
              </a:rPr>
              <a:t>riday 3.00 pm + 10 </a:t>
            </a:r>
            <a:r>
              <a:rPr lang="en-US" sz="2400" b="0" i="0" dirty="0" err="1">
                <a:solidFill>
                  <a:srgbClr val="343434"/>
                </a:solidFill>
                <a:effectLst/>
                <a:latin typeface="Public Sans"/>
              </a:rPr>
              <a:t>hrs</a:t>
            </a:r>
            <a:r>
              <a:rPr lang="en-US" sz="2400" b="0" i="0" dirty="0">
                <a:solidFill>
                  <a:srgbClr val="343434"/>
                </a:solidFill>
                <a:effectLst/>
                <a:latin typeface="Public Sans"/>
              </a:rPr>
              <a:t>  06 minutes= </a:t>
            </a:r>
            <a:r>
              <a:rPr lang="en-US" sz="2400" dirty="0">
                <a:solidFill>
                  <a:srgbClr val="343434"/>
                </a:solidFill>
                <a:latin typeface="Public Sans"/>
              </a:rPr>
              <a:t>Sat</a:t>
            </a:r>
            <a:r>
              <a:rPr lang="en-US" sz="2400" b="0" i="0" dirty="0">
                <a:solidFill>
                  <a:srgbClr val="343434"/>
                </a:solidFill>
                <a:effectLst/>
                <a:latin typeface="Public Sans"/>
              </a:rPr>
              <a:t>urday  1.06 am.</a:t>
            </a:r>
            <a:br>
              <a:rPr lang="en-US" sz="2400" dirty="0"/>
            </a:br>
            <a:r>
              <a:rPr lang="en-US" sz="2400" b="0" i="0" dirty="0">
                <a:solidFill>
                  <a:srgbClr val="343434"/>
                </a:solidFill>
                <a:effectLst/>
                <a:latin typeface="Public Sans"/>
              </a:rPr>
              <a:t>Now, in most of the places they are giving answers as 4.54 AM, which is incorrect. As the clock loses 6 mins. Thus</a:t>
            </a:r>
            <a:r>
              <a:rPr lang="en-US" sz="2400" dirty="0">
                <a:solidFill>
                  <a:srgbClr val="343434"/>
                </a:solidFill>
                <a:latin typeface="Public Sans"/>
              </a:rPr>
              <a:t>, </a:t>
            </a:r>
            <a:r>
              <a:rPr lang="en-US" sz="2400" b="0" i="0" dirty="0">
                <a:solidFill>
                  <a:srgbClr val="343434"/>
                </a:solidFill>
                <a:effectLst/>
                <a:latin typeface="Public Sans"/>
              </a:rPr>
              <a:t>we have to add the time.</a:t>
            </a:r>
            <a:endParaRPr lang="en-US" sz="2100" dirty="0">
              <a:effectLst/>
              <a:latin typeface="Canva Sans "/>
              <a:ea typeface="Times New Roman" panose="02020603050405020304"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915098-B234-9812-5A93-6303D9C2FB18}"/>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B46B27F-7236-8959-7E33-1B1172D06609}"/>
              </a:ext>
            </a:extLst>
          </p:cNvPr>
          <p:cNvGrpSpPr/>
          <p:nvPr/>
        </p:nvGrpSpPr>
        <p:grpSpPr>
          <a:xfrm>
            <a:off x="274933" y="307545"/>
            <a:ext cx="17404586" cy="9671909"/>
            <a:chOff x="0" y="0"/>
            <a:chExt cx="4583924" cy="2547334"/>
          </a:xfrm>
        </p:grpSpPr>
        <p:sp>
          <p:nvSpPr>
            <p:cNvPr id="3" name="Freeform 3">
              <a:extLst>
                <a:ext uri="{FF2B5EF4-FFF2-40B4-BE49-F238E27FC236}">
                  <a16:creationId xmlns:a16="http://schemas.microsoft.com/office/drawing/2014/main" id="{66B4965C-68FD-2623-B65E-12DB6B47546D}"/>
                </a:ext>
              </a:extLst>
            </p:cNvPr>
            <p:cNvSpPr/>
            <p:nvPr/>
          </p:nvSpPr>
          <p:spPr>
            <a:xfrm>
              <a:off x="0" y="0"/>
              <a:ext cx="4583924" cy="2547334"/>
            </a:xfrm>
            <a:custGeom>
              <a:avLst/>
              <a:gdLst/>
              <a:ahLst/>
              <a:cxnLst/>
              <a:rect l="l" t="t" r="r" b="b"/>
              <a:pathLst>
                <a:path w="4583924" h="2547334">
                  <a:moveTo>
                    <a:pt x="0" y="0"/>
                  </a:moveTo>
                  <a:lnTo>
                    <a:pt x="4583924" y="0"/>
                  </a:lnTo>
                  <a:lnTo>
                    <a:pt x="4583924" y="2547334"/>
                  </a:lnTo>
                  <a:lnTo>
                    <a:pt x="0" y="2547334"/>
                  </a:lnTo>
                  <a:close/>
                </a:path>
              </a:pathLst>
            </a:custGeom>
            <a:solidFill>
              <a:srgbClr val="000000">
                <a:alpha val="0"/>
              </a:srgbClr>
            </a:solidFill>
            <a:ln w="38100" cap="sq">
              <a:solidFill>
                <a:srgbClr val="000000"/>
              </a:solidFill>
              <a:prstDash val="solid"/>
              <a:miter/>
            </a:ln>
          </p:spPr>
        </p:sp>
        <p:sp>
          <p:nvSpPr>
            <p:cNvPr id="4" name="TextBox 4">
              <a:extLst>
                <a:ext uri="{FF2B5EF4-FFF2-40B4-BE49-F238E27FC236}">
                  <a16:creationId xmlns:a16="http://schemas.microsoft.com/office/drawing/2014/main" id="{0F71D4EB-0B71-4533-D366-58356FF0CE83}"/>
                </a:ext>
              </a:extLst>
            </p:cNvPr>
            <p:cNvSpPr txBox="1"/>
            <p:nvPr/>
          </p:nvSpPr>
          <p:spPr>
            <a:xfrm>
              <a:off x="0" y="-38100"/>
              <a:ext cx="4583924" cy="2585434"/>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a:extLst>
              <a:ext uri="{FF2B5EF4-FFF2-40B4-BE49-F238E27FC236}">
                <a16:creationId xmlns:a16="http://schemas.microsoft.com/office/drawing/2014/main" id="{D0FE606E-0FDE-2DBA-BF4D-79A4EF66A7A9}"/>
              </a:ext>
            </a:extLst>
          </p:cNvPr>
          <p:cNvSpPr/>
          <p:nvPr/>
        </p:nvSpPr>
        <p:spPr>
          <a:xfrm>
            <a:off x="608481" y="649832"/>
            <a:ext cx="1686293" cy="1402286"/>
          </a:xfrm>
          <a:custGeom>
            <a:avLst/>
            <a:gdLst/>
            <a:ahLst/>
            <a:cxnLst/>
            <a:rect l="l" t="t" r="r" b="b"/>
            <a:pathLst>
              <a:path w="1686293" h="1402286">
                <a:moveTo>
                  <a:pt x="0" y="0"/>
                </a:moveTo>
                <a:lnTo>
                  <a:pt x="1686293" y="0"/>
                </a:lnTo>
                <a:lnTo>
                  <a:pt x="1686293" y="1402285"/>
                </a:lnTo>
                <a:lnTo>
                  <a:pt x="0" y="1402285"/>
                </a:lnTo>
                <a:lnTo>
                  <a:pt x="0" y="0"/>
                </a:lnTo>
                <a:close/>
              </a:path>
            </a:pathLst>
          </a:custGeom>
          <a:blipFill>
            <a:blip r:embed="rId2"/>
            <a:stretch>
              <a:fillRect/>
            </a:stretch>
          </a:blipFill>
        </p:spPr>
      </p:sp>
      <p:sp>
        <p:nvSpPr>
          <p:cNvPr id="6" name="Freeform 6">
            <a:extLst>
              <a:ext uri="{FF2B5EF4-FFF2-40B4-BE49-F238E27FC236}">
                <a16:creationId xmlns:a16="http://schemas.microsoft.com/office/drawing/2014/main" id="{5DE5A6C4-5EF2-86E7-FDEB-9BD51BD58C5E}"/>
              </a:ext>
            </a:extLst>
          </p:cNvPr>
          <p:cNvSpPr/>
          <p:nvPr/>
        </p:nvSpPr>
        <p:spPr>
          <a:xfrm>
            <a:off x="6102232" y="2430379"/>
            <a:ext cx="6898573" cy="5652140"/>
          </a:xfrm>
          <a:custGeom>
            <a:avLst/>
            <a:gdLst/>
            <a:ahLst/>
            <a:cxnLst/>
            <a:rect l="l" t="t" r="r" b="b"/>
            <a:pathLst>
              <a:path w="6898573" h="5652140">
                <a:moveTo>
                  <a:pt x="0" y="0"/>
                </a:moveTo>
                <a:lnTo>
                  <a:pt x="6898573" y="0"/>
                </a:lnTo>
                <a:lnTo>
                  <a:pt x="6898573" y="5652140"/>
                </a:lnTo>
                <a:lnTo>
                  <a:pt x="0" y="5652140"/>
                </a:lnTo>
                <a:lnTo>
                  <a:pt x="0" y="0"/>
                </a:lnTo>
                <a:close/>
              </a:path>
            </a:pathLst>
          </a:custGeom>
          <a:blipFill>
            <a:blip r:embed="rId3"/>
            <a:stretch>
              <a:fillRect/>
            </a:stretch>
          </a:blipFill>
        </p:spPr>
      </p:sp>
      <p:sp>
        <p:nvSpPr>
          <p:cNvPr id="10" name="TextBox 10">
            <a:extLst>
              <a:ext uri="{FF2B5EF4-FFF2-40B4-BE49-F238E27FC236}">
                <a16:creationId xmlns:a16="http://schemas.microsoft.com/office/drawing/2014/main" id="{B62994E5-0609-5C30-973E-A77CA4C7F4B0}"/>
              </a:ext>
            </a:extLst>
          </p:cNvPr>
          <p:cNvSpPr txBox="1"/>
          <p:nvPr/>
        </p:nvSpPr>
        <p:spPr>
          <a:xfrm>
            <a:off x="5979859" y="820748"/>
            <a:ext cx="6328282" cy="946152"/>
          </a:xfrm>
          <a:prstGeom prst="rect">
            <a:avLst/>
          </a:prstGeom>
        </p:spPr>
        <p:txBody>
          <a:bodyPr lIns="0" tIns="0" rIns="0" bIns="0" rtlCol="0" anchor="t">
            <a:spAutoFit/>
          </a:bodyPr>
          <a:lstStyle/>
          <a:p>
            <a:pPr algn="ctr">
              <a:lnSpc>
                <a:spcPts val="7699"/>
              </a:lnSpc>
              <a:spcBef>
                <a:spcPct val="0"/>
              </a:spcBef>
            </a:pPr>
            <a:r>
              <a:rPr lang="en-US" sz="5499" u="sng">
                <a:solidFill>
                  <a:srgbClr val="000000"/>
                </a:solidFill>
                <a:latin typeface="Norwester"/>
                <a:ea typeface="Norwester"/>
                <a:cs typeface="Norwester"/>
                <a:sym typeface="Norwester"/>
              </a:rPr>
              <a:t>ANSWERS</a:t>
            </a:r>
          </a:p>
        </p:txBody>
      </p:sp>
      <p:sp>
        <p:nvSpPr>
          <p:cNvPr id="11" name="Rectangle 2">
            <a:extLst>
              <a:ext uri="{FF2B5EF4-FFF2-40B4-BE49-F238E27FC236}">
                <a16:creationId xmlns:a16="http://schemas.microsoft.com/office/drawing/2014/main" id="{8EA8A6B4-6F8A-C1E1-49D5-143C081E6FFB}"/>
              </a:ext>
            </a:extLst>
          </p:cNvPr>
          <p:cNvSpPr>
            <a:spLocks noChangeArrowheads="1"/>
          </p:cNvSpPr>
          <p:nvPr/>
        </p:nvSpPr>
        <p:spPr bwMode="auto">
          <a:xfrm>
            <a:off x="0" y="0"/>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TextBox 7">
            <a:extLst>
              <a:ext uri="{FF2B5EF4-FFF2-40B4-BE49-F238E27FC236}">
                <a16:creationId xmlns:a16="http://schemas.microsoft.com/office/drawing/2014/main" id="{A19060EE-5818-492A-412D-B90B7CC9EA71}"/>
              </a:ext>
            </a:extLst>
          </p:cNvPr>
          <p:cNvSpPr txBox="1"/>
          <p:nvPr/>
        </p:nvSpPr>
        <p:spPr>
          <a:xfrm>
            <a:off x="608481" y="2130448"/>
            <a:ext cx="16535400" cy="2831544"/>
          </a:xfrm>
          <a:prstGeom prst="rect">
            <a:avLst/>
          </a:prstGeom>
          <a:noFill/>
        </p:spPr>
        <p:txBody>
          <a:bodyPr wrap="square">
            <a:spAutoFit/>
          </a:bodyPr>
          <a:lstStyle/>
          <a:p>
            <a:pPr algn="l"/>
            <a:r>
              <a:rPr lang="en-US" sz="2100" b="0" i="0" dirty="0">
                <a:solidFill>
                  <a:srgbClr val="343434"/>
                </a:solidFill>
                <a:effectLst/>
                <a:latin typeface="Canva Sans Bold" panose="020B0604020202020204" charset="0"/>
              </a:rPr>
              <a:t>21. The ratio of efficiency of A is to C is 5:3.The ratio of </a:t>
            </a:r>
            <a:r>
              <a:rPr lang="en-US" sz="2100" b="0" i="0" dirty="0" err="1">
                <a:solidFill>
                  <a:srgbClr val="343434"/>
                </a:solidFill>
                <a:effectLst/>
                <a:latin typeface="Canva Sans Bold" panose="020B0604020202020204" charset="0"/>
              </a:rPr>
              <a:t>no.of</a:t>
            </a:r>
            <a:r>
              <a:rPr lang="en-US" sz="2100" b="0" i="0" dirty="0">
                <a:solidFill>
                  <a:srgbClr val="343434"/>
                </a:solidFill>
                <a:effectLst/>
                <a:latin typeface="Canva Sans Bold" panose="020B0604020202020204" charset="0"/>
              </a:rPr>
              <a:t> days taken by B is to C is 2:3.A takes 6 days less than C, when A and C completes the work individually. B and C left the work after 2 days. the no of days taken by A to finish the remaining work?</a:t>
            </a:r>
          </a:p>
          <a:p>
            <a:pPr marL="457200" indent="-457200" algn="l">
              <a:lnSpc>
                <a:spcPts val="1680"/>
              </a:lnSpc>
              <a:spcAft>
                <a:spcPts val="1125"/>
              </a:spcAft>
              <a:buAutoNum type="arabicParenR"/>
            </a:pPr>
            <a:r>
              <a:rPr lang="en-US" sz="2100" b="0" i="0" dirty="0">
                <a:solidFill>
                  <a:srgbClr val="343434"/>
                </a:solidFill>
                <a:effectLst/>
                <a:latin typeface="Canva Sans "/>
              </a:rPr>
              <a:t>28/3                       2) 5                           3) 6                            4) 4.5</a:t>
            </a:r>
          </a:p>
          <a:p>
            <a:pPr marL="457200" indent="-457200" algn="l">
              <a:lnSpc>
                <a:spcPts val="1680"/>
              </a:lnSpc>
              <a:spcAft>
                <a:spcPts val="1125"/>
              </a:spcAft>
              <a:buAutoNum type="arabicParenR"/>
            </a:pPr>
            <a:endParaRPr lang="en-US" sz="2100" dirty="0">
              <a:solidFill>
                <a:srgbClr val="343434"/>
              </a:solidFill>
              <a:latin typeface="Canva Sans "/>
            </a:endParaRPr>
          </a:p>
          <a:p>
            <a:pPr algn="l">
              <a:lnSpc>
                <a:spcPts val="1680"/>
              </a:lnSpc>
              <a:spcAft>
                <a:spcPts val="1125"/>
              </a:spcAft>
            </a:pPr>
            <a:r>
              <a:rPr lang="en-US" sz="2100" b="1" i="0" dirty="0">
                <a:solidFill>
                  <a:srgbClr val="343434"/>
                </a:solidFill>
                <a:effectLst/>
                <a:latin typeface="Canva Sans "/>
              </a:rPr>
              <a:t>ANSWER : (3) 6</a:t>
            </a:r>
          </a:p>
          <a:p>
            <a:pPr algn="l">
              <a:spcAft>
                <a:spcPts val="1125"/>
              </a:spcAft>
            </a:pPr>
            <a:r>
              <a:rPr lang="en-US" sz="2100" b="1" i="0" dirty="0">
                <a:solidFill>
                  <a:srgbClr val="343434"/>
                </a:solidFill>
                <a:effectLst/>
                <a:latin typeface="Canva Sans Bold" panose="020B0604020202020204" charset="0"/>
              </a:rPr>
              <a:t>Explanation : </a:t>
            </a:r>
            <a:br>
              <a:rPr lang="en-US" sz="2400" b="0" i="0" dirty="0">
                <a:solidFill>
                  <a:srgbClr val="343434"/>
                </a:solidFill>
                <a:effectLst/>
                <a:latin typeface="Public Sans"/>
              </a:rPr>
            </a:br>
            <a:endParaRPr lang="en-US" sz="2100" dirty="0">
              <a:effectLst/>
              <a:latin typeface="Canva Sans "/>
              <a:ea typeface="Times New Roman" panose="02020603050405020304" pitchFamily="18" charset="0"/>
            </a:endParaRPr>
          </a:p>
        </p:txBody>
      </p:sp>
      <p:pic>
        <p:nvPicPr>
          <p:cNvPr id="16" name="Picture 15">
            <a:extLst>
              <a:ext uri="{FF2B5EF4-FFF2-40B4-BE49-F238E27FC236}">
                <a16:creationId xmlns:a16="http://schemas.microsoft.com/office/drawing/2014/main" id="{CC2862B4-F8D4-E723-A65E-5A2A3211F1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88388" y="3721845"/>
            <a:ext cx="5725324" cy="5086429"/>
          </a:xfrm>
          <a:prstGeom prst="rect">
            <a:avLst/>
          </a:prstGeom>
        </p:spPr>
      </p:pic>
      <p:pic>
        <p:nvPicPr>
          <p:cNvPr id="18" name="Picture 17">
            <a:extLst>
              <a:ext uri="{FF2B5EF4-FFF2-40B4-BE49-F238E27FC236}">
                <a16:creationId xmlns:a16="http://schemas.microsoft.com/office/drawing/2014/main" id="{F52D0D83-6F30-6BCA-C09C-94C4E029175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95800" y="3721845"/>
            <a:ext cx="5658640" cy="5070452"/>
          </a:xfrm>
          <a:prstGeom prst="rect">
            <a:avLst/>
          </a:prstGeom>
        </p:spPr>
      </p:pic>
    </p:spTree>
    <p:extLst>
      <p:ext uri="{BB962C8B-B14F-4D97-AF65-F5344CB8AC3E}">
        <p14:creationId xmlns:p14="http://schemas.microsoft.com/office/powerpoint/2010/main" val="334578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0B41D3-BA55-3FDE-2429-6D6F2E28549F}"/>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171F8C9D-B3B2-395C-9B31-0A56BB8A467F}"/>
              </a:ext>
            </a:extLst>
          </p:cNvPr>
          <p:cNvGrpSpPr/>
          <p:nvPr/>
        </p:nvGrpSpPr>
        <p:grpSpPr>
          <a:xfrm>
            <a:off x="274933" y="307545"/>
            <a:ext cx="17404586" cy="9671909"/>
            <a:chOff x="0" y="0"/>
            <a:chExt cx="4583924" cy="2547334"/>
          </a:xfrm>
        </p:grpSpPr>
        <p:sp>
          <p:nvSpPr>
            <p:cNvPr id="3" name="Freeform 3">
              <a:extLst>
                <a:ext uri="{FF2B5EF4-FFF2-40B4-BE49-F238E27FC236}">
                  <a16:creationId xmlns:a16="http://schemas.microsoft.com/office/drawing/2014/main" id="{8E6389ED-6A4D-3B04-D46C-27B26754A342}"/>
                </a:ext>
              </a:extLst>
            </p:cNvPr>
            <p:cNvSpPr/>
            <p:nvPr/>
          </p:nvSpPr>
          <p:spPr>
            <a:xfrm>
              <a:off x="0" y="0"/>
              <a:ext cx="4583924" cy="2547334"/>
            </a:xfrm>
            <a:custGeom>
              <a:avLst/>
              <a:gdLst/>
              <a:ahLst/>
              <a:cxnLst/>
              <a:rect l="l" t="t" r="r" b="b"/>
              <a:pathLst>
                <a:path w="4583924" h="2547334">
                  <a:moveTo>
                    <a:pt x="0" y="0"/>
                  </a:moveTo>
                  <a:lnTo>
                    <a:pt x="4583924" y="0"/>
                  </a:lnTo>
                  <a:lnTo>
                    <a:pt x="4583924" y="2547334"/>
                  </a:lnTo>
                  <a:lnTo>
                    <a:pt x="0" y="2547334"/>
                  </a:lnTo>
                  <a:close/>
                </a:path>
              </a:pathLst>
            </a:custGeom>
            <a:solidFill>
              <a:srgbClr val="000000">
                <a:alpha val="0"/>
              </a:srgbClr>
            </a:solidFill>
            <a:ln w="38100" cap="sq">
              <a:solidFill>
                <a:srgbClr val="000000"/>
              </a:solidFill>
              <a:prstDash val="solid"/>
              <a:miter/>
            </a:ln>
          </p:spPr>
        </p:sp>
        <p:sp>
          <p:nvSpPr>
            <p:cNvPr id="4" name="TextBox 4">
              <a:extLst>
                <a:ext uri="{FF2B5EF4-FFF2-40B4-BE49-F238E27FC236}">
                  <a16:creationId xmlns:a16="http://schemas.microsoft.com/office/drawing/2014/main" id="{3A6C937F-2D59-CAC4-1A6F-80DEAE9A6BA4}"/>
                </a:ext>
              </a:extLst>
            </p:cNvPr>
            <p:cNvSpPr txBox="1"/>
            <p:nvPr/>
          </p:nvSpPr>
          <p:spPr>
            <a:xfrm>
              <a:off x="0" y="-38100"/>
              <a:ext cx="4583924" cy="2585434"/>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a:extLst>
              <a:ext uri="{FF2B5EF4-FFF2-40B4-BE49-F238E27FC236}">
                <a16:creationId xmlns:a16="http://schemas.microsoft.com/office/drawing/2014/main" id="{97AC675C-9E99-AB4F-1114-5FC86EA04E56}"/>
              </a:ext>
            </a:extLst>
          </p:cNvPr>
          <p:cNvSpPr/>
          <p:nvPr/>
        </p:nvSpPr>
        <p:spPr>
          <a:xfrm>
            <a:off x="608481" y="649832"/>
            <a:ext cx="1686293" cy="1402286"/>
          </a:xfrm>
          <a:custGeom>
            <a:avLst/>
            <a:gdLst/>
            <a:ahLst/>
            <a:cxnLst/>
            <a:rect l="l" t="t" r="r" b="b"/>
            <a:pathLst>
              <a:path w="1686293" h="1402286">
                <a:moveTo>
                  <a:pt x="0" y="0"/>
                </a:moveTo>
                <a:lnTo>
                  <a:pt x="1686293" y="0"/>
                </a:lnTo>
                <a:lnTo>
                  <a:pt x="1686293" y="1402285"/>
                </a:lnTo>
                <a:lnTo>
                  <a:pt x="0" y="1402285"/>
                </a:lnTo>
                <a:lnTo>
                  <a:pt x="0" y="0"/>
                </a:lnTo>
                <a:close/>
              </a:path>
            </a:pathLst>
          </a:custGeom>
          <a:blipFill>
            <a:blip r:embed="rId2"/>
            <a:stretch>
              <a:fillRect/>
            </a:stretch>
          </a:blipFill>
        </p:spPr>
      </p:sp>
      <p:sp>
        <p:nvSpPr>
          <p:cNvPr id="6" name="Freeform 6">
            <a:extLst>
              <a:ext uri="{FF2B5EF4-FFF2-40B4-BE49-F238E27FC236}">
                <a16:creationId xmlns:a16="http://schemas.microsoft.com/office/drawing/2014/main" id="{C4758A0D-4808-17B8-AB27-61057AF11794}"/>
              </a:ext>
            </a:extLst>
          </p:cNvPr>
          <p:cNvSpPr/>
          <p:nvPr/>
        </p:nvSpPr>
        <p:spPr>
          <a:xfrm>
            <a:off x="6102232" y="2430379"/>
            <a:ext cx="6898573" cy="5652140"/>
          </a:xfrm>
          <a:custGeom>
            <a:avLst/>
            <a:gdLst/>
            <a:ahLst/>
            <a:cxnLst/>
            <a:rect l="l" t="t" r="r" b="b"/>
            <a:pathLst>
              <a:path w="6898573" h="5652140">
                <a:moveTo>
                  <a:pt x="0" y="0"/>
                </a:moveTo>
                <a:lnTo>
                  <a:pt x="6898573" y="0"/>
                </a:lnTo>
                <a:lnTo>
                  <a:pt x="6898573" y="5652140"/>
                </a:lnTo>
                <a:lnTo>
                  <a:pt x="0" y="5652140"/>
                </a:lnTo>
                <a:lnTo>
                  <a:pt x="0" y="0"/>
                </a:lnTo>
                <a:close/>
              </a:path>
            </a:pathLst>
          </a:custGeom>
          <a:blipFill>
            <a:blip r:embed="rId3"/>
            <a:stretch>
              <a:fillRect/>
            </a:stretch>
          </a:blipFill>
        </p:spPr>
      </p:sp>
      <p:sp>
        <p:nvSpPr>
          <p:cNvPr id="10" name="TextBox 10">
            <a:extLst>
              <a:ext uri="{FF2B5EF4-FFF2-40B4-BE49-F238E27FC236}">
                <a16:creationId xmlns:a16="http://schemas.microsoft.com/office/drawing/2014/main" id="{56C575B6-3FDB-64F9-FE8C-77A5525F5F0E}"/>
              </a:ext>
            </a:extLst>
          </p:cNvPr>
          <p:cNvSpPr txBox="1"/>
          <p:nvPr/>
        </p:nvSpPr>
        <p:spPr>
          <a:xfrm>
            <a:off x="5979859" y="820748"/>
            <a:ext cx="6328282" cy="946152"/>
          </a:xfrm>
          <a:prstGeom prst="rect">
            <a:avLst/>
          </a:prstGeom>
        </p:spPr>
        <p:txBody>
          <a:bodyPr lIns="0" tIns="0" rIns="0" bIns="0" rtlCol="0" anchor="t">
            <a:spAutoFit/>
          </a:bodyPr>
          <a:lstStyle/>
          <a:p>
            <a:pPr algn="ctr">
              <a:lnSpc>
                <a:spcPts val="7699"/>
              </a:lnSpc>
              <a:spcBef>
                <a:spcPct val="0"/>
              </a:spcBef>
            </a:pPr>
            <a:r>
              <a:rPr lang="en-US" sz="5499" u="sng">
                <a:solidFill>
                  <a:srgbClr val="000000"/>
                </a:solidFill>
                <a:latin typeface="Norwester"/>
                <a:ea typeface="Norwester"/>
                <a:cs typeface="Norwester"/>
                <a:sym typeface="Norwester"/>
              </a:rPr>
              <a:t>ANSWERS</a:t>
            </a:r>
          </a:p>
        </p:txBody>
      </p:sp>
      <p:sp>
        <p:nvSpPr>
          <p:cNvPr id="11" name="Rectangle 2">
            <a:extLst>
              <a:ext uri="{FF2B5EF4-FFF2-40B4-BE49-F238E27FC236}">
                <a16:creationId xmlns:a16="http://schemas.microsoft.com/office/drawing/2014/main" id="{FC0B543B-18CD-4FC1-84D1-92E2837C7414}"/>
              </a:ext>
            </a:extLst>
          </p:cNvPr>
          <p:cNvSpPr>
            <a:spLocks noChangeArrowheads="1"/>
          </p:cNvSpPr>
          <p:nvPr/>
        </p:nvSpPr>
        <p:spPr bwMode="auto">
          <a:xfrm>
            <a:off x="0" y="0"/>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9" name="TextBox 8">
            <a:extLst>
              <a:ext uri="{FF2B5EF4-FFF2-40B4-BE49-F238E27FC236}">
                <a16:creationId xmlns:a16="http://schemas.microsoft.com/office/drawing/2014/main" id="{029EBA40-1163-C3FB-8FFE-FA05074AE353}"/>
              </a:ext>
            </a:extLst>
          </p:cNvPr>
          <p:cNvSpPr txBox="1"/>
          <p:nvPr/>
        </p:nvSpPr>
        <p:spPr>
          <a:xfrm>
            <a:off x="685800" y="2052118"/>
            <a:ext cx="16764000" cy="4837222"/>
          </a:xfrm>
          <a:prstGeom prst="rect">
            <a:avLst/>
          </a:prstGeom>
          <a:noFill/>
        </p:spPr>
        <p:txBody>
          <a:bodyPr wrap="square">
            <a:spAutoFit/>
          </a:bodyPr>
          <a:lstStyle/>
          <a:p>
            <a:pPr algn="l"/>
            <a:r>
              <a:rPr lang="en-US" sz="2100" b="0" i="0" dirty="0">
                <a:solidFill>
                  <a:srgbClr val="343434"/>
                </a:solidFill>
                <a:effectLst/>
                <a:latin typeface="Canva Sans Bold" panose="020B0604020202020204" charset="0"/>
              </a:rPr>
              <a:t>22. Y can do a work in 2/3 the time it takes x, z can do same work in ¾ time it takes y. when all three are typing the same time what is the fraction of total work does y do?</a:t>
            </a:r>
          </a:p>
          <a:p>
            <a:pPr algn="l">
              <a:lnSpc>
                <a:spcPts val="1680"/>
              </a:lnSpc>
              <a:spcAft>
                <a:spcPts val="1125"/>
              </a:spcAft>
            </a:pPr>
            <a:r>
              <a:rPr lang="en-US" sz="2100" b="0" i="0" dirty="0">
                <a:solidFill>
                  <a:srgbClr val="343434"/>
                </a:solidFill>
                <a:effectLst/>
                <a:latin typeface="Canva Sans "/>
              </a:rPr>
              <a:t>1) 1/3</a:t>
            </a:r>
            <a:r>
              <a:rPr lang="en-US" sz="2100" dirty="0">
                <a:solidFill>
                  <a:srgbClr val="343434"/>
                </a:solidFill>
                <a:latin typeface="Canva Sans "/>
              </a:rPr>
              <a:t>                              2) </a:t>
            </a:r>
            <a:r>
              <a:rPr lang="en-US" sz="2100" b="0" i="0" dirty="0">
                <a:solidFill>
                  <a:srgbClr val="343434"/>
                </a:solidFill>
                <a:effectLst/>
                <a:latin typeface="Canva Sans "/>
              </a:rPr>
              <a:t>8/29</a:t>
            </a:r>
            <a:r>
              <a:rPr lang="en-US" sz="2100" dirty="0">
                <a:solidFill>
                  <a:srgbClr val="343434"/>
                </a:solidFill>
                <a:latin typeface="Canva Sans "/>
              </a:rPr>
              <a:t>                              3) </a:t>
            </a:r>
            <a:r>
              <a:rPr lang="en-US" sz="2100" b="0" i="0" dirty="0">
                <a:solidFill>
                  <a:srgbClr val="343434"/>
                </a:solidFill>
                <a:effectLst/>
                <a:latin typeface="Canva Sans "/>
              </a:rPr>
              <a:t>4/13</a:t>
            </a:r>
            <a:r>
              <a:rPr lang="en-US" sz="2100" dirty="0">
                <a:solidFill>
                  <a:srgbClr val="343434"/>
                </a:solidFill>
                <a:latin typeface="Canva Sans "/>
              </a:rPr>
              <a:t>                              4) </a:t>
            </a:r>
            <a:r>
              <a:rPr lang="en-US" sz="2100" b="0" i="0" dirty="0">
                <a:solidFill>
                  <a:srgbClr val="343434"/>
                </a:solidFill>
                <a:effectLst/>
                <a:latin typeface="Canva Sans "/>
              </a:rPr>
              <a:t>9/23</a:t>
            </a:r>
          </a:p>
          <a:p>
            <a:endParaRPr lang="en-US" b="0" i="0" dirty="0">
              <a:solidFill>
                <a:srgbClr val="343434"/>
              </a:solidFill>
              <a:effectLst/>
              <a:latin typeface="Public Sans"/>
            </a:endParaRPr>
          </a:p>
          <a:p>
            <a:r>
              <a:rPr lang="en-US" sz="2100" b="1" dirty="0">
                <a:solidFill>
                  <a:srgbClr val="343434"/>
                </a:solidFill>
                <a:latin typeface="Canva Sans "/>
              </a:rPr>
              <a:t>ANSWER : (3) 4/13</a:t>
            </a:r>
          </a:p>
          <a:p>
            <a:r>
              <a:rPr lang="en-US" sz="2100" b="1" i="0" dirty="0">
                <a:solidFill>
                  <a:srgbClr val="343434"/>
                </a:solidFill>
                <a:effectLst/>
                <a:latin typeface="Canva Sans "/>
              </a:rPr>
              <a:t>Explanation : </a:t>
            </a:r>
            <a:r>
              <a:rPr lang="en-US" sz="2100" b="0" i="0" dirty="0">
                <a:solidFill>
                  <a:srgbClr val="343434"/>
                </a:solidFill>
                <a:effectLst/>
                <a:latin typeface="Canva Sans "/>
              </a:rPr>
              <a:t>as per data.. Y=2/3x---- (1) and Z=3/4Y----(2)</a:t>
            </a:r>
            <a:br>
              <a:rPr lang="en-US" sz="2100" dirty="0">
                <a:latin typeface="Canva Sans "/>
              </a:rPr>
            </a:br>
            <a:r>
              <a:rPr lang="en-US" sz="2100" b="0" i="0" dirty="0">
                <a:solidFill>
                  <a:srgbClr val="343434"/>
                </a:solidFill>
                <a:effectLst/>
                <a:latin typeface="Canva Sans "/>
              </a:rPr>
              <a:t>and they all type the same time X+Y+Z=1----(3)</a:t>
            </a:r>
            <a:br>
              <a:rPr lang="en-US" sz="2100" dirty="0">
                <a:latin typeface="Canva Sans "/>
              </a:rPr>
            </a:br>
            <a:r>
              <a:rPr lang="en-US" sz="2100" b="0" i="0" dirty="0">
                <a:solidFill>
                  <a:srgbClr val="343434"/>
                </a:solidFill>
                <a:effectLst/>
                <a:latin typeface="Canva Sans "/>
              </a:rPr>
              <a:t>and from equations (1) and (2) substitute </a:t>
            </a:r>
            <a:r>
              <a:rPr lang="en-US" sz="2100" b="0" i="0" dirty="0" err="1">
                <a:solidFill>
                  <a:srgbClr val="343434"/>
                </a:solidFill>
                <a:effectLst/>
                <a:latin typeface="Canva Sans "/>
              </a:rPr>
              <a:t>interms</a:t>
            </a:r>
            <a:r>
              <a:rPr lang="en-US" sz="2100" b="0" i="0" dirty="0">
                <a:solidFill>
                  <a:srgbClr val="343434"/>
                </a:solidFill>
                <a:effectLst/>
                <a:latin typeface="Canva Sans "/>
              </a:rPr>
              <a:t> of Y in eq (3)</a:t>
            </a:r>
            <a:br>
              <a:rPr lang="en-US" sz="2100" dirty="0">
                <a:latin typeface="Canva Sans "/>
              </a:rPr>
            </a:br>
            <a:r>
              <a:rPr lang="en-US" sz="2100" b="0" i="0" dirty="0">
                <a:solidFill>
                  <a:srgbClr val="343434"/>
                </a:solidFill>
                <a:effectLst/>
                <a:latin typeface="Canva Sans "/>
              </a:rPr>
              <a:t>3/2Y+Y+3/4Y=1</a:t>
            </a:r>
            <a:br>
              <a:rPr lang="en-US" sz="2100" dirty="0">
                <a:latin typeface="Canva Sans "/>
              </a:rPr>
            </a:br>
            <a:r>
              <a:rPr lang="en-US" sz="2100" b="0" i="0" dirty="0">
                <a:solidFill>
                  <a:srgbClr val="343434"/>
                </a:solidFill>
                <a:effectLst/>
                <a:latin typeface="Canva Sans "/>
              </a:rPr>
              <a:t>(6Y+4Y+3Y)/4=1</a:t>
            </a:r>
            <a:br>
              <a:rPr lang="en-US" sz="2100" dirty="0">
                <a:latin typeface="Canva Sans "/>
              </a:rPr>
            </a:br>
            <a:r>
              <a:rPr lang="en-US" sz="2100" b="0" i="0" dirty="0">
                <a:solidFill>
                  <a:srgbClr val="343434"/>
                </a:solidFill>
                <a:effectLst/>
                <a:latin typeface="Canva Sans "/>
              </a:rPr>
              <a:t>13Y/4 =1</a:t>
            </a:r>
            <a:br>
              <a:rPr lang="en-US" sz="2100" dirty="0">
                <a:latin typeface="Canva Sans "/>
              </a:rPr>
            </a:br>
            <a:r>
              <a:rPr lang="en-US" sz="2100" b="0" i="0" dirty="0">
                <a:solidFill>
                  <a:srgbClr val="343434"/>
                </a:solidFill>
                <a:effectLst/>
                <a:latin typeface="Canva Sans "/>
              </a:rPr>
              <a:t>Y=4/13</a:t>
            </a:r>
            <a:br>
              <a:rPr lang="en-US" sz="2100" dirty="0">
                <a:latin typeface="Canva Sans "/>
              </a:rPr>
            </a:br>
            <a:r>
              <a:rPr lang="en-US" sz="2100" b="0" i="0" dirty="0">
                <a:solidFill>
                  <a:srgbClr val="343434"/>
                </a:solidFill>
                <a:effectLst/>
                <a:latin typeface="Canva Sans "/>
              </a:rPr>
              <a:t>therefore. answer is Y=4/13</a:t>
            </a:r>
            <a:br>
              <a:rPr lang="en-US" dirty="0"/>
            </a:br>
            <a:br>
              <a:rPr lang="en-US" b="0" i="0" dirty="0">
                <a:solidFill>
                  <a:srgbClr val="343434"/>
                </a:solidFill>
                <a:effectLst/>
                <a:latin typeface="Public Sans"/>
              </a:rPr>
            </a:br>
            <a:endParaRPr lang="en-US" dirty="0"/>
          </a:p>
        </p:txBody>
      </p:sp>
      <p:sp>
        <p:nvSpPr>
          <p:cNvPr id="13" name="TextBox 12">
            <a:extLst>
              <a:ext uri="{FF2B5EF4-FFF2-40B4-BE49-F238E27FC236}">
                <a16:creationId xmlns:a16="http://schemas.microsoft.com/office/drawing/2014/main" id="{BFDEA45C-5554-8786-BBBE-131C8A423010}"/>
              </a:ext>
            </a:extLst>
          </p:cNvPr>
          <p:cNvSpPr txBox="1"/>
          <p:nvPr/>
        </p:nvSpPr>
        <p:spPr>
          <a:xfrm>
            <a:off x="680884" y="6452812"/>
            <a:ext cx="16540316" cy="3970318"/>
          </a:xfrm>
          <a:prstGeom prst="rect">
            <a:avLst/>
          </a:prstGeom>
          <a:noFill/>
        </p:spPr>
        <p:txBody>
          <a:bodyPr wrap="square">
            <a:spAutoFit/>
          </a:bodyPr>
          <a:lstStyle/>
          <a:p>
            <a:r>
              <a:rPr lang="en-US" sz="2100" b="1" dirty="0">
                <a:effectLst/>
                <a:latin typeface="Canva Sans Bold" panose="020B0604020202020204" charset="0"/>
                <a:ea typeface="Times New Roman" panose="02020603050405020304" pitchFamily="18" charset="0"/>
              </a:rPr>
              <a:t>23.</a:t>
            </a:r>
            <a:r>
              <a:rPr lang="en-US" sz="2100" dirty="0">
                <a:effectLst/>
                <a:latin typeface="Canva Sans Bold" panose="020B0604020202020204" charset="0"/>
                <a:ea typeface="Times New Roman" panose="02020603050405020304" pitchFamily="18" charset="0"/>
              </a:rPr>
              <a:t> Jake and Paul each walk 10 km. The speed of Jack is 1.5 faster than Paul's speed. Jack reaches the destination 1.5 hours before Paul. Then Jake's speed is equal to?</a:t>
            </a:r>
          </a:p>
          <a:p>
            <a:pPr marL="457200" indent="-457200">
              <a:buAutoNum type="arabicParenR"/>
            </a:pPr>
            <a:r>
              <a:rPr lang="en-US" sz="2100" dirty="0">
                <a:effectLst/>
                <a:latin typeface="Canva Sans "/>
                <a:ea typeface="Times New Roman" panose="02020603050405020304" pitchFamily="18" charset="0"/>
              </a:rPr>
              <a:t>4                                 2) 6                                   3) 8                                    4) 2</a:t>
            </a:r>
          </a:p>
          <a:p>
            <a:pPr marL="457200" indent="-457200">
              <a:buAutoNum type="arabicParenR"/>
            </a:pPr>
            <a:endParaRPr lang="en-US" sz="2100" dirty="0">
              <a:latin typeface="Canva Sans "/>
              <a:ea typeface="Times New Roman" panose="02020603050405020304" pitchFamily="18" charset="0"/>
            </a:endParaRPr>
          </a:p>
          <a:p>
            <a:r>
              <a:rPr lang="en-US" sz="2100" b="1" dirty="0">
                <a:effectLst/>
                <a:latin typeface="Canva Sans "/>
                <a:ea typeface="Times New Roman" panose="02020603050405020304" pitchFamily="18" charset="0"/>
              </a:rPr>
              <a:t>ANSWER :  (1) 4</a:t>
            </a:r>
          </a:p>
          <a:p>
            <a:r>
              <a:rPr lang="en-US" sz="2100" b="1" dirty="0">
                <a:latin typeface="Canva Sans "/>
                <a:ea typeface="Times New Roman" panose="02020603050405020304" pitchFamily="18" charset="0"/>
              </a:rPr>
              <a:t>Explanation :</a:t>
            </a:r>
            <a:r>
              <a:rPr lang="en-US" sz="2100" b="0" i="0" dirty="0">
                <a:solidFill>
                  <a:srgbClr val="343434"/>
                </a:solidFill>
                <a:effectLst/>
                <a:latin typeface="Canva Sans "/>
              </a:rPr>
              <a:t>Let the speed of Jake = x kmph</a:t>
            </a:r>
            <a:br>
              <a:rPr lang="en-US" sz="2100" dirty="0">
                <a:latin typeface="Canva Sans "/>
              </a:rPr>
            </a:br>
            <a:r>
              <a:rPr lang="en-US" sz="2100" b="0" i="0" dirty="0">
                <a:solidFill>
                  <a:srgbClr val="343434"/>
                </a:solidFill>
                <a:effectLst/>
                <a:latin typeface="Canva Sans "/>
              </a:rPr>
              <a:t>So, speed of Paul = ( x - 1.5 ) kmph</a:t>
            </a:r>
            <a:br>
              <a:rPr lang="en-US" sz="2100" dirty="0">
                <a:latin typeface="Canva Sans "/>
              </a:rPr>
            </a:br>
            <a:r>
              <a:rPr lang="en-US" sz="2100" b="0" i="0" dirty="0">
                <a:solidFill>
                  <a:srgbClr val="343434"/>
                </a:solidFill>
                <a:effectLst/>
                <a:latin typeface="Canva Sans "/>
              </a:rPr>
              <a:t>Time difference =1.5hours</a:t>
            </a:r>
            <a:br>
              <a:rPr lang="en-US" sz="2100" dirty="0">
                <a:latin typeface="Canva Sans "/>
              </a:rPr>
            </a:br>
            <a:r>
              <a:rPr lang="en-US" sz="2100" b="0" i="0" dirty="0">
                <a:solidFill>
                  <a:srgbClr val="343434"/>
                </a:solidFill>
                <a:effectLst/>
                <a:latin typeface="Canva Sans "/>
              </a:rPr>
              <a:t>Total Distance = 10km</a:t>
            </a:r>
            <a:br>
              <a:rPr lang="en-US" sz="2100" dirty="0">
                <a:latin typeface="Canva Sans "/>
              </a:rPr>
            </a:br>
            <a:r>
              <a:rPr lang="en-US" sz="2100" b="0" i="0" dirty="0">
                <a:solidFill>
                  <a:srgbClr val="343434"/>
                </a:solidFill>
                <a:effectLst/>
                <a:latin typeface="Canva Sans "/>
              </a:rPr>
              <a:t>10/(x-1.5) -10/x = 1.5</a:t>
            </a:r>
            <a:br>
              <a:rPr lang="en-US" sz="2100" dirty="0">
                <a:latin typeface="Canva Sans "/>
              </a:rPr>
            </a:br>
            <a:r>
              <a:rPr lang="en-US" sz="2100" b="0" i="0" dirty="0">
                <a:solidFill>
                  <a:srgbClr val="343434"/>
                </a:solidFill>
                <a:effectLst/>
                <a:latin typeface="Canva Sans "/>
              </a:rPr>
              <a:t>By solving the above eq.      x = 4 kmph</a:t>
            </a:r>
            <a:br>
              <a:rPr lang="en-US" sz="2400" dirty="0"/>
            </a:br>
            <a:endParaRPr lang="en-US" sz="2100" dirty="0">
              <a:effectLst/>
              <a:latin typeface="Canva Sans "/>
              <a:ea typeface="Times New Roman" panose="02020603050405020304" pitchFamily="18" charset="0"/>
            </a:endParaRPr>
          </a:p>
        </p:txBody>
      </p:sp>
    </p:spTree>
    <p:extLst>
      <p:ext uri="{BB962C8B-B14F-4D97-AF65-F5344CB8AC3E}">
        <p14:creationId xmlns:p14="http://schemas.microsoft.com/office/powerpoint/2010/main" val="17183358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3E9255-54BF-BA65-08E5-B232477A1AD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AE065448-FF7F-734C-CCCB-81E579386886}"/>
              </a:ext>
            </a:extLst>
          </p:cNvPr>
          <p:cNvGrpSpPr/>
          <p:nvPr/>
        </p:nvGrpSpPr>
        <p:grpSpPr>
          <a:xfrm>
            <a:off x="274933" y="307545"/>
            <a:ext cx="17404586" cy="9671909"/>
            <a:chOff x="0" y="0"/>
            <a:chExt cx="4583924" cy="2547334"/>
          </a:xfrm>
        </p:grpSpPr>
        <p:sp>
          <p:nvSpPr>
            <p:cNvPr id="3" name="Freeform 3">
              <a:extLst>
                <a:ext uri="{FF2B5EF4-FFF2-40B4-BE49-F238E27FC236}">
                  <a16:creationId xmlns:a16="http://schemas.microsoft.com/office/drawing/2014/main" id="{20412351-B68F-0A1F-51FD-6CCDFF17F14B}"/>
                </a:ext>
              </a:extLst>
            </p:cNvPr>
            <p:cNvSpPr/>
            <p:nvPr/>
          </p:nvSpPr>
          <p:spPr>
            <a:xfrm>
              <a:off x="0" y="0"/>
              <a:ext cx="4583924" cy="2547334"/>
            </a:xfrm>
            <a:custGeom>
              <a:avLst/>
              <a:gdLst/>
              <a:ahLst/>
              <a:cxnLst/>
              <a:rect l="l" t="t" r="r" b="b"/>
              <a:pathLst>
                <a:path w="4583924" h="2547334">
                  <a:moveTo>
                    <a:pt x="0" y="0"/>
                  </a:moveTo>
                  <a:lnTo>
                    <a:pt x="4583924" y="0"/>
                  </a:lnTo>
                  <a:lnTo>
                    <a:pt x="4583924" y="2547334"/>
                  </a:lnTo>
                  <a:lnTo>
                    <a:pt x="0" y="2547334"/>
                  </a:lnTo>
                  <a:close/>
                </a:path>
              </a:pathLst>
            </a:custGeom>
            <a:solidFill>
              <a:srgbClr val="000000">
                <a:alpha val="0"/>
              </a:srgbClr>
            </a:solidFill>
            <a:ln w="38100" cap="sq">
              <a:solidFill>
                <a:srgbClr val="000000"/>
              </a:solidFill>
              <a:prstDash val="solid"/>
              <a:miter/>
            </a:ln>
          </p:spPr>
        </p:sp>
        <p:sp>
          <p:nvSpPr>
            <p:cNvPr id="4" name="TextBox 4">
              <a:extLst>
                <a:ext uri="{FF2B5EF4-FFF2-40B4-BE49-F238E27FC236}">
                  <a16:creationId xmlns:a16="http://schemas.microsoft.com/office/drawing/2014/main" id="{C467A4AB-1A39-CB1C-4E1F-AB918705BF07}"/>
                </a:ext>
              </a:extLst>
            </p:cNvPr>
            <p:cNvSpPr txBox="1"/>
            <p:nvPr/>
          </p:nvSpPr>
          <p:spPr>
            <a:xfrm>
              <a:off x="0" y="-38100"/>
              <a:ext cx="4583924" cy="2585434"/>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a:extLst>
              <a:ext uri="{FF2B5EF4-FFF2-40B4-BE49-F238E27FC236}">
                <a16:creationId xmlns:a16="http://schemas.microsoft.com/office/drawing/2014/main" id="{CA946F9B-0C30-6ACB-E637-1F8D279691C7}"/>
              </a:ext>
            </a:extLst>
          </p:cNvPr>
          <p:cNvSpPr/>
          <p:nvPr/>
        </p:nvSpPr>
        <p:spPr>
          <a:xfrm>
            <a:off x="608481" y="649832"/>
            <a:ext cx="1686293" cy="1402286"/>
          </a:xfrm>
          <a:custGeom>
            <a:avLst/>
            <a:gdLst/>
            <a:ahLst/>
            <a:cxnLst/>
            <a:rect l="l" t="t" r="r" b="b"/>
            <a:pathLst>
              <a:path w="1686293" h="1402286">
                <a:moveTo>
                  <a:pt x="0" y="0"/>
                </a:moveTo>
                <a:lnTo>
                  <a:pt x="1686293" y="0"/>
                </a:lnTo>
                <a:lnTo>
                  <a:pt x="1686293" y="1402285"/>
                </a:lnTo>
                <a:lnTo>
                  <a:pt x="0" y="1402285"/>
                </a:lnTo>
                <a:lnTo>
                  <a:pt x="0" y="0"/>
                </a:lnTo>
                <a:close/>
              </a:path>
            </a:pathLst>
          </a:custGeom>
          <a:blipFill>
            <a:blip r:embed="rId2"/>
            <a:stretch>
              <a:fillRect/>
            </a:stretch>
          </a:blipFill>
        </p:spPr>
      </p:sp>
      <p:sp>
        <p:nvSpPr>
          <p:cNvPr id="6" name="Freeform 6">
            <a:extLst>
              <a:ext uri="{FF2B5EF4-FFF2-40B4-BE49-F238E27FC236}">
                <a16:creationId xmlns:a16="http://schemas.microsoft.com/office/drawing/2014/main" id="{5E6D1696-0AF2-D763-A5F8-C4FB604D74CE}"/>
              </a:ext>
            </a:extLst>
          </p:cNvPr>
          <p:cNvSpPr/>
          <p:nvPr/>
        </p:nvSpPr>
        <p:spPr>
          <a:xfrm>
            <a:off x="6102232" y="2430379"/>
            <a:ext cx="6898573" cy="5652140"/>
          </a:xfrm>
          <a:custGeom>
            <a:avLst/>
            <a:gdLst/>
            <a:ahLst/>
            <a:cxnLst/>
            <a:rect l="l" t="t" r="r" b="b"/>
            <a:pathLst>
              <a:path w="6898573" h="5652140">
                <a:moveTo>
                  <a:pt x="0" y="0"/>
                </a:moveTo>
                <a:lnTo>
                  <a:pt x="6898573" y="0"/>
                </a:lnTo>
                <a:lnTo>
                  <a:pt x="6898573" y="5652140"/>
                </a:lnTo>
                <a:lnTo>
                  <a:pt x="0" y="5652140"/>
                </a:lnTo>
                <a:lnTo>
                  <a:pt x="0" y="0"/>
                </a:lnTo>
                <a:close/>
              </a:path>
            </a:pathLst>
          </a:custGeom>
          <a:blipFill>
            <a:blip r:embed="rId3"/>
            <a:stretch>
              <a:fillRect/>
            </a:stretch>
          </a:blipFill>
        </p:spPr>
      </p:sp>
      <p:sp>
        <p:nvSpPr>
          <p:cNvPr id="10" name="TextBox 10">
            <a:extLst>
              <a:ext uri="{FF2B5EF4-FFF2-40B4-BE49-F238E27FC236}">
                <a16:creationId xmlns:a16="http://schemas.microsoft.com/office/drawing/2014/main" id="{C2692A41-5F6D-8A6D-102E-A0A1BB8BCE97}"/>
              </a:ext>
            </a:extLst>
          </p:cNvPr>
          <p:cNvSpPr txBox="1"/>
          <p:nvPr/>
        </p:nvSpPr>
        <p:spPr>
          <a:xfrm>
            <a:off x="5979859" y="820748"/>
            <a:ext cx="6328282" cy="946152"/>
          </a:xfrm>
          <a:prstGeom prst="rect">
            <a:avLst/>
          </a:prstGeom>
        </p:spPr>
        <p:txBody>
          <a:bodyPr lIns="0" tIns="0" rIns="0" bIns="0" rtlCol="0" anchor="t">
            <a:spAutoFit/>
          </a:bodyPr>
          <a:lstStyle/>
          <a:p>
            <a:pPr algn="ctr">
              <a:lnSpc>
                <a:spcPts val="7699"/>
              </a:lnSpc>
              <a:spcBef>
                <a:spcPct val="0"/>
              </a:spcBef>
            </a:pPr>
            <a:r>
              <a:rPr lang="en-US" sz="5499" u="sng">
                <a:solidFill>
                  <a:srgbClr val="000000"/>
                </a:solidFill>
                <a:latin typeface="Norwester"/>
                <a:ea typeface="Norwester"/>
                <a:cs typeface="Norwester"/>
                <a:sym typeface="Norwester"/>
              </a:rPr>
              <a:t>ANSWERS</a:t>
            </a:r>
          </a:p>
        </p:txBody>
      </p:sp>
      <p:sp>
        <p:nvSpPr>
          <p:cNvPr id="11" name="Rectangle 2">
            <a:extLst>
              <a:ext uri="{FF2B5EF4-FFF2-40B4-BE49-F238E27FC236}">
                <a16:creationId xmlns:a16="http://schemas.microsoft.com/office/drawing/2014/main" id="{0EAAEBCE-370E-6C61-D4BF-E577836336F1}"/>
              </a:ext>
            </a:extLst>
          </p:cNvPr>
          <p:cNvSpPr>
            <a:spLocks noChangeArrowheads="1"/>
          </p:cNvSpPr>
          <p:nvPr/>
        </p:nvSpPr>
        <p:spPr bwMode="auto">
          <a:xfrm>
            <a:off x="0" y="0"/>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TextBox 7">
            <a:extLst>
              <a:ext uri="{FF2B5EF4-FFF2-40B4-BE49-F238E27FC236}">
                <a16:creationId xmlns:a16="http://schemas.microsoft.com/office/drawing/2014/main" id="{44ABF713-FD85-1C11-E7CE-87BD6E8B2BC2}"/>
              </a:ext>
            </a:extLst>
          </p:cNvPr>
          <p:cNvSpPr txBox="1"/>
          <p:nvPr/>
        </p:nvSpPr>
        <p:spPr>
          <a:xfrm>
            <a:off x="644740" y="2245979"/>
            <a:ext cx="16576460" cy="3647152"/>
          </a:xfrm>
          <a:prstGeom prst="rect">
            <a:avLst/>
          </a:prstGeom>
          <a:noFill/>
        </p:spPr>
        <p:txBody>
          <a:bodyPr wrap="square">
            <a:spAutoFit/>
          </a:bodyPr>
          <a:lstStyle/>
          <a:p>
            <a:r>
              <a:rPr lang="en-US" sz="2100" b="1" dirty="0">
                <a:effectLst/>
                <a:latin typeface="Canva Sans Bold" panose="020B0604020202020204" charset="0"/>
                <a:ea typeface="Times New Roman" panose="02020603050405020304" pitchFamily="18" charset="0"/>
              </a:rPr>
              <a:t>24.</a:t>
            </a:r>
            <a:r>
              <a:rPr lang="en-US" sz="2100" dirty="0">
                <a:effectLst/>
                <a:latin typeface="Canva Sans Bold" panose="020B0604020202020204" charset="0"/>
                <a:ea typeface="Times New Roman" panose="02020603050405020304" pitchFamily="18" charset="0"/>
              </a:rPr>
              <a:t> A bus leaves Mumbai at 3 pm. It travels for 1.5 hours at 60km/</a:t>
            </a:r>
            <a:r>
              <a:rPr lang="en-US" sz="2100" dirty="0" err="1">
                <a:effectLst/>
                <a:latin typeface="Canva Sans Bold" panose="020B0604020202020204" charset="0"/>
                <a:ea typeface="Times New Roman" panose="02020603050405020304" pitchFamily="18" charset="0"/>
              </a:rPr>
              <a:t>hr</a:t>
            </a:r>
            <a:r>
              <a:rPr lang="en-US" sz="2100" dirty="0">
                <a:effectLst/>
                <a:latin typeface="Canva Sans Bold" panose="020B0604020202020204" charset="0"/>
                <a:ea typeface="Times New Roman" panose="02020603050405020304" pitchFamily="18" charset="0"/>
              </a:rPr>
              <a:t> and then halts for 30 minutes. It then travels at an average speed of 50km/</a:t>
            </a:r>
            <a:r>
              <a:rPr lang="en-US" sz="2100" dirty="0" err="1">
                <a:effectLst/>
                <a:latin typeface="Canva Sans Bold" panose="020B0604020202020204" charset="0"/>
                <a:ea typeface="Times New Roman" panose="02020603050405020304" pitchFamily="18" charset="0"/>
              </a:rPr>
              <a:t>hr</a:t>
            </a:r>
            <a:r>
              <a:rPr lang="en-US" sz="2100" dirty="0">
                <a:effectLst/>
                <a:latin typeface="Canva Sans Bold" panose="020B0604020202020204" charset="0"/>
                <a:ea typeface="Times New Roman" panose="02020603050405020304" pitchFamily="18" charset="0"/>
              </a:rPr>
              <a:t> for the remaining duration to reach Pune at 6pm. What is the distance between Mumbai and Pune?</a:t>
            </a:r>
          </a:p>
          <a:p>
            <a:pPr marL="457200" indent="-457200">
              <a:buAutoNum type="arabicParenR"/>
            </a:pPr>
            <a:r>
              <a:rPr lang="en-US" sz="2100" dirty="0">
                <a:effectLst/>
                <a:latin typeface="Canva Sans "/>
                <a:ea typeface="Times New Roman" panose="02020603050405020304" pitchFamily="18" charset="0"/>
              </a:rPr>
              <a:t>140 km                       2) 110 km                         3) 120 km                           4) 100 km</a:t>
            </a:r>
          </a:p>
          <a:p>
            <a:pPr marL="457200" indent="-457200">
              <a:buAutoNum type="arabicParenR"/>
            </a:pPr>
            <a:endParaRPr lang="en-US" sz="2100" dirty="0">
              <a:latin typeface="Canva Sans "/>
              <a:ea typeface="Times New Roman" panose="02020603050405020304" pitchFamily="18" charset="0"/>
            </a:endParaRPr>
          </a:p>
          <a:p>
            <a:r>
              <a:rPr lang="en-US" sz="2100" b="1" dirty="0">
                <a:effectLst/>
                <a:latin typeface="Canva Sans "/>
                <a:ea typeface="Times New Roman" panose="02020603050405020304" pitchFamily="18" charset="0"/>
              </a:rPr>
              <a:t>ANSWER : (1) 140 km</a:t>
            </a:r>
          </a:p>
          <a:p>
            <a:r>
              <a:rPr lang="en-US" sz="2100" b="1" dirty="0">
                <a:latin typeface="Canva Sans "/>
                <a:ea typeface="Times New Roman" panose="02020603050405020304" pitchFamily="18" charset="0"/>
              </a:rPr>
              <a:t>Explanation :  </a:t>
            </a:r>
            <a:r>
              <a:rPr lang="en-US" sz="2100" b="0" i="0" dirty="0">
                <a:solidFill>
                  <a:srgbClr val="343434"/>
                </a:solidFill>
                <a:effectLst/>
                <a:latin typeface="Canva Sans "/>
              </a:rPr>
              <a:t>bus covered a distance in (1.5 hour and 30 min. halt) 2 hour is =</a:t>
            </a:r>
            <a:br>
              <a:rPr lang="en-US" sz="2100" dirty="0">
                <a:latin typeface="Canva Sans "/>
              </a:rPr>
            </a:br>
            <a:r>
              <a:rPr lang="en-US" sz="2100" b="0" i="0" dirty="0">
                <a:solidFill>
                  <a:srgbClr val="343434"/>
                </a:solidFill>
                <a:effectLst/>
                <a:latin typeface="Canva Sans "/>
              </a:rPr>
              <a:t>1.5*60 = 90 km</a:t>
            </a:r>
            <a:br>
              <a:rPr lang="en-US" sz="2100" dirty="0">
                <a:latin typeface="Canva Sans "/>
              </a:rPr>
            </a:br>
            <a:r>
              <a:rPr lang="en-US" sz="2100" b="0" i="0" dirty="0">
                <a:solidFill>
                  <a:srgbClr val="343434"/>
                </a:solidFill>
                <a:effectLst/>
                <a:latin typeface="Canva Sans "/>
              </a:rPr>
              <a:t>remaining time to reach Pune is only 1 hour then bus travels with the speed of</a:t>
            </a:r>
            <a:br>
              <a:rPr lang="en-US" sz="2100" dirty="0">
                <a:latin typeface="Canva Sans "/>
              </a:rPr>
            </a:br>
            <a:r>
              <a:rPr lang="en-US" sz="2100" b="0" i="0" dirty="0">
                <a:solidFill>
                  <a:srgbClr val="343434"/>
                </a:solidFill>
                <a:effectLst/>
                <a:latin typeface="Canva Sans "/>
              </a:rPr>
              <a:t>50km/h</a:t>
            </a:r>
            <a:br>
              <a:rPr lang="en-US" sz="2100" dirty="0">
                <a:latin typeface="Canva Sans "/>
              </a:rPr>
            </a:br>
            <a:r>
              <a:rPr lang="en-US" sz="2100" b="0" i="0" dirty="0">
                <a:solidFill>
                  <a:srgbClr val="343434"/>
                </a:solidFill>
                <a:effectLst/>
                <a:latin typeface="Canva Sans "/>
              </a:rPr>
              <a:t>now remaining distance = 1*50 = 50 km</a:t>
            </a:r>
            <a:br>
              <a:rPr lang="en-US" sz="2100" dirty="0">
                <a:latin typeface="Canva Sans "/>
              </a:rPr>
            </a:br>
            <a:r>
              <a:rPr lang="en-US" sz="2100" b="0" i="0" dirty="0">
                <a:solidFill>
                  <a:srgbClr val="343434"/>
                </a:solidFill>
                <a:effectLst/>
                <a:latin typeface="Canva Sans "/>
              </a:rPr>
              <a:t>now total 50+90 = 140 km</a:t>
            </a:r>
            <a:endParaRPr lang="en-US" sz="2100" b="1" dirty="0">
              <a:effectLst/>
              <a:latin typeface="Canva Sans "/>
              <a:ea typeface="Times New Roman" panose="02020603050405020304" pitchFamily="18" charset="0"/>
            </a:endParaRPr>
          </a:p>
        </p:txBody>
      </p:sp>
      <p:sp>
        <p:nvSpPr>
          <p:cNvPr id="14" name="TextBox 13">
            <a:extLst>
              <a:ext uri="{FF2B5EF4-FFF2-40B4-BE49-F238E27FC236}">
                <a16:creationId xmlns:a16="http://schemas.microsoft.com/office/drawing/2014/main" id="{D788D7CF-5A31-D1C4-45C3-38189D858DEB}"/>
              </a:ext>
            </a:extLst>
          </p:cNvPr>
          <p:cNvSpPr txBox="1"/>
          <p:nvPr/>
        </p:nvSpPr>
        <p:spPr>
          <a:xfrm>
            <a:off x="671778" y="5703355"/>
            <a:ext cx="16549421" cy="3970318"/>
          </a:xfrm>
          <a:prstGeom prst="rect">
            <a:avLst/>
          </a:prstGeom>
          <a:noFill/>
        </p:spPr>
        <p:txBody>
          <a:bodyPr wrap="square">
            <a:spAutoFit/>
          </a:bodyPr>
          <a:lstStyle/>
          <a:p>
            <a:r>
              <a:rPr lang="en-US" sz="2100" b="1" dirty="0">
                <a:effectLst/>
                <a:latin typeface="Canva Sans Bold" panose="020B0604020202020204" charset="0"/>
                <a:ea typeface="Times New Roman" panose="02020603050405020304" pitchFamily="18" charset="0"/>
              </a:rPr>
              <a:t> </a:t>
            </a:r>
            <a:endParaRPr lang="en-US" sz="2100" dirty="0">
              <a:effectLst/>
              <a:latin typeface="Canva Sans Bold" panose="020B0604020202020204" charset="0"/>
              <a:ea typeface="Times New Roman" panose="02020603050405020304" pitchFamily="18" charset="0"/>
            </a:endParaRPr>
          </a:p>
          <a:p>
            <a:r>
              <a:rPr lang="en-US" sz="2100" b="1" dirty="0">
                <a:effectLst/>
                <a:latin typeface="Canva Sans Bold" panose="020B0604020202020204" charset="0"/>
                <a:ea typeface="Times New Roman" panose="02020603050405020304" pitchFamily="18" charset="0"/>
              </a:rPr>
              <a:t>25.</a:t>
            </a:r>
            <a:r>
              <a:rPr lang="en-US" sz="2100" dirty="0">
                <a:effectLst/>
                <a:latin typeface="Canva Sans Bold" panose="020B0604020202020204" charset="0"/>
                <a:ea typeface="Times New Roman" panose="02020603050405020304" pitchFamily="18" charset="0"/>
              </a:rPr>
              <a:t> Ajay, Ramya, Suresh and Mary are at one end of a bridge. It is pitch dark and they have only one torch light. They need to get to the other side and have to carry the torch. Ajay can cover the distance in 1 minute, Suresh in 2 minutes, Ramya in 5 minutes MARY takes 10 minutes?</a:t>
            </a:r>
          </a:p>
          <a:p>
            <a:pPr marL="457200" indent="-457200">
              <a:buAutoNum type="arabicParenR"/>
            </a:pPr>
            <a:r>
              <a:rPr lang="en-US" sz="2100" dirty="0">
                <a:effectLst/>
                <a:latin typeface="Canva Sans "/>
                <a:ea typeface="Times New Roman" panose="02020603050405020304" pitchFamily="18" charset="0"/>
              </a:rPr>
              <a:t>20 mins                        2) 17 mins                            3) 22 mins                         4) 18 mins</a:t>
            </a:r>
          </a:p>
          <a:p>
            <a:pPr marL="457200" indent="-457200">
              <a:buAutoNum type="arabicParenR"/>
            </a:pPr>
            <a:endParaRPr lang="en-US" sz="2100" dirty="0">
              <a:latin typeface="Canva Sans "/>
              <a:ea typeface="Times New Roman" panose="02020603050405020304" pitchFamily="18" charset="0"/>
            </a:endParaRPr>
          </a:p>
          <a:p>
            <a:r>
              <a:rPr lang="en-US" sz="2100" b="1" dirty="0">
                <a:effectLst/>
                <a:latin typeface="Canva Sans "/>
                <a:ea typeface="Times New Roman" panose="02020603050405020304" pitchFamily="18" charset="0"/>
              </a:rPr>
              <a:t>ANSWER : (2) 17 mins</a:t>
            </a:r>
          </a:p>
          <a:p>
            <a:r>
              <a:rPr lang="en-US" sz="2100" b="1" dirty="0">
                <a:latin typeface="Canva Sans "/>
                <a:ea typeface="Times New Roman" panose="02020603050405020304" pitchFamily="18" charset="0"/>
              </a:rPr>
              <a:t>Explanation : </a:t>
            </a:r>
            <a:r>
              <a:rPr lang="en-US" sz="2100" b="0" i="0" dirty="0">
                <a:solidFill>
                  <a:srgbClr val="343434"/>
                </a:solidFill>
                <a:effectLst/>
                <a:latin typeface="Canva Sans "/>
              </a:rPr>
              <a:t>(1) &amp; (2) Cross with Torch 2</a:t>
            </a:r>
            <a:br>
              <a:rPr lang="en-US" sz="2100" dirty="0">
                <a:latin typeface="Canva Sans "/>
              </a:rPr>
            </a:br>
            <a:r>
              <a:rPr lang="en-US" sz="2100" b="0" i="0" dirty="0">
                <a:solidFill>
                  <a:srgbClr val="343434"/>
                </a:solidFill>
                <a:effectLst/>
                <a:latin typeface="Canva Sans "/>
              </a:rPr>
              <a:t>(1) Returns with Torch 1</a:t>
            </a:r>
            <a:br>
              <a:rPr lang="en-US" sz="2100" dirty="0">
                <a:latin typeface="Canva Sans "/>
              </a:rPr>
            </a:br>
            <a:r>
              <a:rPr lang="en-US" sz="2100" b="0" i="0" dirty="0">
                <a:solidFill>
                  <a:srgbClr val="343434"/>
                </a:solidFill>
                <a:effectLst/>
                <a:latin typeface="Canva Sans "/>
              </a:rPr>
              <a:t>(5) &amp; (10) Cross with Torch 10</a:t>
            </a:r>
            <a:br>
              <a:rPr lang="en-US" sz="2100" dirty="0">
                <a:latin typeface="Canva Sans "/>
              </a:rPr>
            </a:br>
            <a:r>
              <a:rPr lang="en-US" sz="2100" b="0" i="0" dirty="0">
                <a:solidFill>
                  <a:srgbClr val="343434"/>
                </a:solidFill>
                <a:effectLst/>
                <a:latin typeface="Canva Sans "/>
              </a:rPr>
              <a:t>(2) Returns with Torch 2</a:t>
            </a:r>
            <a:br>
              <a:rPr lang="en-US" sz="2100" dirty="0">
                <a:latin typeface="Canva Sans "/>
              </a:rPr>
            </a:br>
            <a:r>
              <a:rPr lang="en-US" sz="2100" b="0" i="0" dirty="0">
                <a:solidFill>
                  <a:srgbClr val="343434"/>
                </a:solidFill>
                <a:effectLst/>
                <a:latin typeface="Canva Sans "/>
              </a:rPr>
              <a:t>(1) &amp; (2) Cross with Torch 2     TOTAL 17</a:t>
            </a:r>
            <a:endParaRPr lang="en-US" sz="2100" dirty="0">
              <a:effectLst/>
              <a:latin typeface="Canva Sans "/>
              <a:ea typeface="Times New Roman" panose="02020603050405020304" pitchFamily="18" charset="0"/>
            </a:endParaRPr>
          </a:p>
        </p:txBody>
      </p:sp>
    </p:spTree>
    <p:extLst>
      <p:ext uri="{BB962C8B-B14F-4D97-AF65-F5344CB8AC3E}">
        <p14:creationId xmlns:p14="http://schemas.microsoft.com/office/powerpoint/2010/main" val="36388874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534</TotalTime>
  <Words>3043</Words>
  <Application>Microsoft Office PowerPoint</Application>
  <PresentationFormat>Custom</PresentationFormat>
  <Paragraphs>149</Paragraphs>
  <Slides>13</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13</vt:i4>
      </vt:variant>
    </vt:vector>
  </HeadingPairs>
  <TitlesOfParts>
    <vt:vector size="23" baseType="lpstr">
      <vt:lpstr>Canva Sans</vt:lpstr>
      <vt:lpstr>Norwester</vt:lpstr>
      <vt:lpstr>Inter</vt:lpstr>
      <vt:lpstr>Canva Sans Bold</vt:lpstr>
      <vt:lpstr>Canva Sans </vt:lpstr>
      <vt:lpstr>Times New Roman</vt:lpstr>
      <vt:lpstr>Arial</vt:lpstr>
      <vt:lpstr>Calibri</vt:lpstr>
      <vt:lpstr>Public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Gate Specific Logical Reasoning (Module-2) (ANSWER)</dc:title>
  <dc:creator>Om</dc:creator>
  <cp:lastModifiedBy>om patil</cp:lastModifiedBy>
  <cp:revision>4</cp:revision>
  <dcterms:created xsi:type="dcterms:W3CDTF">2006-08-16T00:00:00Z</dcterms:created>
  <dcterms:modified xsi:type="dcterms:W3CDTF">2025-01-07T11:31:33Z</dcterms:modified>
  <dc:identifier>DAGbP6lx-Qo</dc:identifier>
</cp:coreProperties>
</file>