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8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FB0A4-18DB-48B1-B0EE-AD21EFCF3C21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D3A13-3A30-4084-BBCC-ACE9B0A68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101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3DFA5-B608-4496-8D63-4585421023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2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17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2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14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246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88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35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73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16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22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797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4684" y="274638"/>
            <a:ext cx="8422216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91985" y="1600201"/>
            <a:ext cx="8434916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0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EA20-6C3F-4F3B-AC16-08EBF4248BA2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63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25" y="405089"/>
            <a:ext cx="7961233" cy="599275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971" y="5868803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519611" y="5595721"/>
          <a:ext cx="6096001" cy="123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190"/>
                <a:gridCol w="3071811"/>
              </a:tblGrid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¾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75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½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50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3/8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37.5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0" y="0"/>
            <a:ext cx="251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Percentage Conversion Table:-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519610" y="33121"/>
          <a:ext cx="6096000" cy="556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28762" y="990601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44% = 4*11% = 4/9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21% = 7% *3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1/14 * 3 = 3/14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22% = 2*11%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=2/9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27% = 3/11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66% = 2/3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14% = 2/7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4708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52401"/>
            <a:ext cx="8534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r>
              <a:rPr lang="en-US" sz="2200" b="1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What is the rise percentage?       </a:t>
            </a:r>
            <a:br>
              <a:rPr lang="en-US" sz="2200" b="1" dirty="0"/>
            </a:br>
            <a:r>
              <a:rPr lang="en-US" sz="2200" b="1" dirty="0"/>
              <a:t>% Rise = d/IV = 10/45</a:t>
            </a:r>
          </a:p>
          <a:p>
            <a:r>
              <a:rPr lang="en-US" sz="2200" b="1" dirty="0"/>
              <a:t>                              = 2/9</a:t>
            </a:r>
          </a:p>
          <a:p>
            <a:r>
              <a:rPr lang="en-US" sz="2200" b="1" dirty="0"/>
              <a:t>                              = 22%</a:t>
            </a:r>
          </a:p>
          <a:p>
            <a:endParaRPr lang="en-US" sz="22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200" b="1" dirty="0"/>
              <a:t>By how much percentage IT is less than CSE?       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581400" y="457200"/>
          <a:ext cx="3048000" cy="810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1996</a:t>
                      </a:r>
                      <a:endParaRPr lang="en-US" sz="1800" b="1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45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55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9400" y="3968829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    CSE                     IT</a:t>
            </a:r>
          </a:p>
          <a:p>
            <a:r>
              <a:rPr lang="en-US" sz="2200" b="1" dirty="0"/>
              <a:t>      32                       42</a:t>
            </a:r>
          </a:p>
          <a:p>
            <a:r>
              <a:rPr lang="en-US" sz="2200" b="1" dirty="0"/>
              <a:t> % = 10/32</a:t>
            </a:r>
          </a:p>
          <a:p>
            <a:r>
              <a:rPr lang="en-US" sz="2200" b="1" dirty="0"/>
              <a:t>         5/16</a:t>
            </a:r>
          </a:p>
          <a:p>
            <a:r>
              <a:rPr lang="en-US" sz="2200" b="1" dirty="0"/>
              <a:t>     6.6 *5</a:t>
            </a:r>
          </a:p>
          <a:p>
            <a:r>
              <a:rPr lang="en-US" sz="2200" b="1" dirty="0"/>
              <a:t>      = 33%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3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30480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10%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909936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1% 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1600201"/>
            <a:ext cx="163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5% 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4891" y="5871880"/>
            <a:ext cx="8153400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 	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304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100" y="889575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72891" y="1453567"/>
                <a:ext cx="3352800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𝟏𝟎</m:t>
                        </m:r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%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1" y="1453567"/>
                <a:ext cx="3352800" cy="80131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286001" y="2362201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1)	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 of   790 =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362201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79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0" y="2971801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10%  of   820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34200" y="2895601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82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1" y="3606226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1%   of   350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0" y="3606226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3.5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800601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3%   of   420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1802" y="4114801"/>
            <a:ext cx="2819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4.2 x 3 = 12.6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9801" y="4800600"/>
            <a:ext cx="4800601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5)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15%  of   540  =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10402" y="4724400"/>
            <a:ext cx="281939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+ 5%        =  54    + 27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81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5088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1473" y="423724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30%  of   720 =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05600" y="423723"/>
            <a:ext cx="2819400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72 </a:t>
            </a:r>
            <a:r>
              <a:rPr lang="en-US" sz="3200" b="1" dirty="0">
                <a:solidFill>
                  <a:srgbClr val="000000"/>
                </a:solidFill>
                <a:latin typeface="Segoe UI Light" pitchFamily="34" charset="0"/>
                <a:cs typeface="Times New Roman" pitchFamily="18" charset="0"/>
                <a:sym typeface="Wingdings" pitchFamily="2" charset="2"/>
              </a:rPr>
              <a:t>x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3 = 216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109162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of   420 =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063642"/>
            <a:ext cx="6248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50% + 5%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210 + 21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231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3124201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 of   740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4545" y="3048000"/>
            <a:ext cx="2819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50% + 5%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370  + 37 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407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486576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45%   of   220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0" y="4805080"/>
                <a:ext cx="2819400" cy="1900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50%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5%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110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11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99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805080"/>
                <a:ext cx="2819400" cy="1900520"/>
              </a:xfrm>
              <a:prstGeom prst="rect">
                <a:avLst/>
              </a:prstGeom>
              <a:blipFill rotWithShape="0">
                <a:blip r:embed="rId2"/>
                <a:stretch>
                  <a:fillRect l="-1728" t="-1603" b="-64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0246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360" y="304801"/>
            <a:ext cx="20649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295401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20 % of 550		2) 40 % of 580		3) 70 % of 230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5 % 450		5) 8 % of 380		6) 15 % of 180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55% of 270		8) 55 % of 320		9) 45 % of 220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45 % of 170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317326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ANSWERS: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110		2)232		3) 161		4) 22.5		5) 30.4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27		7) 148.5	8) 176		9) 99		10) 76.5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53000" y="436630"/>
                <a:ext cx="7924800" cy="130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          </a:t>
                </a: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For more </a:t>
                </a:r>
                <a:r>
                  <a:rPr lang="en-US" sz="2800" b="1" dirty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−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36630"/>
                <a:ext cx="7924800" cy="130176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67287" y="1881387"/>
                <a:ext cx="7924800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           For less</a:t>
                </a: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</a:t>
                </a:r>
                <a:r>
                  <a:rPr lang="en-US" sz="2800" b="1" dirty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+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287" y="1881387"/>
                <a:ext cx="7924800" cy="11350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676400" y="437234"/>
          <a:ext cx="43434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286000"/>
              </a:tblGrid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76400" y="45720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1) If A is 20 % more than B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457200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will be 16.66% less than A</a:t>
            </a:r>
          </a:p>
          <a:p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419600" y="4687510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1676400" y="5016097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X is 33.3% less than 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376737" y="5111372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5453063" y="497134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will be 50 % more than 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6400" y="5460194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P is 12.5% less than Q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>
            <a:off x="4376737" y="5577269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5410200" y="5477489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will be 13.69% more than 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6400" y="5975146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S is 10% less than R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0" name="Right Arrow 29"/>
          <p:cNvSpPr/>
          <p:nvPr/>
        </p:nvSpPr>
        <p:spPr>
          <a:xfrm>
            <a:off x="4376737" y="6129351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5448300" y="601223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will be 11.1 % more than 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8463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/>
      <p:bldP spid="8" grpId="0"/>
      <p:bldP spid="11" grpId="0" animBg="1"/>
      <p:bldP spid="21" grpId="0"/>
      <p:bldP spid="22" grpId="0" animBg="1"/>
      <p:bldP spid="23" grpId="0"/>
      <p:bldP spid="24" grpId="0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28800" y="1074256"/>
                <a:ext cx="7924800" cy="1592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% </a:t>
                </a:r>
                <a:r>
                  <a:rPr lang="en-US" sz="4000" b="1" dirty="0" err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inc</a:t>
                </a: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/</a:t>
                </a:r>
                <a:r>
                  <a:rPr lang="en-US" sz="4000" b="1" dirty="0" err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dec</a:t>
                </a: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𝒅𝒊𝒇𝒇𝒆𝒓𝒆𝒏𝒄𝒆</m:t>
                        </m:r>
                      </m:num>
                      <m:den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𝐈</m:t>
                        </m:r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.</m:t>
                        </m:r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𝐕</m:t>
                        </m:r>
                      </m:den>
                    </m:f>
                    <m:r>
                      <a:rPr lang="en-US" sz="4000" b="1" i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074256"/>
                <a:ext cx="7924800" cy="1592744"/>
              </a:xfrm>
              <a:prstGeom prst="rect">
                <a:avLst/>
              </a:prstGeom>
              <a:blipFill rotWithShape="0">
                <a:blip r:embed="rId3"/>
                <a:stretch>
                  <a:fillRect t="-7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81200" y="3292077"/>
                <a:ext cx="883920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% comparison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𝑻𝒉𝒂𝒏</m:t>
                        </m:r>
                      </m:den>
                    </m:f>
                    <m:r>
                      <a:rPr lang="en-US" sz="4000" b="1" i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3292077"/>
                <a:ext cx="8839200" cy="1092607"/>
              </a:xfrm>
              <a:prstGeom prst="rect">
                <a:avLst/>
              </a:prstGeom>
              <a:blipFill rotWithShape="0">
                <a:blip r:embed="rId4"/>
                <a:stretch>
                  <a:fillRect l="-966" t="-11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8372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67" y="0"/>
            <a:ext cx="64475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89865" y="5318946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37" y="1"/>
            <a:ext cx="5548682" cy="34939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52" y="3493917"/>
            <a:ext cx="6602507" cy="33406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89" y="5828461"/>
            <a:ext cx="810770" cy="8143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06795" y="3493917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06795" y="5063452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27" y="0"/>
            <a:ext cx="732849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394" y="5776846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11040" y="5315181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765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109997"/>
            <a:ext cx="5298142" cy="27794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22" y="2889416"/>
            <a:ext cx="7236958" cy="39460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500" y="5774672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95034" y="2889416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1754344" y="4979005"/>
            <a:ext cx="531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7827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08" y="0"/>
            <a:ext cx="717978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183" y="5830635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53688" y="5368970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4286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96" y="0"/>
            <a:ext cx="6359943" cy="41013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96" y="4382165"/>
            <a:ext cx="7140388" cy="2065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500" y="5747779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47" y="4382165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704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2" y="3496234"/>
            <a:ext cx="6710082" cy="3255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2" y="0"/>
            <a:ext cx="5387479" cy="34742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971" y="5828461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67135" y="3809111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1867135" y="5130057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806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379</Words>
  <Application>Microsoft Office PowerPoint</Application>
  <PresentationFormat>Widescreen</PresentationFormat>
  <Paragraphs>163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Segoe UI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 Kittur</dc:creator>
  <cp:lastModifiedBy>Samir Kittur</cp:lastModifiedBy>
  <cp:revision>11</cp:revision>
  <dcterms:created xsi:type="dcterms:W3CDTF">2019-09-20T16:35:05Z</dcterms:created>
  <dcterms:modified xsi:type="dcterms:W3CDTF">2020-01-14T03:05:40Z</dcterms:modified>
</cp:coreProperties>
</file>