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8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2FB0A4-18DB-48B1-B0EE-AD21EFCF3C21}" type="datetimeFigureOut">
              <a:rPr lang="en-IN" smtClean="0"/>
              <a:t>07-01-2020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9D3A13-3A30-4084-BBCC-ACE9B0A685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1019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23DFA5-B608-4496-8D63-45854210230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524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EA20-6C3F-4F3B-AC16-08EBF4248BA2}" type="datetimeFigureOut">
              <a:rPr lang="en-IN" smtClean="0"/>
              <a:t>07-01-2020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DB88-E6B5-4DF2-8B1F-DB713184E8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1817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EA20-6C3F-4F3B-AC16-08EBF4248BA2}" type="datetimeFigureOut">
              <a:rPr lang="en-IN" smtClean="0"/>
              <a:t>07-01-2020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DB88-E6B5-4DF2-8B1F-DB713184E8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429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EA20-6C3F-4F3B-AC16-08EBF4248BA2}" type="datetimeFigureOut">
              <a:rPr lang="en-IN" smtClean="0"/>
              <a:t>07-01-2020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DB88-E6B5-4DF2-8B1F-DB713184E8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8145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EA20-6C3F-4F3B-AC16-08EBF4248BA2}" type="datetimeFigureOut">
              <a:rPr lang="en-IN" smtClean="0"/>
              <a:t>07-01-2020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DB88-E6B5-4DF2-8B1F-DB713184E8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2462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EA20-6C3F-4F3B-AC16-08EBF4248BA2}" type="datetimeFigureOut">
              <a:rPr lang="en-IN" smtClean="0"/>
              <a:t>07-01-2020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DB88-E6B5-4DF2-8B1F-DB713184E8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1885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EA20-6C3F-4F3B-AC16-08EBF4248BA2}" type="datetimeFigureOut">
              <a:rPr lang="en-IN" smtClean="0"/>
              <a:t>07-01-2020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DB88-E6B5-4DF2-8B1F-DB713184E8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1357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EA20-6C3F-4F3B-AC16-08EBF4248BA2}" type="datetimeFigureOut">
              <a:rPr lang="en-IN" smtClean="0"/>
              <a:t>07-01-2020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DB88-E6B5-4DF2-8B1F-DB713184E8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5736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EA20-6C3F-4F3B-AC16-08EBF4248BA2}" type="datetimeFigureOut">
              <a:rPr lang="en-IN" smtClean="0"/>
              <a:t>07-01-2020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DB88-E6B5-4DF2-8B1F-DB713184E8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6162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EA20-6C3F-4F3B-AC16-08EBF4248BA2}" type="datetimeFigureOut">
              <a:rPr lang="en-IN" smtClean="0"/>
              <a:t>07-01-2020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DB88-E6B5-4DF2-8B1F-DB713184E8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3745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EA20-6C3F-4F3B-AC16-08EBF4248BA2}" type="datetimeFigureOut">
              <a:rPr lang="en-IN" smtClean="0"/>
              <a:t>07-01-2020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DB88-E6B5-4DF2-8B1F-DB713184E8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9225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EA20-6C3F-4F3B-AC16-08EBF4248BA2}" type="datetimeFigureOut">
              <a:rPr lang="en-IN" smtClean="0"/>
              <a:t>07-01-2020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DB88-E6B5-4DF2-8B1F-DB713184E8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67978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604684" y="274638"/>
            <a:ext cx="8422216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91985" y="1600201"/>
            <a:ext cx="8434916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600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8EA20-6C3F-4F3B-AC16-08EBF4248BA2}" type="datetimeFigureOut">
              <a:rPr lang="en-IN" smtClean="0"/>
              <a:t>07-01-2020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5DB88-E6B5-4DF2-8B1F-DB713184E8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7635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jpe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825" y="405089"/>
            <a:ext cx="7961233" cy="59927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2971" y="5868803"/>
            <a:ext cx="810770" cy="81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67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4519611" y="5595721"/>
          <a:ext cx="6096001" cy="1234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24190"/>
                <a:gridCol w="3071811"/>
              </a:tblGrid>
              <a:tr h="325483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¾</a:t>
                      </a:r>
                      <a:r>
                        <a:rPr lang="en-US" sz="1800" b="1" baseline="0" dirty="0" smtClean="0"/>
                        <a:t> 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75 </a:t>
                      </a:r>
                      <a:r>
                        <a:rPr lang="en-US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25483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½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50 </a:t>
                      </a:r>
                      <a:r>
                        <a:rPr lang="en-US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3/8</a:t>
                      </a:r>
                      <a:r>
                        <a:rPr lang="en-US" sz="1800" b="1" baseline="0" dirty="0" smtClean="0"/>
                        <a:t> 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37.5 </a:t>
                      </a:r>
                      <a:r>
                        <a:rPr lang="en-US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524000" y="0"/>
            <a:ext cx="2514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Percentage Conversion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Table:-</a:t>
            </a:r>
            <a:endParaRPr lang="en-US" sz="20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4519610" y="33121"/>
          <a:ext cx="6096000" cy="5562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½</a:t>
                      </a:r>
                      <a:endParaRPr lang="en-IN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50 %</a:t>
                      </a:r>
                      <a:endParaRPr lang="en-IN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1/3 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33.33 % 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¼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1/5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1/6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16.66 %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1/7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14.28 %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1/8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12.5 %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1/9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11.11 %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1/10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10 %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1/11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9.09 %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1/12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8.33 %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1/13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7.69 %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1/14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7.14 %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1/15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6.66 %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1/16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6.25 %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528762" y="990601"/>
            <a:ext cx="4572000" cy="532453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44% = 4*11% = 4/9</a:t>
            </a:r>
          </a:p>
          <a:p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21% = 7% *3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1/14 * 3 = 3/14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22% = 2*11%</a:t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=2/9</a:t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27% = 3/11</a:t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66% = 2/3</a:t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14% = 2/7</a:t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77" y="5788946"/>
            <a:ext cx="810770" cy="81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147086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28800" y="152401"/>
            <a:ext cx="85344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200" b="1" dirty="0"/>
          </a:p>
          <a:p>
            <a:endParaRPr lang="en-US" sz="2200" b="1" dirty="0"/>
          </a:p>
          <a:p>
            <a:endParaRPr lang="en-US" sz="2200" b="1" dirty="0"/>
          </a:p>
          <a:p>
            <a:endParaRPr lang="en-US" sz="2200" b="1" dirty="0"/>
          </a:p>
          <a:p>
            <a:r>
              <a:rPr lang="en-US" sz="2200" b="1" dirty="0"/>
              <a:t> 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b="1" dirty="0"/>
              <a:t>What is the rise percentage?       </a:t>
            </a:r>
            <a:br>
              <a:rPr lang="en-US" sz="2200" b="1" dirty="0"/>
            </a:br>
            <a:r>
              <a:rPr lang="en-US" sz="2200" b="1" dirty="0"/>
              <a:t>% Rise = d/IV = 10/45</a:t>
            </a:r>
          </a:p>
          <a:p>
            <a:r>
              <a:rPr lang="en-US" sz="2200" b="1" dirty="0"/>
              <a:t> </a:t>
            </a:r>
            <a:r>
              <a:rPr lang="en-US" sz="2200" b="1" dirty="0"/>
              <a:t>                             = 2/9</a:t>
            </a:r>
          </a:p>
          <a:p>
            <a:r>
              <a:rPr lang="en-US" sz="2200" b="1" dirty="0"/>
              <a:t> </a:t>
            </a:r>
            <a:r>
              <a:rPr lang="en-US" sz="2200" b="1" dirty="0"/>
              <a:t>                             = 22%</a:t>
            </a:r>
          </a:p>
          <a:p>
            <a:endParaRPr lang="en-US" sz="2200" b="1" dirty="0"/>
          </a:p>
          <a:p>
            <a:pPr marL="457200" indent="-457200">
              <a:buFont typeface="+mj-lt"/>
              <a:buAutoNum type="arabicPeriod" startAt="2"/>
            </a:pPr>
            <a:r>
              <a:rPr lang="en-US" sz="2200" b="1" dirty="0"/>
              <a:t>By how much percentage IT is less than CSE?          </a:t>
            </a:r>
            <a:endParaRPr lang="en-US" sz="2200" b="1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3581400" y="457200"/>
          <a:ext cx="3048000" cy="8102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/>
                <a:gridCol w="1524000"/>
              </a:tblGrid>
              <a:tr h="35560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1995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1996</a:t>
                      </a:r>
                      <a:endParaRPr lang="en-US" sz="1800" b="1" dirty="0"/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45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55</a:t>
                      </a:r>
                      <a:endParaRPr lang="en-US" sz="18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819400" y="3968829"/>
            <a:ext cx="8534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    CSE                     IT</a:t>
            </a:r>
          </a:p>
          <a:p>
            <a:r>
              <a:rPr lang="en-US" sz="2200" b="1" dirty="0"/>
              <a:t> </a:t>
            </a:r>
            <a:r>
              <a:rPr lang="en-US" sz="2200" b="1" dirty="0"/>
              <a:t>     32                       42</a:t>
            </a:r>
          </a:p>
          <a:p>
            <a:r>
              <a:rPr lang="en-US" sz="2200" b="1" dirty="0"/>
              <a:t> </a:t>
            </a:r>
            <a:r>
              <a:rPr lang="en-US" sz="2200" b="1" dirty="0"/>
              <a:t>% = 10/32</a:t>
            </a:r>
          </a:p>
          <a:p>
            <a:r>
              <a:rPr lang="en-US" sz="2200" b="1" dirty="0"/>
              <a:t> </a:t>
            </a:r>
            <a:r>
              <a:rPr lang="en-US" sz="2200" b="1" dirty="0"/>
              <a:t>        5/16</a:t>
            </a:r>
          </a:p>
          <a:p>
            <a:r>
              <a:rPr lang="en-US" sz="2200" b="1" dirty="0"/>
              <a:t> </a:t>
            </a:r>
            <a:r>
              <a:rPr lang="en-US" sz="2200" b="1" dirty="0"/>
              <a:t>    6.6 *5</a:t>
            </a:r>
          </a:p>
          <a:p>
            <a:r>
              <a:rPr lang="en-US" sz="2200" b="1" dirty="0"/>
              <a:t> </a:t>
            </a:r>
            <a:r>
              <a:rPr lang="en-US" sz="2200" b="1" dirty="0"/>
              <a:t>     = 33%</a:t>
            </a:r>
            <a:endParaRPr lang="en-US" sz="2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77" y="5788946"/>
            <a:ext cx="810770" cy="81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93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00400" y="304801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10%   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52800" y="909936"/>
            <a:ext cx="3162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1%    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2800" y="1600201"/>
            <a:ext cx="163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5%    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24891" y="5871880"/>
            <a:ext cx="8153400" cy="695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700"/>
              </a:lnSpc>
            </a:pP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	 	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76800" y="304800"/>
            <a:ext cx="327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1 d  less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91100" y="889575"/>
            <a:ext cx="3162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2 d  less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772891" y="1453567"/>
                <a:ext cx="3352800" cy="8013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>
                            <a:latin typeface="Cambria Math" panose="02040503050406030204" pitchFamily="18" charset="0"/>
                            <a:cs typeface="Times New Roman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3200" b="1" i="1">
                            <a:latin typeface="Cambria Math"/>
                            <a:cs typeface="Times New Roman" pitchFamily="18" charset="0"/>
                            <a:sym typeface="Wingdings" pitchFamily="2" charset="2"/>
                          </a:rPr>
                          <m:t>𝟏𝟎</m:t>
                        </m:r>
                        <m:r>
                          <a:rPr lang="en-US" sz="3200" b="1" i="1">
                            <a:latin typeface="Cambria Math"/>
                            <a:cs typeface="Times New Roman" pitchFamily="18" charset="0"/>
                            <a:sym typeface="Wingdings" pitchFamily="2" charset="2"/>
                          </a:rPr>
                          <m:t>%</m:t>
                        </m:r>
                      </m:num>
                      <m:den>
                        <m:r>
                          <a:rPr lang="en-US" sz="3200" b="1" i="1">
                            <a:latin typeface="Cambria Math"/>
                            <a:cs typeface="Times New Roman" pitchFamily="18" charset="0"/>
                            <a:sym typeface="Wingdings" pitchFamily="2" charset="2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3200" b="1" dirty="0"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  </a:t>
                </a:r>
                <a:endParaRPr lang="en-US" sz="3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891" y="1453567"/>
                <a:ext cx="3352800" cy="80131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2286001" y="2362201"/>
            <a:ext cx="48006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E.g.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1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)	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10%  of  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790 =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  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58000" y="2362201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79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86000" y="2971801"/>
            <a:ext cx="48006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E.g.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2)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	10%  of   820  = 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934200" y="2895601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82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09801" y="3606226"/>
            <a:ext cx="48006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E.g.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3)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	1%   of   350  = 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58000" y="3606226"/>
            <a:ext cx="236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3.5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09800" y="4114800"/>
            <a:ext cx="4800601" cy="695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700"/>
              </a:lnSpc>
            </a:pP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E.g.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4)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	3%   of   420  =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81802" y="4114801"/>
            <a:ext cx="2819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4.2 x 3 = 12.6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09801" y="4800600"/>
            <a:ext cx="4800601" cy="695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700"/>
              </a:lnSpc>
            </a:pP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E.g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5)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	15%  of   540  =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10402" y="4724400"/>
            <a:ext cx="2819399" cy="1900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700"/>
              </a:lnSpc>
            </a:pP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10% + 5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%        = 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54    + 27</a:t>
            </a:r>
          </a:p>
          <a:p>
            <a:pPr>
              <a:lnSpc>
                <a:spcPts val="4700"/>
              </a:lnSpc>
            </a:pP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=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81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77" y="5788946"/>
            <a:ext cx="810770" cy="81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050880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1473" y="423724"/>
            <a:ext cx="449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E.g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   </a:t>
            </a:r>
            <a:r>
              <a:rPr lang="en-US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30%  of   720 =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705600" y="423723"/>
            <a:ext cx="2819400" cy="695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700"/>
              </a:lnSpc>
            </a:pPr>
            <a:r>
              <a:rPr lang="en-US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72 </a:t>
            </a:r>
            <a:r>
              <a:rPr lang="en-US" sz="3200" b="1" dirty="0">
                <a:solidFill>
                  <a:srgbClr val="000000"/>
                </a:solidFill>
                <a:latin typeface="Segoe UI Light" pitchFamily="34" charset="0"/>
                <a:cs typeface="Times New Roman" pitchFamily="18" charset="0"/>
                <a:sym typeface="Wingdings" pitchFamily="2" charset="2"/>
              </a:rPr>
              <a:t>x</a:t>
            </a:r>
            <a:r>
              <a:rPr lang="en-US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3 = 216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38400" y="1091626"/>
            <a:ext cx="449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E.g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55%  of   420 =</a:t>
            </a:r>
            <a:r>
              <a:rPr lang="en-US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943600" y="1063642"/>
            <a:ext cx="6248400" cy="1900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700"/>
              </a:lnSpc>
            </a:pP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  50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% + 5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%</a:t>
            </a:r>
          </a:p>
          <a:p>
            <a:pPr>
              <a:lnSpc>
                <a:spcPts val="4700"/>
              </a:lnSpc>
            </a:pP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= 210 +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21</a:t>
            </a:r>
            <a:endParaRPr lang="en-US" sz="3200" b="1" dirty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pPr>
              <a:lnSpc>
                <a:spcPts val="4700"/>
              </a:lnSpc>
            </a:pP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= 231</a:t>
            </a:r>
            <a:endParaRPr lang="en-US" sz="3200" b="1" dirty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4600" y="3124201"/>
            <a:ext cx="449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E.g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55%   of   740 </a:t>
            </a:r>
            <a:r>
              <a:rPr lang="en-US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=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234545" y="3048000"/>
            <a:ext cx="2819400" cy="1900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700"/>
              </a:lnSpc>
            </a:pP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  50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% + 5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%</a:t>
            </a:r>
          </a:p>
          <a:p>
            <a:pPr>
              <a:lnSpc>
                <a:spcPts val="4700"/>
              </a:lnSpc>
            </a:pP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= 370  + 37 </a:t>
            </a:r>
          </a:p>
          <a:p>
            <a:pPr>
              <a:lnSpc>
                <a:spcPts val="4700"/>
              </a:lnSpc>
            </a:pP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= 407</a:t>
            </a:r>
            <a:endParaRPr lang="en-US" sz="3200" b="1" dirty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4600" y="4865766"/>
            <a:ext cx="449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E.g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45%   of   220 </a:t>
            </a:r>
            <a:r>
              <a:rPr lang="en-US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=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6096000" y="4805080"/>
                <a:ext cx="2819400" cy="19005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4700"/>
                  </a:lnSpc>
                </a:pPr>
                <a:r>
                  <a:rPr lang="en-US" sz="3200" b="1" dirty="0"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    50</a:t>
                </a:r>
                <a:r>
                  <a:rPr lang="en-US" sz="3200" b="1" dirty="0"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% </a:t>
                </a:r>
                <a14:m>
                  <m:oMath xmlns:m="http://schemas.openxmlformats.org/officeDocument/2006/math">
                    <m:r>
                      <a:rPr lang="en-US" sz="3200" b="1" i="1">
                        <a:latin typeface="Cambria Math"/>
                        <a:cs typeface="Times New Roman" pitchFamily="18" charset="0"/>
                        <a:sym typeface="Wingdings" pitchFamily="2" charset="2"/>
                      </a:rPr>
                      <m:t>−</m:t>
                    </m:r>
                  </m:oMath>
                </a14:m>
                <a:r>
                  <a:rPr lang="en-US" sz="3200" b="1" dirty="0"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 5</a:t>
                </a:r>
                <a:r>
                  <a:rPr lang="en-US" sz="3200" b="1" dirty="0"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%</a:t>
                </a:r>
              </a:p>
              <a:p>
                <a:pPr>
                  <a:lnSpc>
                    <a:spcPts val="4700"/>
                  </a:lnSpc>
                </a:pPr>
                <a:r>
                  <a:rPr lang="en-US" sz="3200" b="1" dirty="0"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 </a:t>
                </a:r>
                <a:r>
                  <a:rPr lang="en-US" sz="3200" b="1" dirty="0"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= 110 </a:t>
                </a:r>
                <a14:m>
                  <m:oMath xmlns:m="http://schemas.openxmlformats.org/officeDocument/2006/math">
                    <m:r>
                      <a:rPr lang="en-US" sz="3200" b="1" i="1">
                        <a:latin typeface="Cambria Math"/>
                        <a:cs typeface="Times New Roman" pitchFamily="18" charset="0"/>
                        <a:sym typeface="Wingdings" pitchFamily="2" charset="2"/>
                      </a:rPr>
                      <m:t>−</m:t>
                    </m:r>
                  </m:oMath>
                </a14:m>
                <a:r>
                  <a:rPr lang="en-US" sz="3200" b="1" dirty="0"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 11</a:t>
                </a:r>
              </a:p>
              <a:p>
                <a:pPr>
                  <a:lnSpc>
                    <a:spcPts val="4700"/>
                  </a:lnSpc>
                </a:pPr>
                <a:r>
                  <a:rPr lang="en-US" sz="3200" b="1" dirty="0"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 = </a:t>
                </a:r>
                <a:r>
                  <a:rPr lang="en-US" sz="3200" b="1" dirty="0"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99</a:t>
                </a:r>
                <a:endParaRPr lang="en-US" sz="3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4805080"/>
                <a:ext cx="2819400" cy="1900520"/>
              </a:xfrm>
              <a:prstGeom prst="rect">
                <a:avLst/>
              </a:prstGeom>
              <a:blipFill rotWithShape="0">
                <a:blip r:embed="rId2"/>
                <a:stretch>
                  <a:fillRect l="-1728" t="-1603" b="-641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 descr="C:\Users\Sanir Kittur\Desktop\Untitl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276" y="5976938"/>
            <a:ext cx="2371724" cy="881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77" y="5788946"/>
            <a:ext cx="810770" cy="81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102466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8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98360" y="304801"/>
            <a:ext cx="206498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QUIZ</a:t>
            </a:r>
            <a:endParaRPr lang="en-US" sz="72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0" y="1295401"/>
            <a:ext cx="85344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20 % of 550		2) 40 % of 580		3) 70 % of 230</a:t>
            </a:r>
            <a:b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5 % 450		5) 8 % of 380		6) 15 % of 180</a:t>
            </a:r>
            <a:b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7) 55% of 270		8) 55 % of 320		9) 45 % of 220</a:t>
            </a:r>
            <a:b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10) 45 % of 170</a:t>
            </a:r>
          </a:p>
          <a:p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0" y="4317326"/>
            <a:ext cx="8763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ANSWERS:</a:t>
            </a:r>
            <a:b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110		2)232		3) 161		4) 22.5		5) 30.4</a:t>
            </a:r>
            <a:b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6) 27		7) 148.5	8) 176		9) 99		10) 76.5 </a:t>
            </a:r>
            <a:endParaRPr lang="en-IN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77" y="5788946"/>
            <a:ext cx="810770" cy="81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212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4953000" y="436630"/>
                <a:ext cx="7924800" cy="1301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300"/>
                  </a:lnSpc>
                </a:pPr>
                <a:endParaRPr lang="en-US" sz="3200" b="1" dirty="0">
                  <a:solidFill>
                    <a:srgbClr val="FF0000"/>
                  </a:solidFill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endParaRPr lang="en-US" sz="3200" b="1" dirty="0">
                  <a:solidFill>
                    <a:srgbClr val="FF0000"/>
                  </a:solidFill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endParaRPr lang="en-US" sz="3200" b="1" dirty="0">
                  <a:solidFill>
                    <a:srgbClr val="FF0000"/>
                  </a:solidFill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endParaRPr lang="en-US" sz="2800" b="1" dirty="0">
                  <a:solidFill>
                    <a:srgbClr val="FF0000"/>
                  </a:solidFill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endParaRPr lang="en-US" sz="2800" b="1" dirty="0">
                  <a:solidFill>
                    <a:srgbClr val="FF0000"/>
                  </a:solidFill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r>
                  <a:rPr lang="en-US" sz="2800" b="1" dirty="0">
                    <a:solidFill>
                      <a:srgbClr val="FF0000"/>
                    </a:solidFill>
                    <a:cs typeface="Times New Roman" pitchFamily="18" charset="0"/>
                    <a:sym typeface="Wingdings" pitchFamily="2" charset="2"/>
                  </a:rPr>
                  <a:t>                </a:t>
                </a:r>
                <a:r>
                  <a:rPr lang="en-US" sz="2800" b="1" dirty="0">
                    <a:solidFill>
                      <a:srgbClr val="002060"/>
                    </a:solidFill>
                    <a:cs typeface="Times New Roman" pitchFamily="18" charset="0"/>
                    <a:sym typeface="Wingdings" pitchFamily="2" charset="2"/>
                  </a:rPr>
                  <a:t>For more </a:t>
                </a:r>
                <a:r>
                  <a:rPr lang="en-US" sz="2800" b="1" dirty="0">
                    <a:solidFill>
                      <a:srgbClr val="00B050"/>
                    </a:solidFill>
                    <a:cs typeface="Times New Roman" pitchFamily="18" charset="0"/>
                    <a:sym typeface="Wingdings" pitchFamily="2" charset="2"/>
                  </a:rPr>
                  <a:t></a:t>
                </a:r>
                <a:r>
                  <a:rPr lang="en-US" sz="2800" b="1" dirty="0">
                    <a:solidFill>
                      <a:srgbClr val="002060"/>
                    </a:solidFill>
                    <a:cs typeface="Times New Roman" pitchFamily="18" charset="0"/>
                    <a:sym typeface="Wingdings" pitchFamily="2" charset="2"/>
                  </a:rPr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  <a:sym typeface="Wingdings" pitchFamily="2" charset="2"/>
                          </a:rPr>
                          <m:t>𝟏</m:t>
                        </m:r>
                      </m:num>
                      <m:den>
                        <m: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  <a:sym typeface="Wingdings" pitchFamily="2" charset="2"/>
                          </a:rPr>
                          <m:t>𝒏</m:t>
                        </m:r>
                        <m: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  <a:sym typeface="Wingdings" pitchFamily="2" charset="2"/>
                          </a:rPr>
                          <m:t>−</m:t>
                        </m:r>
                        <m: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  <a:sym typeface="Wingdings" pitchFamily="2" charset="2"/>
                          </a:rPr>
                          <m:t>𝟏</m:t>
                        </m:r>
                      </m:den>
                    </m:f>
                  </m:oMath>
                </a14:m>
                <a:endParaRPr lang="en-US" sz="2800" b="1" dirty="0">
                  <a:solidFill>
                    <a:srgbClr val="FF0000"/>
                  </a:solidFill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endParaRPr lang="en-US" sz="2800" b="1" dirty="0"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436630"/>
                <a:ext cx="7924800" cy="1301767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4967287" y="1881387"/>
                <a:ext cx="7924800" cy="1135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300"/>
                  </a:lnSpc>
                </a:pPr>
                <a:endParaRPr lang="en-US" sz="2800" b="1" dirty="0">
                  <a:solidFill>
                    <a:srgbClr val="002060"/>
                  </a:solidFill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endParaRPr lang="en-US" sz="2800" b="1" dirty="0">
                  <a:solidFill>
                    <a:srgbClr val="002060"/>
                  </a:solidFill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endParaRPr lang="en-US" sz="2800" b="1" dirty="0">
                  <a:solidFill>
                    <a:srgbClr val="002060"/>
                  </a:solidFill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r>
                  <a:rPr lang="en-US" sz="2800" b="1" dirty="0">
                    <a:solidFill>
                      <a:srgbClr val="002060"/>
                    </a:solidFill>
                    <a:cs typeface="Times New Roman" pitchFamily="18" charset="0"/>
                    <a:sym typeface="Wingdings" pitchFamily="2" charset="2"/>
                  </a:rPr>
                  <a:t>                For less</a:t>
                </a:r>
                <a:r>
                  <a:rPr lang="en-US" sz="2800" b="1" dirty="0">
                    <a:solidFill>
                      <a:srgbClr val="FF0000"/>
                    </a:solidFill>
                    <a:cs typeface="Times New Roman" pitchFamily="18" charset="0"/>
                    <a:sym typeface="Wingdings" pitchFamily="2" charset="2"/>
                  </a:rPr>
                  <a:t>   </a:t>
                </a:r>
                <a:r>
                  <a:rPr lang="en-US" sz="2800" b="1" dirty="0">
                    <a:solidFill>
                      <a:srgbClr val="00B050"/>
                    </a:solidFill>
                    <a:cs typeface="Times New Roman" pitchFamily="18" charset="0"/>
                    <a:sym typeface="Wingdings" pitchFamily="2" charset="2"/>
                  </a:rPr>
                  <a:t></a:t>
                </a:r>
                <a:r>
                  <a:rPr lang="en-US" sz="2800" b="1" dirty="0">
                    <a:solidFill>
                      <a:srgbClr val="FF0000"/>
                    </a:solidFill>
                    <a:cs typeface="Times New Roman" pitchFamily="18" charset="0"/>
                    <a:sym typeface="Wingdings" pitchFamily="2" charset="2"/>
                  </a:rPr>
                  <a:t>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  <a:sym typeface="Wingdings" pitchFamily="2" charset="2"/>
                          </a:rPr>
                          <m:t>𝟏</m:t>
                        </m:r>
                      </m:num>
                      <m:den>
                        <m: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  <a:sym typeface="Wingdings" pitchFamily="2" charset="2"/>
                          </a:rPr>
                          <m:t>𝒏</m:t>
                        </m:r>
                        <m: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  <a:sym typeface="Wingdings" pitchFamily="2" charset="2"/>
                          </a:rPr>
                          <m:t>+</m:t>
                        </m:r>
                        <m: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  <a:sym typeface="Wingdings" pitchFamily="2" charset="2"/>
                          </a:rPr>
                          <m:t>𝟏</m:t>
                        </m:r>
                      </m:den>
                    </m:f>
                  </m:oMath>
                </a14:m>
                <a:endParaRPr lang="en-US" sz="2800" b="1" dirty="0">
                  <a:solidFill>
                    <a:srgbClr val="FF0000"/>
                  </a:solidFill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endParaRPr lang="en-US" sz="2800" b="1" dirty="0">
                  <a:cs typeface="Times New Roman" pitchFamily="18" charset="0"/>
                </a:endParaRPr>
              </a:p>
              <a:p>
                <a:pPr>
                  <a:lnSpc>
                    <a:spcPts val="1300"/>
                  </a:lnSpc>
                </a:pPr>
                <a:endParaRPr lang="en-US" sz="2800" b="1" dirty="0"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7287" y="1881387"/>
                <a:ext cx="7924800" cy="11350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1676400" y="437234"/>
          <a:ext cx="4343400" cy="402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7400"/>
                <a:gridCol w="2286000"/>
              </a:tblGrid>
              <a:tr h="299763"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½</a:t>
                      </a:r>
                      <a:endParaRPr lang="en-IN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50 %</a:t>
                      </a:r>
                      <a:endParaRPr lang="en-IN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76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1/3 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33.33 % 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76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¼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76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1/5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76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1/6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16.66 %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76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1/7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14.28 %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76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1/8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12.5 %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76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1/9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11.11 %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76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1/10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10 %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76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1/11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9.09 %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76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1/12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8.33 %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76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1/13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7.69 %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676400" y="4572000"/>
            <a:ext cx="304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1) If A is 20 % more than B</a:t>
            </a: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sp>
        <p:nvSpPr>
          <p:cNvPr id="8" name="TextBox 7"/>
          <p:cNvSpPr txBox="1"/>
          <p:nvPr/>
        </p:nvSpPr>
        <p:spPr>
          <a:xfrm>
            <a:off x="5410200" y="4572001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will be 16.66% less than A</a:t>
            </a:r>
          </a:p>
          <a:p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4419600" y="4687510"/>
            <a:ext cx="990600" cy="135104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TextBox 20"/>
          <p:cNvSpPr txBox="1"/>
          <p:nvPr/>
        </p:nvSpPr>
        <p:spPr>
          <a:xfrm>
            <a:off x="1676400" y="5016097"/>
            <a:ext cx="304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X is 33.3% less than Y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ight Arrow 21"/>
          <p:cNvSpPr/>
          <p:nvPr/>
        </p:nvSpPr>
        <p:spPr>
          <a:xfrm>
            <a:off x="4376737" y="5111372"/>
            <a:ext cx="990600" cy="135104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TextBox 22"/>
          <p:cNvSpPr txBox="1"/>
          <p:nvPr/>
        </p:nvSpPr>
        <p:spPr>
          <a:xfrm>
            <a:off x="5453063" y="4971346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will be 50 % more than X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76400" y="5460194"/>
            <a:ext cx="304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is 12.5% less than Q</a:t>
            </a: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sp>
        <p:nvSpPr>
          <p:cNvPr id="27" name="Right Arrow 26"/>
          <p:cNvSpPr/>
          <p:nvPr/>
        </p:nvSpPr>
        <p:spPr>
          <a:xfrm>
            <a:off x="4376737" y="5577269"/>
            <a:ext cx="990600" cy="135104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TextBox 27"/>
          <p:cNvSpPr txBox="1"/>
          <p:nvPr/>
        </p:nvSpPr>
        <p:spPr>
          <a:xfrm>
            <a:off x="5410200" y="5477489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 will be 13.69% more than P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76400" y="5975146"/>
            <a:ext cx="304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is 10% less than R </a:t>
            </a: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sp>
        <p:nvSpPr>
          <p:cNvPr id="30" name="Right Arrow 29"/>
          <p:cNvSpPr/>
          <p:nvPr/>
        </p:nvSpPr>
        <p:spPr>
          <a:xfrm>
            <a:off x="4376737" y="6129351"/>
            <a:ext cx="990600" cy="135104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TextBox 30"/>
          <p:cNvSpPr txBox="1"/>
          <p:nvPr/>
        </p:nvSpPr>
        <p:spPr>
          <a:xfrm>
            <a:off x="5448300" y="6012237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will be 11.1 % more than S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77" y="5788946"/>
            <a:ext cx="810770" cy="81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084630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6" grpId="0"/>
      <p:bldP spid="8" grpId="0"/>
      <p:bldP spid="11" grpId="0" animBg="1"/>
      <p:bldP spid="21" grpId="0"/>
      <p:bldP spid="22" grpId="0" animBg="1"/>
      <p:bldP spid="23" grpId="0"/>
      <p:bldP spid="24" grpId="0"/>
      <p:bldP spid="27" grpId="0" animBg="1"/>
      <p:bldP spid="28" grpId="0"/>
      <p:bldP spid="29" grpId="0"/>
      <p:bldP spid="30" grpId="0" animBg="1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1828800" y="1074256"/>
                <a:ext cx="7924800" cy="15927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300"/>
                  </a:lnSpc>
                </a:pPr>
                <a:r>
                  <a:rPr lang="en-US" sz="4000" b="1" dirty="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        </a:t>
                </a:r>
              </a:p>
              <a:p>
                <a:pPr>
                  <a:lnSpc>
                    <a:spcPts val="1300"/>
                  </a:lnSpc>
                </a:pPr>
                <a:endParaRPr lang="en-US" sz="4000" b="1" dirty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endParaRPr lang="en-US" sz="4000" b="1" dirty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r>
                  <a:rPr lang="en-US" sz="4000" b="1" dirty="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    % </a:t>
                </a:r>
                <a:r>
                  <a:rPr lang="en-US" sz="4000" b="1" dirty="0" err="1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inc</a:t>
                </a:r>
                <a:r>
                  <a:rPr lang="en-US" sz="4000" b="1" dirty="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/</a:t>
                </a:r>
                <a:r>
                  <a:rPr lang="en-US" sz="4000" b="1" dirty="0" err="1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dec</a:t>
                </a:r>
                <a:r>
                  <a:rPr lang="en-US" sz="4000" b="1" dirty="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  <a:sym typeface="Wingdings" pitchFamily="2" charset="2"/>
                          </a:rPr>
                          <m:t>𝒅𝒊𝒇𝒇𝒆𝒓𝒆𝒏𝒄𝒆</m:t>
                        </m:r>
                      </m:num>
                      <m:den>
                        <m:r>
                          <a:rPr lang="en-US" sz="4000" b="1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  <a:sym typeface="Wingdings" pitchFamily="2" charset="2"/>
                          </a:rPr>
                          <m:t>𝐈</m:t>
                        </m:r>
                        <m:r>
                          <a:rPr lang="en-US" sz="4000" b="1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  <a:sym typeface="Wingdings" pitchFamily="2" charset="2"/>
                          </a:rPr>
                          <m:t> .</m:t>
                        </m:r>
                        <m:r>
                          <a:rPr lang="en-US" sz="4000" b="1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  <a:sym typeface="Wingdings" pitchFamily="2" charset="2"/>
                          </a:rPr>
                          <m:t>𝐕</m:t>
                        </m:r>
                      </m:den>
                    </m:f>
                    <m:r>
                      <a:rPr lang="en-US" sz="4000" b="1" i="1">
                        <a:solidFill>
                          <a:srgbClr val="002060"/>
                        </a:solidFill>
                        <a:latin typeface="Cambria Math"/>
                        <a:cs typeface="Times New Roman" pitchFamily="18" charset="0"/>
                        <a:sym typeface="Wingdings" pitchFamily="2" charset="2"/>
                      </a:rPr>
                      <m:t> </m:t>
                    </m:r>
                    <m:r>
                      <a:rPr lang="en-US" sz="4000" b="1">
                        <a:solidFill>
                          <a:srgbClr val="002060"/>
                        </a:solidFill>
                        <a:latin typeface="Cambria Math"/>
                        <a:cs typeface="Times New Roman" pitchFamily="18" charset="0"/>
                        <a:sym typeface="Wingdings" pitchFamily="2" charset="2"/>
                      </a:rPr>
                      <m:t>𝐱</m:t>
                    </m:r>
                    <m:r>
                      <a:rPr lang="en-US" sz="4000" b="1">
                        <a:solidFill>
                          <a:srgbClr val="002060"/>
                        </a:solidFill>
                        <a:latin typeface="Cambria Math"/>
                        <a:cs typeface="Times New Roman" pitchFamily="18" charset="0"/>
                        <a:sym typeface="Wingdings" pitchFamily="2" charset="2"/>
                      </a:rPr>
                      <m:t> </m:t>
                    </m:r>
                    <m:r>
                      <a:rPr lang="en-US" sz="4000" b="1">
                        <a:solidFill>
                          <a:srgbClr val="002060"/>
                        </a:solidFill>
                        <a:latin typeface="Cambria Math"/>
                        <a:cs typeface="Times New Roman" pitchFamily="18" charset="0"/>
                        <a:sym typeface="Wingdings" pitchFamily="2" charset="2"/>
                      </a:rPr>
                      <m:t>𝟏𝟎𝟎</m:t>
                    </m:r>
                  </m:oMath>
                </a14:m>
                <a:endParaRPr lang="en-US" sz="4000" b="1" dirty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endParaRPr lang="en-US" sz="4000" b="1" dirty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lnSpc>
                    <a:spcPts val="1300"/>
                  </a:lnSpc>
                </a:pPr>
                <a:endParaRPr lang="en-US" sz="4000" b="1" dirty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lnSpc>
                    <a:spcPts val="1300"/>
                  </a:lnSpc>
                </a:pPr>
                <a:endParaRPr lang="en-US" sz="4000" b="1" dirty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lnSpc>
                    <a:spcPts val="1300"/>
                  </a:lnSpc>
                </a:pPr>
                <a:endParaRPr lang="en-US" sz="4000" b="1" dirty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lnSpc>
                    <a:spcPts val="1300"/>
                  </a:lnSpc>
                </a:pPr>
                <a:endParaRPr lang="en-US" sz="4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00" y="1074256"/>
                <a:ext cx="7924800" cy="1592744"/>
              </a:xfrm>
              <a:prstGeom prst="rect">
                <a:avLst/>
              </a:prstGeom>
              <a:blipFill rotWithShape="0">
                <a:blip r:embed="rId3"/>
                <a:stretch>
                  <a:fillRect t="-76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1981200" y="3292077"/>
                <a:ext cx="8839200" cy="10926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300"/>
                  </a:lnSpc>
                </a:pPr>
                <a:r>
                  <a:rPr lang="en-US" sz="4000" b="1" dirty="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           </a:t>
                </a:r>
              </a:p>
              <a:p>
                <a:pPr>
                  <a:lnSpc>
                    <a:spcPts val="1300"/>
                  </a:lnSpc>
                </a:pPr>
                <a:endParaRPr lang="en-US" sz="4000" b="1" dirty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endParaRPr lang="en-US" sz="4000" b="1" dirty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r>
                  <a:rPr lang="en-US" sz="4000" b="1" dirty="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 % comparison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  <a:sym typeface="Wingdings" pitchFamily="2" charset="2"/>
                          </a:rPr>
                          <m:t>𝒅</m:t>
                        </m:r>
                      </m:num>
                      <m:den>
                        <m:r>
                          <a:rPr lang="en-US" sz="4000" b="1" i="1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  <a:sym typeface="Wingdings" pitchFamily="2" charset="2"/>
                          </a:rPr>
                          <m:t> </m:t>
                        </m:r>
                        <m:r>
                          <a:rPr lang="en-US" sz="4000" b="1" i="1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  <a:sym typeface="Wingdings" pitchFamily="2" charset="2"/>
                          </a:rPr>
                          <m:t>𝑻𝒉𝒂𝒏</m:t>
                        </m:r>
                      </m:den>
                    </m:f>
                    <m:r>
                      <a:rPr lang="en-US" sz="4000" b="1" i="1">
                        <a:solidFill>
                          <a:srgbClr val="002060"/>
                        </a:solidFill>
                        <a:latin typeface="Cambria Math"/>
                        <a:cs typeface="Times New Roman" pitchFamily="18" charset="0"/>
                        <a:sym typeface="Wingdings" pitchFamily="2" charset="2"/>
                      </a:rPr>
                      <m:t> </m:t>
                    </m:r>
                    <m:r>
                      <a:rPr lang="en-US" sz="4000" b="1">
                        <a:solidFill>
                          <a:srgbClr val="002060"/>
                        </a:solidFill>
                        <a:latin typeface="Cambria Math"/>
                        <a:cs typeface="Times New Roman" pitchFamily="18" charset="0"/>
                        <a:sym typeface="Wingdings" pitchFamily="2" charset="2"/>
                      </a:rPr>
                      <m:t>𝐱</m:t>
                    </m:r>
                    <m:r>
                      <a:rPr lang="en-US" sz="4000" b="1">
                        <a:solidFill>
                          <a:srgbClr val="002060"/>
                        </a:solidFill>
                        <a:latin typeface="Cambria Math"/>
                        <a:cs typeface="Times New Roman" pitchFamily="18" charset="0"/>
                        <a:sym typeface="Wingdings" pitchFamily="2" charset="2"/>
                      </a:rPr>
                      <m:t> </m:t>
                    </m:r>
                    <m:r>
                      <a:rPr lang="en-US" sz="4000" b="1">
                        <a:solidFill>
                          <a:srgbClr val="002060"/>
                        </a:solidFill>
                        <a:latin typeface="Cambria Math"/>
                        <a:cs typeface="Times New Roman" pitchFamily="18" charset="0"/>
                        <a:sym typeface="Wingdings" pitchFamily="2" charset="2"/>
                      </a:rPr>
                      <m:t>𝟏𝟎𝟎</m:t>
                    </m:r>
                  </m:oMath>
                </a14:m>
                <a:endParaRPr lang="en-US" sz="4000" b="1" dirty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  <a:sym typeface="Wingdings" pitchFamily="2" charset="2"/>
                </a:endParaRPr>
              </a:p>
              <a:p>
                <a:pPr>
                  <a:lnSpc>
                    <a:spcPts val="1300"/>
                  </a:lnSpc>
                </a:pPr>
                <a:endParaRPr lang="en-US" sz="4000" b="1" dirty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lnSpc>
                    <a:spcPts val="1300"/>
                  </a:lnSpc>
                </a:pPr>
                <a:endParaRPr lang="en-US" sz="4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3292077"/>
                <a:ext cx="8839200" cy="1092607"/>
              </a:xfrm>
              <a:prstGeom prst="rect">
                <a:avLst/>
              </a:prstGeom>
              <a:blipFill rotWithShape="0">
                <a:blip r:embed="rId4"/>
                <a:stretch>
                  <a:fillRect l="-966" t="-111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77" y="5788946"/>
            <a:ext cx="810770" cy="81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383725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567" y="0"/>
            <a:ext cx="6447502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77" y="5788946"/>
            <a:ext cx="810770" cy="81438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189865" y="5318946"/>
            <a:ext cx="421910" cy="470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</a:t>
            </a:r>
            <a:endParaRPr lang="en-IN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42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237" y="1"/>
            <a:ext cx="5548682" cy="34939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152" y="3493917"/>
            <a:ext cx="6602507" cy="33406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289" y="5828461"/>
            <a:ext cx="810770" cy="81438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006795" y="3493917"/>
            <a:ext cx="421910" cy="470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IN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06795" y="5063452"/>
            <a:ext cx="421910" cy="470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</a:t>
            </a:r>
            <a:endParaRPr lang="en-IN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09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727" y="0"/>
            <a:ext cx="7328497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5394" y="5776846"/>
            <a:ext cx="810770" cy="81438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911040" y="5315181"/>
            <a:ext cx="4219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IN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97654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199" y="109997"/>
            <a:ext cx="5298142" cy="27794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022" y="2889416"/>
            <a:ext cx="7236958" cy="394604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8500" y="5774672"/>
            <a:ext cx="810770" cy="81438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695034" y="2889416"/>
            <a:ext cx="4219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IN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sz="2400" dirty="0"/>
          </a:p>
        </p:txBody>
      </p:sp>
      <p:sp>
        <p:nvSpPr>
          <p:cNvPr id="6" name="Rectangle 5"/>
          <p:cNvSpPr/>
          <p:nvPr/>
        </p:nvSpPr>
        <p:spPr>
          <a:xfrm>
            <a:off x="1754344" y="4979005"/>
            <a:ext cx="5316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IN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78276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108" y="0"/>
            <a:ext cx="7179783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9183" y="5830635"/>
            <a:ext cx="810770" cy="81438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853688" y="5368970"/>
            <a:ext cx="4219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en-IN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42862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796" y="0"/>
            <a:ext cx="6359943" cy="410135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796" y="4382165"/>
            <a:ext cx="7140388" cy="20652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8500" y="5747779"/>
            <a:ext cx="810770" cy="81438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13347" y="4382165"/>
            <a:ext cx="4219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en-IN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07041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942" y="3496234"/>
            <a:ext cx="6710082" cy="32555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942" y="0"/>
            <a:ext cx="5387479" cy="34742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2971" y="5828461"/>
            <a:ext cx="810770" cy="81438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67135" y="3809111"/>
            <a:ext cx="4219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en-IN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sz="2400" dirty="0"/>
          </a:p>
        </p:txBody>
      </p:sp>
      <p:sp>
        <p:nvSpPr>
          <p:cNvPr id="6" name="Rectangle 5"/>
          <p:cNvSpPr/>
          <p:nvPr/>
        </p:nvSpPr>
        <p:spPr>
          <a:xfrm>
            <a:off x="1867135" y="5130057"/>
            <a:ext cx="5774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en-IN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58062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755" y="30487"/>
            <a:ext cx="9294489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9524" y="5868802"/>
            <a:ext cx="810770" cy="81438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70960" y="124616"/>
            <a:ext cx="5774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</a:t>
            </a:r>
            <a:r>
              <a:rPr lang="en-IN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sz="2400" dirty="0"/>
          </a:p>
        </p:txBody>
      </p:sp>
      <p:sp>
        <p:nvSpPr>
          <p:cNvPr id="6" name="Rectangle 5"/>
          <p:cNvSpPr/>
          <p:nvPr/>
        </p:nvSpPr>
        <p:spPr>
          <a:xfrm>
            <a:off x="668744" y="3768769"/>
            <a:ext cx="5774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r>
              <a:rPr lang="en-IN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145404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432" y="0"/>
            <a:ext cx="9581135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6418" y="5855355"/>
            <a:ext cx="810770" cy="81438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25285" y="0"/>
            <a:ext cx="5774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</a:t>
            </a:r>
            <a:r>
              <a:rPr lang="en-IN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sz="2400" dirty="0"/>
          </a:p>
        </p:txBody>
      </p:sp>
      <p:sp>
        <p:nvSpPr>
          <p:cNvPr id="5" name="Rectangle 4"/>
          <p:cNvSpPr/>
          <p:nvPr/>
        </p:nvSpPr>
        <p:spPr>
          <a:xfrm>
            <a:off x="676658" y="2967335"/>
            <a:ext cx="5774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16185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345" y="0"/>
            <a:ext cx="9766727" cy="62125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77" y="5805348"/>
            <a:ext cx="810770" cy="81438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16859" y="161366"/>
            <a:ext cx="6514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13671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075" y="509786"/>
            <a:ext cx="11480925" cy="54472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8501" y="5855355"/>
            <a:ext cx="810770" cy="81438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97793" y="1980311"/>
            <a:ext cx="5132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16.</a:t>
            </a:r>
            <a:endParaRPr lang="en-IN" sz="2000" dirty="0"/>
          </a:p>
        </p:txBody>
      </p:sp>
      <p:sp>
        <p:nvSpPr>
          <p:cNvPr id="8" name="Rectangle 7"/>
          <p:cNvSpPr/>
          <p:nvPr/>
        </p:nvSpPr>
        <p:spPr>
          <a:xfrm>
            <a:off x="197793" y="2612322"/>
            <a:ext cx="5132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17.</a:t>
            </a:r>
            <a:endParaRPr lang="en-IN" sz="2000" dirty="0"/>
          </a:p>
        </p:txBody>
      </p:sp>
      <p:sp>
        <p:nvSpPr>
          <p:cNvPr id="9" name="Rectangle 8"/>
          <p:cNvSpPr/>
          <p:nvPr/>
        </p:nvSpPr>
        <p:spPr>
          <a:xfrm>
            <a:off x="197793" y="3756817"/>
            <a:ext cx="5132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18.</a:t>
            </a:r>
            <a:endParaRPr lang="en-IN" sz="2000" dirty="0"/>
          </a:p>
        </p:txBody>
      </p:sp>
      <p:sp>
        <p:nvSpPr>
          <p:cNvPr id="10" name="Rectangle 9"/>
          <p:cNvSpPr/>
          <p:nvPr/>
        </p:nvSpPr>
        <p:spPr>
          <a:xfrm>
            <a:off x="197793" y="4456822"/>
            <a:ext cx="5132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19.</a:t>
            </a:r>
            <a:endParaRPr lang="en-IN" sz="2000" dirty="0"/>
          </a:p>
        </p:txBody>
      </p:sp>
      <p:sp>
        <p:nvSpPr>
          <p:cNvPr id="11" name="Rectangle 10"/>
          <p:cNvSpPr/>
          <p:nvPr/>
        </p:nvSpPr>
        <p:spPr>
          <a:xfrm>
            <a:off x="197793" y="5006880"/>
            <a:ext cx="5132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20.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385267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399</Words>
  <Application>Microsoft Office PowerPoint</Application>
  <PresentationFormat>Widescreen</PresentationFormat>
  <Paragraphs>173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</vt:lpstr>
      <vt:lpstr>Calibri Light</vt:lpstr>
      <vt:lpstr>Cambria Math</vt:lpstr>
      <vt:lpstr>Segoe UI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Samir Kittur</dc:creator>
  <cp:lastModifiedBy>Samir Kittur</cp:lastModifiedBy>
  <cp:revision>8</cp:revision>
  <dcterms:created xsi:type="dcterms:W3CDTF">2019-09-20T16:35:05Z</dcterms:created>
  <dcterms:modified xsi:type="dcterms:W3CDTF">2020-01-06T19:46:50Z</dcterms:modified>
</cp:coreProperties>
</file>