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Lst>
  <p:notesMasterIdLst>
    <p:notesMasterId r:id="rId9"/>
  </p:notesMasterIdLst>
  <p:sldIdLst>
    <p:sldId id="256"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59A4F-B979-4E56-804B-64866CB20FE6}" type="datetimeFigureOut">
              <a:rPr lang="en-US" smtClean="0"/>
              <a:t>17/Jun/2017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25DD37-4DCE-468C-9647-82236C8B0AA8}" type="slidenum">
              <a:rPr lang="en-US" smtClean="0"/>
              <a:t>‹#›</a:t>
            </a:fld>
            <a:endParaRPr lang="en-US"/>
          </a:p>
        </p:txBody>
      </p:sp>
    </p:spTree>
    <p:extLst>
      <p:ext uri="{BB962C8B-B14F-4D97-AF65-F5344CB8AC3E}">
        <p14:creationId xmlns:p14="http://schemas.microsoft.com/office/powerpoint/2010/main" val="587226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grpSp>
      <p:sp>
        <p:nvSpPr>
          <p:cNvPr id="18443"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844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D3A5EB62-07CE-4A8B-918F-111D99EE054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49382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79597942-87F5-40D1-97D8-A2FDD1047BD0}"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642680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7A653F99-B709-4AE1-86E3-432FA5A0F03A}"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67630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A0EF3464-4336-4F1C-8021-35ACD81EE7F7}"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7340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522DF45D-8E8D-418A-8EEB-BC197C127A39}" type="slidenum">
              <a:rPr lang="en-US">
                <a:solidFill>
                  <a:srgbClr val="FFFFFF"/>
                </a:solidFill>
              </a:rPr>
              <a:pPr>
                <a:defRPr/>
              </a:pPr>
              <a:t>‹#›</a:t>
            </a:fld>
            <a:endParaRPr lang="en-U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63814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D9B5DCEB-93D2-40D9-B345-B914AAFE2491}" type="slidenum">
              <a:rPr lang="en-US">
                <a:solidFill>
                  <a:srgbClr val="FFFFFF"/>
                </a:solidFill>
              </a:rPr>
              <a:pPr>
                <a:defRPr/>
              </a:pPr>
              <a:t>‹#›</a:t>
            </a:fld>
            <a:endParaRPr lang="en-U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0113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BEAE1EC0-55FF-4B8E-8DC0-04CF76AB4A73}" type="slidenum">
              <a:rPr lang="en-US">
                <a:solidFill>
                  <a:srgbClr val="FFFFFF"/>
                </a:solidFill>
              </a:rPr>
              <a:pPr>
                <a:defRPr/>
              </a:pPr>
              <a:t>‹#›</a:t>
            </a:fld>
            <a:endParaRPr lang="en-U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52892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9119BF4-F4DE-4E5F-9AF8-795863F1DC2B}"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90358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B75CF11-A0EF-4CBA-8F05-FC88AD09C623}"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1746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FD4B3945-9547-4DC4-8CD9-AB75E37A6631}"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4480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D3D3CB3-1243-4E44-B9EC-2D57706A467C}"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581458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3"/>
          <p:cNvSpPr>
            <a:spLocks noGrp="1" noChangeArrowheads="1"/>
          </p:cNvSpPr>
          <p:nvPr>
            <p:ph type="sldNum" sz="quarter" idx="11"/>
          </p:nvPr>
        </p:nvSpPr>
        <p:spPr>
          <a:ln/>
        </p:spPr>
        <p:txBody>
          <a:bodyPr/>
          <a:lstStyle>
            <a:lvl1pPr>
              <a:defRPr/>
            </a:lvl1pPr>
          </a:lstStyle>
          <a:p>
            <a:pPr>
              <a:defRPr/>
            </a:pPr>
            <a:fld id="{A07F71C0-0466-4D11-B55E-ECA280CDF87B}" type="slidenum">
              <a:rPr lang="en-US">
                <a:solidFill>
                  <a:srgbClr val="FFFFFF"/>
                </a:solidFill>
              </a:rPr>
              <a:pPr>
                <a:defRPr/>
              </a:pPr>
              <a:t>‹#›</a:t>
            </a:fld>
            <a:endParaRPr lang="en-US">
              <a:solidFill>
                <a:srgbClr val="FFFFFF"/>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62124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4" name="Title 1"/>
          <p:cNvSpPr>
            <a:spLocks noGrp="1"/>
          </p:cNvSpPr>
          <p:nvPr>
            <p:ph type="title"/>
          </p:nvPr>
        </p:nvSpPr>
        <p:spPr>
          <a:xfrm>
            <a:off x="2703513" y="274638"/>
            <a:ext cx="6316662"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168229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17/Jun/2017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extLst>
      <p:ext uri="{BB962C8B-B14F-4D97-AF65-F5344CB8AC3E}">
        <p14:creationId xmlns:p14="http://schemas.microsoft.com/office/powerpoint/2010/main" val="280387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17/Jun/2017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14044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17/Jun/2017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791312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17/Jun/2017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955396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17/Jun/2017</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459459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17/Jun/2017</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034316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17/Jun/2017</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1803119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17/Jun/2017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661979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17/Jun/2017</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8511688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17/Jun/2017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634409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17/Jun/2017</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085324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grpSp>
      <p:sp>
        <p:nvSpPr>
          <p:cNvPr id="18443"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844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6D181F2A-0988-485F-B022-4CBCC3424ED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050849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97467B7E-89E4-4885-8EC0-3BB29885B63E}"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07987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F3D87582-B312-44F4-8C8D-2644ED9C47FB}"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9531598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8A72FE2-BF53-4F73-B580-9DF04E89A71F}"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196812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91BFB747-A3A6-48B7-A64A-55226902F1B1}" type="slidenum">
              <a:rPr lang="en-US">
                <a:solidFill>
                  <a:srgbClr val="FFFFFF"/>
                </a:solidFill>
              </a:rPr>
              <a:pPr>
                <a:defRPr/>
              </a:pPr>
              <a:t>‹#›</a:t>
            </a:fld>
            <a:endParaRPr lang="en-U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638656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08C3D233-11E3-4ED2-B47B-55B2238AF852}" type="slidenum">
              <a:rPr lang="en-US">
                <a:solidFill>
                  <a:srgbClr val="FFFFFF"/>
                </a:solidFill>
              </a:rPr>
              <a:pPr>
                <a:defRPr/>
              </a:pPr>
              <a:t>‹#›</a:t>
            </a:fld>
            <a:endParaRPr lang="en-U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49768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47EA4215-FB00-47AF-A8D8-AC8631A6F192}" type="slidenum">
              <a:rPr lang="en-US">
                <a:solidFill>
                  <a:srgbClr val="FFFFFF"/>
                </a:solidFill>
              </a:rPr>
              <a:pPr>
                <a:defRPr/>
              </a:pPr>
              <a:t>‹#›</a:t>
            </a:fld>
            <a:endParaRPr lang="en-U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8544667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EEFA782C-3E78-4B0D-BD71-22E351358B95}"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8498878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B962ECF9-8650-4A59-BAB8-E41566358475}"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99401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31CC98A-6FA5-4321-98D6-9326F1A9FDB8}"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498843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82144AC3-5350-4276-835D-236F50A5D980}"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828977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3"/>
          <p:cNvSpPr>
            <a:spLocks noGrp="1" noChangeArrowheads="1"/>
          </p:cNvSpPr>
          <p:nvPr>
            <p:ph type="sldNum" sz="quarter" idx="11"/>
          </p:nvPr>
        </p:nvSpPr>
        <p:spPr>
          <a:ln/>
        </p:spPr>
        <p:txBody>
          <a:bodyPr/>
          <a:lstStyle>
            <a:lvl1pPr>
              <a:defRPr/>
            </a:lvl1pPr>
          </a:lstStyle>
          <a:p>
            <a:pPr>
              <a:defRPr/>
            </a:pPr>
            <a:fld id="{EC5E6770-457B-4A91-8FF0-5BAEC17F58FC}" type="slidenum">
              <a:rPr lang="en-US">
                <a:solidFill>
                  <a:srgbClr val="FFFFFF"/>
                </a:solidFill>
              </a:rPr>
              <a:pPr>
                <a:defRPr/>
              </a:pPr>
              <a:t>‹#›</a:t>
            </a:fld>
            <a:endParaRPr lang="en-US">
              <a:solidFill>
                <a:srgbClr val="FFFFFF"/>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26690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4" name="Title 1"/>
          <p:cNvSpPr>
            <a:spLocks noGrp="1"/>
          </p:cNvSpPr>
          <p:nvPr>
            <p:ph type="title"/>
          </p:nvPr>
        </p:nvSpPr>
        <p:spPr>
          <a:xfrm>
            <a:off x="2703513" y="274638"/>
            <a:ext cx="6316662"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345186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defRPr/>
            </a:pPr>
            <a:endParaRPr lang="en-US">
              <a:solidFill>
                <a:srgbClr val="FFFFFF"/>
              </a:solidFill>
            </a:endParaRPr>
          </a:p>
        </p:txBody>
      </p:sp>
      <p:sp>
        <p:nvSpPr>
          <p:cNvPr id="1741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fontAlgn="base">
              <a:spcBef>
                <a:spcPct val="0"/>
              </a:spcBef>
              <a:spcAft>
                <a:spcPct val="0"/>
              </a:spcAft>
              <a:defRPr/>
            </a:pPr>
            <a:fld id="{6EC31745-498B-4F48-B1B1-7299EB865EA7}" type="slidenum">
              <a:rPr lang="en-US">
                <a:solidFill>
                  <a:srgbClr val="FFFFFF"/>
                </a:solidFill>
              </a:rPr>
              <a:pPr fontAlgn="base">
                <a:spcBef>
                  <a:spcPct val="0"/>
                </a:spcBef>
                <a:spcAft>
                  <a:spcPct val="0"/>
                </a:spcAft>
                <a:defRPr/>
              </a:pPr>
              <a:t>‹#›</a:t>
            </a:fld>
            <a:endParaRPr lang="en-US">
              <a:solidFill>
                <a:srgbClr val="FFFFFF"/>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741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741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741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sp>
            <p:nvSpPr>
              <p:cNvPr id="1741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grpSp>
        <p:sp>
          <p:nvSpPr>
            <p:cNvPr id="1741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grpSp>
      <p:sp>
        <p:nvSpPr>
          <p:cNvPr id="1742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defRPr/>
            </a:pPr>
            <a:endParaRPr lang="en-US">
              <a:solidFill>
                <a:srgbClr val="FFFFFF"/>
              </a:solidFill>
            </a:endParaRPr>
          </a:p>
        </p:txBody>
      </p:sp>
      <p:sp>
        <p:nvSpPr>
          <p:cNvPr id="1742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55510446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solidFill>
                  <a:srgbClr val="FFFFFF"/>
                </a:solidFill>
              </a:rPr>
              <a:pPr/>
              <a:t>17/Jun/2017</a:t>
            </a:fld>
            <a:endParaRPr lang="en-US" dirty="0">
              <a:solidFill>
                <a:srgbClr val="FFFFFF"/>
              </a:solidFill>
            </a:endParaRP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solidFill>
                  <a:srgbClr val="FFFFFF"/>
                </a:solidFill>
              </a:rPr>
              <a:t>APT-TECH</a:t>
            </a:r>
            <a:endParaRPr lang="en-US" dirty="0">
              <a:solidFill>
                <a:srgbClr val="FFFFFF"/>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5819199"/>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defRPr/>
            </a:pPr>
            <a:endParaRPr lang="en-US">
              <a:solidFill>
                <a:srgbClr val="FFFFFF"/>
              </a:solidFill>
            </a:endParaRPr>
          </a:p>
        </p:txBody>
      </p:sp>
      <p:sp>
        <p:nvSpPr>
          <p:cNvPr id="1741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fontAlgn="base">
              <a:spcBef>
                <a:spcPct val="0"/>
              </a:spcBef>
              <a:spcAft>
                <a:spcPct val="0"/>
              </a:spcAft>
              <a:defRPr/>
            </a:pPr>
            <a:fld id="{EA89F010-63A8-4AE7-A2C4-FF8EBE4192DA}" type="slidenum">
              <a:rPr lang="en-US">
                <a:solidFill>
                  <a:srgbClr val="FFFFFF"/>
                </a:solidFill>
              </a:rPr>
              <a:pPr fontAlgn="base">
                <a:spcBef>
                  <a:spcPct val="0"/>
                </a:spcBef>
                <a:spcAft>
                  <a:spcPct val="0"/>
                </a:spcAft>
                <a:defRPr/>
              </a:pPr>
              <a:t>‹#›</a:t>
            </a:fld>
            <a:endParaRPr lang="en-US">
              <a:solidFill>
                <a:srgbClr val="FFFFFF"/>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741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741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741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sp>
            <p:nvSpPr>
              <p:cNvPr id="1741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grpSp>
        <p:sp>
          <p:nvSpPr>
            <p:cNvPr id="1741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IN">
                <a:solidFill>
                  <a:srgbClr val="FFFFFF"/>
                </a:solidFill>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a:solidFill>
                  <a:srgbClr val="FFFFFF"/>
                </a:solidFill>
              </a:endParaRPr>
            </a:p>
          </p:txBody>
        </p:sp>
      </p:grpSp>
      <p:sp>
        <p:nvSpPr>
          <p:cNvPr id="1742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defRPr/>
            </a:pPr>
            <a:endParaRPr lang="en-US">
              <a:solidFill>
                <a:srgbClr val="FFFFFF"/>
              </a:solidFill>
            </a:endParaRPr>
          </a:p>
        </p:txBody>
      </p:sp>
      <p:sp>
        <p:nvSpPr>
          <p:cNvPr id="1742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89981036"/>
      </p:ext>
    </p:extLst>
  </p:cSld>
  <p:clrMap bg1="dk2" tx1="lt1" bg2="dk1"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endParaRPr lang="en-US"/>
          </a:p>
        </p:txBody>
      </p:sp>
      <p:sp>
        <p:nvSpPr>
          <p:cNvPr id="3" name="Subtitle 2"/>
          <p:cNvSpPr>
            <a:spLocks noGrp="1"/>
          </p:cNvSpPr>
          <p:nvPr>
            <p:ph type="subTitle" sz="quarter" idx="1"/>
          </p:nvPr>
        </p:nvSpPr>
        <p:spPr/>
        <p:txBody>
          <a:bodyPr/>
          <a:lstStyle/>
          <a:p>
            <a:endParaRPr lang="en-US"/>
          </a:p>
        </p:txBody>
      </p:sp>
      <p:pic>
        <p:nvPicPr>
          <p:cNvPr id="4" name="Picture 3" descr="C:\Users\dellpc\Downloads\Apt-tech LOGO modified.jpg"/>
          <p:cNvPicPr>
            <a:picLocks noChangeAspect="1" noChangeArrowheads="1"/>
          </p:cNvPicPr>
          <p:nvPr/>
        </p:nvPicPr>
        <p:blipFill>
          <a:blip r:embed="rId2" cstate="print"/>
          <a:srcRect/>
          <a:stretch>
            <a:fillRect/>
          </a:stretch>
        </p:blipFill>
        <p:spPr bwMode="auto">
          <a:xfrm rot="724553">
            <a:off x="1662019" y="636620"/>
            <a:ext cx="6624376" cy="5089701"/>
          </a:xfrm>
          <a:prstGeom prst="ellipse">
            <a:avLst/>
          </a:prstGeom>
          <a:ln>
            <a:noFill/>
          </a:ln>
          <a:effectLst>
            <a:softEdge rad="112500"/>
          </a:effectLst>
        </p:spPr>
      </p:pic>
    </p:spTree>
    <p:extLst>
      <p:ext uri="{BB962C8B-B14F-4D97-AF65-F5344CB8AC3E}">
        <p14:creationId xmlns:p14="http://schemas.microsoft.com/office/powerpoint/2010/main" val="1415215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a:solidFill>
                  <a:srgbClr val="FF0000"/>
                </a:solidFill>
              </a:rPr>
              <a:t>Directions for </a:t>
            </a:r>
            <a:r>
              <a:rPr lang="en-US" sz="2400" b="1" dirty="0">
                <a:solidFill>
                  <a:srgbClr val="FFFFFF"/>
                </a:solidFill>
              </a:rPr>
              <a:t>Q 18 </a:t>
            </a:r>
            <a:r>
              <a:rPr lang="en-US" sz="2400" b="1" dirty="0">
                <a:solidFill>
                  <a:srgbClr val="FF0000"/>
                </a:solidFill>
              </a:rPr>
              <a:t>to </a:t>
            </a:r>
            <a:r>
              <a:rPr lang="en-US" sz="2400" b="1" dirty="0">
                <a:solidFill>
                  <a:srgbClr val="FFFFFF"/>
                </a:solidFill>
              </a:rPr>
              <a:t>Q.22</a:t>
            </a:r>
            <a:r>
              <a:rPr lang="en-US" sz="2400" b="1" dirty="0">
                <a:solidFill>
                  <a:srgbClr val="FF0000"/>
                </a:solidFill>
              </a:rPr>
              <a:t>: Answer the question based on the following data.</a:t>
            </a:r>
          </a:p>
          <a:p>
            <a:r>
              <a:rPr lang="en-US" sz="2400" b="1" dirty="0">
                <a:solidFill>
                  <a:srgbClr val="FFFF00"/>
                </a:solidFill>
              </a:rPr>
              <a:t>Four mountain climbers, Hillary, Norgay, Hunt and Austen each saw a sight while climbing Mt. Everest - - a bird, a plane, Superman and a ship. However, none saw what any of the others saw. In order to alleviate the tedium back at base camp they decide to quiz the other members of the camp. Each makes two false statements and one true statement. Read their statements and answer the question that follows:</a:t>
            </a:r>
          </a:p>
          <a:p>
            <a:r>
              <a:rPr lang="en-US" sz="2400" b="1" dirty="0">
                <a:solidFill>
                  <a:srgbClr val="FFFF00"/>
                </a:solidFill>
              </a:rPr>
              <a:t>	</a:t>
            </a:r>
            <a:r>
              <a:rPr lang="en-US" sz="2400" b="1" dirty="0">
                <a:solidFill>
                  <a:srgbClr val="FFFFFF"/>
                </a:solidFill>
              </a:rPr>
              <a:t>Hillary</a:t>
            </a:r>
            <a:r>
              <a:rPr lang="en-US" sz="2400" b="1" dirty="0">
                <a:solidFill>
                  <a:srgbClr val="FFFF00"/>
                </a:solidFill>
              </a:rPr>
              <a:t> : I saw superman. Norgay saw the ship. Hunt did not see 		the plane.  </a:t>
            </a:r>
          </a:p>
          <a:p>
            <a:r>
              <a:rPr lang="en-US" sz="2400" b="1" dirty="0">
                <a:solidFill>
                  <a:srgbClr val="FFFF00"/>
                </a:solidFill>
              </a:rPr>
              <a:t>	</a:t>
            </a:r>
            <a:r>
              <a:rPr lang="en-US" sz="2400" b="1" dirty="0">
                <a:solidFill>
                  <a:srgbClr val="FFFFFF"/>
                </a:solidFill>
              </a:rPr>
              <a:t>Hunt </a:t>
            </a:r>
            <a:r>
              <a:rPr lang="en-US" sz="2400" b="1" dirty="0">
                <a:solidFill>
                  <a:srgbClr val="FFFF00"/>
                </a:solidFill>
              </a:rPr>
              <a:t>: Hillary saw superman. Norgay did not see superman . I saw 		the plane.    </a:t>
            </a:r>
          </a:p>
          <a:p>
            <a:r>
              <a:rPr lang="en-US" sz="2400" b="1" dirty="0">
                <a:solidFill>
                  <a:srgbClr val="FFFF00"/>
                </a:solidFill>
              </a:rPr>
              <a:t>	</a:t>
            </a:r>
            <a:r>
              <a:rPr lang="en-US" sz="2400" b="1" dirty="0">
                <a:solidFill>
                  <a:srgbClr val="FFFFFF"/>
                </a:solidFill>
              </a:rPr>
              <a:t>Norgay</a:t>
            </a:r>
            <a:r>
              <a:rPr lang="en-US" sz="2400" b="1" dirty="0">
                <a:solidFill>
                  <a:srgbClr val="FFFF00"/>
                </a:solidFill>
              </a:rPr>
              <a:t>: Hunt saw the plane . I did not see the ship. Austen didn’t 		see the bird </a:t>
            </a:r>
          </a:p>
          <a:p>
            <a:r>
              <a:rPr lang="en-US" sz="2400" b="1" dirty="0">
                <a:solidFill>
                  <a:srgbClr val="FFFF00"/>
                </a:solidFill>
              </a:rPr>
              <a:t>	</a:t>
            </a:r>
            <a:r>
              <a:rPr lang="en-US" sz="2400" b="1" dirty="0">
                <a:solidFill>
                  <a:srgbClr val="FFFFFF"/>
                </a:solidFill>
              </a:rPr>
              <a:t>Austen:</a:t>
            </a:r>
            <a:r>
              <a:rPr lang="en-US" sz="2400" b="1" dirty="0">
                <a:solidFill>
                  <a:srgbClr val="FFFF00"/>
                </a:solidFill>
              </a:rPr>
              <a:t> I saw a ship. Norgay saw the plane. Hillary saw the bird.</a:t>
            </a:r>
          </a:p>
          <a:p>
            <a:endParaRPr lang="en-US" sz="2400" b="1" dirty="0">
              <a:solidFill>
                <a:srgbClr val="FFFF00"/>
              </a:solidFill>
            </a:endParaRPr>
          </a:p>
          <a:p>
            <a:r>
              <a:rPr lang="en-US" sz="2400" b="1" dirty="0">
                <a:solidFill>
                  <a:srgbClr val="FFFF00"/>
                </a:solidFill>
              </a:rPr>
              <a:t>	</a:t>
            </a: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2975766737"/>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5632311"/>
          </a:xfrm>
          <a:prstGeom prst="rect">
            <a:avLst/>
          </a:prstGeom>
        </p:spPr>
        <p:txBody>
          <a:bodyPr wrap="square">
            <a:spAutoFit/>
          </a:bodyPr>
          <a:lstStyle/>
          <a:p>
            <a:endParaRPr lang="en-US" sz="2400" b="1" dirty="0">
              <a:solidFill>
                <a:srgbClr val="FFFF00"/>
              </a:solidFill>
            </a:endParaRPr>
          </a:p>
          <a:p>
            <a:r>
              <a:rPr lang="en-US" sz="2400" b="1" dirty="0">
                <a:solidFill>
                  <a:srgbClr val="FFFFFF"/>
                </a:solidFill>
              </a:rPr>
              <a:t>18) Hillary Saw…..</a:t>
            </a:r>
          </a:p>
          <a:p>
            <a:r>
              <a:rPr lang="en-US" sz="2400" b="1" dirty="0">
                <a:solidFill>
                  <a:srgbClr val="FFFF00"/>
                </a:solidFill>
              </a:rPr>
              <a:t>	(1) a bird	(2) a plane	(3) a ship	(4) superman </a:t>
            </a:r>
          </a:p>
          <a:p>
            <a:r>
              <a:rPr lang="en-US" sz="2400" b="1" dirty="0">
                <a:solidFill>
                  <a:srgbClr val="FFFFFF"/>
                </a:solidFill>
              </a:rPr>
              <a:t>19) Norgay saw…..</a:t>
            </a:r>
          </a:p>
          <a:p>
            <a:r>
              <a:rPr lang="en-US" sz="2400" b="1" dirty="0">
                <a:solidFill>
                  <a:srgbClr val="FFFF00"/>
                </a:solidFill>
              </a:rPr>
              <a:t>	(1) a bird	(2) a plane	(3) a ship	(4) superman</a:t>
            </a:r>
          </a:p>
          <a:p>
            <a:r>
              <a:rPr lang="en-US" sz="2400" b="1" dirty="0">
                <a:solidFill>
                  <a:srgbClr val="FFFFFF"/>
                </a:solidFill>
              </a:rPr>
              <a:t>20) Hunt saw…..</a:t>
            </a:r>
          </a:p>
          <a:p>
            <a:r>
              <a:rPr lang="en-US" sz="2400" b="1" dirty="0">
                <a:solidFill>
                  <a:srgbClr val="FFFF00"/>
                </a:solidFill>
              </a:rPr>
              <a:t>	(1) a bird	(2) a plane	(3) a ship	(4) superman</a:t>
            </a:r>
          </a:p>
          <a:p>
            <a:r>
              <a:rPr lang="en-US" sz="2400" b="1" dirty="0">
                <a:solidFill>
                  <a:srgbClr val="FFFFFF"/>
                </a:solidFill>
              </a:rPr>
              <a:t>21) Austen saw….</a:t>
            </a:r>
          </a:p>
          <a:p>
            <a:r>
              <a:rPr lang="en-US" sz="2400" b="1" dirty="0">
                <a:solidFill>
                  <a:srgbClr val="FFFF00"/>
                </a:solidFill>
              </a:rPr>
              <a:t>	(1) a bird	(2) a plane	(3) a ship	(4) superman</a:t>
            </a:r>
          </a:p>
          <a:p>
            <a:r>
              <a:rPr lang="en-US" sz="2400" b="1" dirty="0">
                <a:solidFill>
                  <a:srgbClr val="FFFFFF"/>
                </a:solidFill>
              </a:rPr>
              <a:t>22) Which of the following is false?</a:t>
            </a:r>
          </a:p>
          <a:p>
            <a:r>
              <a:rPr lang="en-US" sz="2400" b="1" dirty="0">
                <a:solidFill>
                  <a:srgbClr val="FFFF00"/>
                </a:solidFill>
              </a:rPr>
              <a:t>	(1) Hunt’s saw second statement is true.		</a:t>
            </a:r>
          </a:p>
          <a:p>
            <a:r>
              <a:rPr lang="en-US" sz="2400" b="1" dirty="0">
                <a:solidFill>
                  <a:srgbClr val="FFFF00"/>
                </a:solidFill>
              </a:rPr>
              <a:t>	(2) Hillary’s second statement is true.</a:t>
            </a:r>
          </a:p>
          <a:p>
            <a:r>
              <a:rPr lang="en-US" sz="2400" b="1" dirty="0">
                <a:solidFill>
                  <a:srgbClr val="FFFF00"/>
                </a:solidFill>
              </a:rPr>
              <a:t>	(3) Norgay’s second statement is true. 		</a:t>
            </a:r>
          </a:p>
          <a:p>
            <a:r>
              <a:rPr lang="en-US" sz="2400" b="1" dirty="0">
                <a:solidFill>
                  <a:srgbClr val="FFFF00"/>
                </a:solidFill>
              </a:rPr>
              <a:t>	(4) Austen’s second is true.</a:t>
            </a:r>
          </a:p>
          <a:p>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2654278603"/>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rrowheads="1"/>
          </p:cNvSpPr>
          <p:nvPr>
            <p:ph type="title"/>
          </p:nvPr>
        </p:nvSpPr>
        <p:spPr/>
        <p:txBody>
          <a:bodyPr/>
          <a:lstStyle/>
          <a:p>
            <a:pPr eaLnBrk="1" hangingPunct="1">
              <a:defRPr/>
            </a:pPr>
            <a:r>
              <a:rPr lang="en-US" sz="4000" smtClean="0"/>
              <a:t>LOGICAL PUZZLES or </a:t>
            </a:r>
            <a:br>
              <a:rPr lang="en-US" sz="4000" smtClean="0"/>
            </a:br>
            <a:r>
              <a:rPr lang="en-US" sz="4000" smtClean="0"/>
              <a:t>BRAIN TEASERS </a:t>
            </a:r>
          </a:p>
        </p:txBody>
      </p:sp>
      <p:sp>
        <p:nvSpPr>
          <p:cNvPr id="35843" name="Rectangle 3"/>
          <p:cNvSpPr>
            <a:spLocks noGrp="1" noChangeArrowheads="1"/>
          </p:cNvSpPr>
          <p:nvPr>
            <p:ph type="body" sz="half" idx="1"/>
          </p:nvPr>
        </p:nvSpPr>
        <p:spPr>
          <a:xfrm>
            <a:off x="323850" y="1557338"/>
            <a:ext cx="8820150" cy="1684337"/>
          </a:xfrm>
        </p:spPr>
        <p:txBody>
          <a:bodyPr/>
          <a:lstStyle/>
          <a:p>
            <a:pPr eaLnBrk="1" hangingPunct="1">
              <a:lnSpc>
                <a:spcPct val="80000"/>
              </a:lnSpc>
              <a:buFont typeface="Wingdings" pitchFamily="2" charset="2"/>
              <a:buNone/>
            </a:pPr>
            <a:r>
              <a:rPr lang="en-GB" sz="2000" b="1" dirty="0" smtClean="0">
                <a:effectLst/>
                <a:latin typeface="Times New Roman" pitchFamily="18" charset="0"/>
              </a:rPr>
              <a:t>There are 4 flags hoisted at a local sports meet. Each flag comprises 2 colours</a:t>
            </a:r>
          </a:p>
          <a:p>
            <a:pPr eaLnBrk="1" hangingPunct="1">
              <a:lnSpc>
                <a:spcPct val="80000"/>
              </a:lnSpc>
              <a:buFont typeface="Wingdings" pitchFamily="2" charset="2"/>
              <a:buNone/>
            </a:pPr>
            <a:r>
              <a:rPr lang="en-GB" sz="2000" b="1" dirty="0" smtClean="0">
                <a:effectLst/>
                <a:latin typeface="Times New Roman" pitchFamily="18" charset="0"/>
              </a:rPr>
              <a:t>From Red, Blue, Green and Yellow. No two flags have same set of colours.</a:t>
            </a:r>
          </a:p>
          <a:p>
            <a:pPr eaLnBrk="1" hangingPunct="1">
              <a:lnSpc>
                <a:spcPct val="80000"/>
              </a:lnSpc>
              <a:buFont typeface="Wingdings" pitchFamily="2" charset="2"/>
              <a:buNone/>
            </a:pPr>
            <a:r>
              <a:rPr lang="en-GB" sz="2000" b="1" dirty="0" smtClean="0">
                <a:effectLst/>
                <a:latin typeface="Times New Roman" pitchFamily="18" charset="0"/>
              </a:rPr>
              <a:t>Furthermore, each flag has one unique symbol. The 4 symbols on the 4 flags are</a:t>
            </a:r>
          </a:p>
          <a:p>
            <a:pPr eaLnBrk="1" hangingPunct="1">
              <a:lnSpc>
                <a:spcPct val="80000"/>
              </a:lnSpc>
              <a:buFont typeface="Wingdings" pitchFamily="2" charset="2"/>
              <a:buNone/>
            </a:pPr>
            <a:r>
              <a:rPr lang="en-GB" sz="2000" b="1" dirty="0" smtClean="0">
                <a:effectLst/>
                <a:latin typeface="Times New Roman" pitchFamily="18" charset="0"/>
              </a:rPr>
              <a:t>a star, a circle, a square, and a cross. Also,</a:t>
            </a:r>
          </a:p>
          <a:p>
            <a:pPr eaLnBrk="1" hangingPunct="1">
              <a:lnSpc>
                <a:spcPct val="80000"/>
              </a:lnSpc>
              <a:buFont typeface="Wingdings" pitchFamily="2" charset="2"/>
              <a:buNone/>
            </a:pPr>
            <a:r>
              <a:rPr lang="en-GB" sz="2000" b="1" dirty="0" smtClean="0">
                <a:effectLst/>
                <a:latin typeface="Times New Roman" pitchFamily="18" charset="0"/>
              </a:rPr>
              <a:t>1. Each colour appears on only 2 flags.	</a:t>
            </a:r>
          </a:p>
          <a:p>
            <a:pPr eaLnBrk="1" hangingPunct="1">
              <a:lnSpc>
                <a:spcPct val="80000"/>
              </a:lnSpc>
              <a:buFont typeface="Wingdings" pitchFamily="2" charset="2"/>
              <a:buNone/>
            </a:pPr>
            <a:r>
              <a:rPr lang="en-GB" sz="2000" b="1" dirty="0" smtClean="0">
                <a:effectLst/>
                <a:latin typeface="Times New Roman" pitchFamily="18" charset="0"/>
              </a:rPr>
              <a:t>2. Red does not go with yellow and green does not go with blue.</a:t>
            </a:r>
          </a:p>
          <a:p>
            <a:pPr eaLnBrk="1" hangingPunct="1">
              <a:lnSpc>
                <a:spcPct val="80000"/>
              </a:lnSpc>
              <a:buFont typeface="Wingdings" pitchFamily="2" charset="2"/>
              <a:buNone/>
            </a:pPr>
            <a:r>
              <a:rPr lang="en-GB" sz="2000" b="1" dirty="0" smtClean="0">
                <a:effectLst/>
                <a:latin typeface="Times New Roman" pitchFamily="18" charset="0"/>
              </a:rPr>
              <a:t>3. The cross is on a flag without the colour red on it.		</a:t>
            </a:r>
          </a:p>
          <a:p>
            <a:pPr eaLnBrk="1" hangingPunct="1">
              <a:lnSpc>
                <a:spcPct val="80000"/>
              </a:lnSpc>
              <a:buFont typeface="Wingdings" pitchFamily="2" charset="2"/>
              <a:buNone/>
            </a:pPr>
            <a:r>
              <a:rPr lang="en-GB" sz="2000" b="1" dirty="0" smtClean="0">
                <a:effectLst/>
                <a:latin typeface="Times New Roman" pitchFamily="18" charset="0"/>
              </a:rPr>
              <a:t>4. The circle is on a flag which has the colour yellow on it.</a:t>
            </a:r>
          </a:p>
          <a:p>
            <a:pPr eaLnBrk="1" hangingPunct="1">
              <a:lnSpc>
                <a:spcPct val="80000"/>
              </a:lnSpc>
              <a:buFont typeface="Wingdings" pitchFamily="2" charset="2"/>
              <a:buNone/>
            </a:pPr>
            <a:r>
              <a:rPr lang="en-GB" sz="2000" b="1" dirty="0" smtClean="0">
                <a:effectLst/>
                <a:latin typeface="Times New Roman" pitchFamily="18" charset="0"/>
              </a:rPr>
              <a:t>5. The star is on a flag with the colour green on it.</a:t>
            </a: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r>
              <a:rPr lang="en-GB" sz="2000" b="1" dirty="0" smtClean="0">
                <a:effectLst/>
                <a:latin typeface="Times New Roman" pitchFamily="18" charset="0"/>
              </a:rPr>
              <a:t>Q. A flag with the cross on it will definitely have the colour:</a:t>
            </a: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r>
              <a:rPr lang="en-GB" sz="2000" b="1" dirty="0" smtClean="0">
                <a:effectLst/>
                <a:latin typeface="Times New Roman" pitchFamily="18" charset="0"/>
              </a:rPr>
              <a:t>Q. The colours on the flag with a star on it are:</a:t>
            </a: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endParaRPr lang="en-GB" sz="2000" b="1" dirty="0" smtClean="0">
              <a:effectLst/>
              <a:latin typeface="Times New Roman" pitchFamily="18" charset="0"/>
            </a:endParaRPr>
          </a:p>
          <a:p>
            <a:pPr eaLnBrk="1" hangingPunct="1">
              <a:lnSpc>
                <a:spcPct val="80000"/>
              </a:lnSpc>
              <a:buFont typeface="Wingdings" pitchFamily="2" charset="2"/>
              <a:buNone/>
            </a:pPr>
            <a:endParaRPr lang="en-GB" sz="2000" dirty="0" smtClean="0">
              <a:effectLst/>
              <a:latin typeface="Times New Roman" pitchFamily="18" charset="0"/>
            </a:endParaRPr>
          </a:p>
        </p:txBody>
      </p:sp>
    </p:spTree>
    <p:extLst>
      <p:ext uri="{BB962C8B-B14F-4D97-AF65-F5344CB8AC3E}">
        <p14:creationId xmlns:p14="http://schemas.microsoft.com/office/powerpoint/2010/main" val="348958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rrowheads="1"/>
          </p:cNvSpPr>
          <p:nvPr>
            <p:ph type="title"/>
          </p:nvPr>
        </p:nvSpPr>
        <p:spPr>
          <a:xfrm>
            <a:off x="457200" y="274638"/>
            <a:ext cx="8229600" cy="850900"/>
          </a:xfrm>
        </p:spPr>
        <p:txBody>
          <a:bodyPr/>
          <a:lstStyle/>
          <a:p>
            <a:pPr eaLnBrk="1" hangingPunct="1">
              <a:defRPr/>
            </a:pPr>
            <a:r>
              <a:rPr lang="en-US" sz="4000" smtClean="0"/>
              <a:t>BRAIN TEASERS </a:t>
            </a:r>
          </a:p>
        </p:txBody>
      </p:sp>
      <p:sp>
        <p:nvSpPr>
          <p:cNvPr id="37891" name="Rectangle 3"/>
          <p:cNvSpPr>
            <a:spLocks noGrp="1" noChangeArrowheads="1"/>
          </p:cNvSpPr>
          <p:nvPr>
            <p:ph type="body" sz="half" idx="1"/>
          </p:nvPr>
        </p:nvSpPr>
        <p:spPr>
          <a:xfrm>
            <a:off x="323850" y="1196975"/>
            <a:ext cx="8820150" cy="1684338"/>
          </a:xfrm>
        </p:spPr>
        <p:txBody>
          <a:bodyPr/>
          <a:lstStyle/>
          <a:p>
            <a:pPr eaLnBrk="1" hangingPunct="1">
              <a:lnSpc>
                <a:spcPct val="80000"/>
              </a:lnSpc>
              <a:buFont typeface="Wingdings" pitchFamily="2" charset="2"/>
              <a:buNone/>
            </a:pPr>
            <a:r>
              <a:rPr lang="en-GB" sz="2000" b="1" dirty="0" smtClean="0">
                <a:effectLst/>
                <a:latin typeface="Times New Roman" pitchFamily="18" charset="0"/>
              </a:rPr>
              <a:t>In a game called “KMM (Know My Mind)”, one player thinks of a four digit</a:t>
            </a:r>
          </a:p>
          <a:p>
            <a:pPr eaLnBrk="1" hangingPunct="1">
              <a:lnSpc>
                <a:spcPct val="80000"/>
              </a:lnSpc>
              <a:buFont typeface="Wingdings" pitchFamily="2" charset="2"/>
              <a:buNone/>
            </a:pPr>
            <a:r>
              <a:rPr lang="en-GB" sz="2000" b="1" dirty="0" smtClean="0">
                <a:effectLst/>
                <a:latin typeface="Times New Roman" pitchFamily="18" charset="0"/>
              </a:rPr>
              <a:t>number, while the other player guesses it (by writing down on a piece of paper).</a:t>
            </a:r>
          </a:p>
          <a:p>
            <a:pPr eaLnBrk="1" hangingPunct="1">
              <a:lnSpc>
                <a:spcPct val="80000"/>
              </a:lnSpc>
              <a:buFont typeface="Wingdings" pitchFamily="2" charset="2"/>
              <a:buNone/>
            </a:pPr>
            <a:r>
              <a:rPr lang="en-GB" sz="2000" b="1" dirty="0" smtClean="0">
                <a:effectLst/>
                <a:latin typeface="Times New Roman" pitchFamily="18" charset="0"/>
              </a:rPr>
              <a:t>If, in the guessed number, there are m digits in the same place as that of the</a:t>
            </a:r>
          </a:p>
          <a:p>
            <a:pPr eaLnBrk="1" hangingPunct="1">
              <a:lnSpc>
                <a:spcPct val="80000"/>
              </a:lnSpc>
              <a:buFont typeface="Wingdings" pitchFamily="2" charset="2"/>
              <a:buNone/>
            </a:pPr>
            <a:r>
              <a:rPr lang="en-GB" sz="2000" b="1" dirty="0" smtClean="0">
                <a:effectLst/>
                <a:latin typeface="Times New Roman" pitchFamily="18" charset="0"/>
              </a:rPr>
              <a:t>original number, the 1</a:t>
            </a:r>
            <a:r>
              <a:rPr lang="en-GB" sz="2000" b="1" baseline="30000" dirty="0" smtClean="0">
                <a:effectLst/>
                <a:latin typeface="Times New Roman" pitchFamily="18" charset="0"/>
              </a:rPr>
              <a:t>st </a:t>
            </a:r>
            <a:r>
              <a:rPr lang="en-GB" sz="2000" b="1" dirty="0" smtClean="0">
                <a:effectLst/>
                <a:latin typeface="Times New Roman" pitchFamily="18" charset="0"/>
              </a:rPr>
              <a:t>player writes m “@”s in front of the number. If there</a:t>
            </a:r>
          </a:p>
          <a:p>
            <a:pPr eaLnBrk="1" hangingPunct="1">
              <a:lnSpc>
                <a:spcPct val="80000"/>
              </a:lnSpc>
              <a:buFont typeface="Wingdings" pitchFamily="2" charset="2"/>
              <a:buNone/>
            </a:pPr>
            <a:r>
              <a:rPr lang="en-GB" sz="2000" b="1" dirty="0" smtClean="0">
                <a:effectLst/>
                <a:latin typeface="Times New Roman" pitchFamily="18" charset="0"/>
              </a:rPr>
              <a:t>are ‘n’ digits common in both numbers but not in the same place, then the</a:t>
            </a:r>
          </a:p>
          <a:p>
            <a:pPr eaLnBrk="1" hangingPunct="1">
              <a:lnSpc>
                <a:spcPct val="80000"/>
              </a:lnSpc>
              <a:buFont typeface="Wingdings" pitchFamily="2" charset="2"/>
              <a:buNone/>
            </a:pPr>
            <a:r>
              <a:rPr lang="en-GB" sz="2000" b="1" dirty="0" smtClean="0">
                <a:effectLst/>
                <a:latin typeface="Times New Roman" pitchFamily="18" charset="0"/>
              </a:rPr>
              <a:t>first player writes n “#”s in front of that number. From the score of “@”s and </a:t>
            </a:r>
          </a:p>
          <a:p>
            <a:pPr eaLnBrk="1" hangingPunct="1">
              <a:lnSpc>
                <a:spcPct val="80000"/>
              </a:lnSpc>
              <a:buFont typeface="Wingdings" pitchFamily="2" charset="2"/>
              <a:buNone/>
            </a:pPr>
            <a:r>
              <a:rPr lang="en-GB" sz="2000" b="1" dirty="0" smtClean="0">
                <a:effectLst/>
                <a:latin typeface="Times New Roman" pitchFamily="18" charset="0"/>
              </a:rPr>
              <a:t>“#”s the second player is expected to “improve” his guess and guess another</a:t>
            </a:r>
          </a:p>
          <a:p>
            <a:pPr eaLnBrk="1" hangingPunct="1">
              <a:lnSpc>
                <a:spcPct val="80000"/>
              </a:lnSpc>
              <a:buFont typeface="Wingdings" pitchFamily="2" charset="2"/>
              <a:buNone/>
            </a:pPr>
            <a:r>
              <a:rPr lang="en-GB" sz="2000" b="1" dirty="0" smtClean="0">
                <a:effectLst/>
                <a:latin typeface="Times New Roman" pitchFamily="18" charset="0"/>
              </a:rPr>
              <a:t>number. This process would continue until the second player has correctly</a:t>
            </a:r>
          </a:p>
          <a:p>
            <a:pPr eaLnBrk="1" hangingPunct="1">
              <a:lnSpc>
                <a:spcPct val="80000"/>
              </a:lnSpc>
              <a:buFont typeface="Wingdings" pitchFamily="2" charset="2"/>
              <a:buNone/>
            </a:pPr>
            <a:r>
              <a:rPr lang="en-GB" sz="2000" b="1" dirty="0" smtClean="0">
                <a:effectLst/>
                <a:latin typeface="Times New Roman" pitchFamily="18" charset="0"/>
              </a:rPr>
              <a:t>guessed the number. </a:t>
            </a:r>
          </a:p>
          <a:p>
            <a:pPr eaLnBrk="1" hangingPunct="1">
              <a:lnSpc>
                <a:spcPct val="80000"/>
              </a:lnSpc>
              <a:buFont typeface="Wingdings" pitchFamily="2" charset="2"/>
              <a:buNone/>
            </a:pPr>
            <a:endParaRPr lang="en-GB" sz="400" b="1" dirty="0" smtClean="0">
              <a:effectLst/>
              <a:latin typeface="Times New Roman" pitchFamily="18" charset="0"/>
            </a:endParaRPr>
          </a:p>
          <a:p>
            <a:pPr eaLnBrk="1" hangingPunct="1">
              <a:lnSpc>
                <a:spcPct val="80000"/>
              </a:lnSpc>
              <a:buFont typeface="Wingdings" pitchFamily="2" charset="2"/>
              <a:buNone/>
            </a:pPr>
            <a:r>
              <a:rPr lang="en-GB" sz="2000" b="1" dirty="0" smtClean="0">
                <a:effectLst/>
                <a:latin typeface="Times New Roman" pitchFamily="18" charset="0"/>
              </a:rPr>
              <a:t>Following are some games played between A and B, where in B was to guess the</a:t>
            </a:r>
          </a:p>
          <a:p>
            <a:pPr eaLnBrk="1" hangingPunct="1">
              <a:lnSpc>
                <a:spcPct val="80000"/>
              </a:lnSpc>
              <a:buFont typeface="Wingdings" pitchFamily="2" charset="2"/>
              <a:buNone/>
            </a:pPr>
            <a:r>
              <a:rPr lang="en-GB" sz="2000" b="1" dirty="0" smtClean="0">
                <a:effectLst/>
                <a:latin typeface="Times New Roman" pitchFamily="18" charset="0"/>
              </a:rPr>
              <a:t>number. His guesses and scores given by A are given in steps.</a:t>
            </a:r>
          </a:p>
          <a:p>
            <a:pPr eaLnBrk="1" hangingPunct="1">
              <a:lnSpc>
                <a:spcPct val="80000"/>
              </a:lnSpc>
              <a:buFont typeface="Wingdings" pitchFamily="2" charset="2"/>
              <a:buNone/>
            </a:pPr>
            <a:endParaRPr lang="en-GB" sz="800" b="1" dirty="0" smtClean="0">
              <a:effectLst/>
              <a:latin typeface="Times New Roman" pitchFamily="18" charset="0"/>
            </a:endParaRPr>
          </a:p>
          <a:p>
            <a:pPr eaLnBrk="1" hangingPunct="1">
              <a:lnSpc>
                <a:spcPct val="80000"/>
              </a:lnSpc>
              <a:buFont typeface="Wingdings" pitchFamily="2" charset="2"/>
              <a:buNone/>
            </a:pPr>
            <a:r>
              <a:rPr lang="en-GB" sz="2000" b="1" dirty="0" smtClean="0">
                <a:effectLst/>
                <a:latin typeface="Times New Roman" pitchFamily="18" charset="0"/>
              </a:rPr>
              <a:t>Q. What number did A think of?</a:t>
            </a:r>
          </a:p>
          <a:p>
            <a:pPr eaLnBrk="1" hangingPunct="1">
              <a:lnSpc>
                <a:spcPct val="80000"/>
              </a:lnSpc>
              <a:buFont typeface="Wingdings" pitchFamily="2" charset="2"/>
              <a:buNone/>
            </a:pPr>
            <a:r>
              <a:rPr lang="en-GB" sz="2000" b="1" dirty="0" smtClean="0">
                <a:effectLst/>
                <a:latin typeface="Times New Roman" pitchFamily="18" charset="0"/>
              </a:rPr>
              <a:t>i. 	2367	    @</a:t>
            </a:r>
          </a:p>
          <a:p>
            <a:pPr eaLnBrk="1" hangingPunct="1">
              <a:lnSpc>
                <a:spcPct val="80000"/>
              </a:lnSpc>
              <a:buFont typeface="Wingdings" pitchFamily="2" charset="2"/>
              <a:buNone/>
            </a:pPr>
            <a:r>
              <a:rPr lang="en-GB" sz="2000" b="1" dirty="0" smtClean="0">
                <a:effectLst/>
                <a:latin typeface="Times New Roman" pitchFamily="18" charset="0"/>
              </a:rPr>
              <a:t>ii. 	1582	    @ # #</a:t>
            </a:r>
          </a:p>
          <a:p>
            <a:pPr eaLnBrk="1" hangingPunct="1">
              <a:lnSpc>
                <a:spcPct val="80000"/>
              </a:lnSpc>
              <a:buFont typeface="Wingdings" pitchFamily="2" charset="2"/>
              <a:buNone/>
            </a:pPr>
            <a:r>
              <a:rPr lang="en-GB" sz="2000" b="1" dirty="0" smtClean="0">
                <a:effectLst/>
                <a:latin typeface="Times New Roman" pitchFamily="18" charset="0"/>
              </a:rPr>
              <a:t>iii. 2583	    # # # </a:t>
            </a:r>
          </a:p>
          <a:p>
            <a:pPr eaLnBrk="1" hangingPunct="1">
              <a:lnSpc>
                <a:spcPct val="80000"/>
              </a:lnSpc>
              <a:buFont typeface="Wingdings" pitchFamily="2" charset="2"/>
              <a:buNone/>
            </a:pPr>
            <a:r>
              <a:rPr lang="en-GB" sz="2000" b="1" dirty="0" smtClean="0">
                <a:effectLst/>
                <a:latin typeface="Times New Roman" pitchFamily="18" charset="0"/>
              </a:rPr>
              <a:t>iv. 1538	    @ @ # # </a:t>
            </a:r>
          </a:p>
        </p:txBody>
      </p:sp>
      <p:sp>
        <p:nvSpPr>
          <p:cNvPr id="37892" name="Rectangle 4"/>
          <p:cNvSpPr>
            <a:spLocks noChangeArrowheads="1"/>
          </p:cNvSpPr>
          <p:nvPr/>
        </p:nvSpPr>
        <p:spPr bwMode="auto">
          <a:xfrm>
            <a:off x="4356100" y="4941888"/>
            <a:ext cx="43195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IN">
              <a:solidFill>
                <a:srgbClr val="FFFFFF"/>
              </a:solidFill>
            </a:endParaRPr>
          </a:p>
        </p:txBody>
      </p:sp>
      <p:sp>
        <p:nvSpPr>
          <p:cNvPr id="37893" name="Rectangle 5"/>
          <p:cNvSpPr>
            <a:spLocks noChangeArrowheads="1"/>
          </p:cNvSpPr>
          <p:nvPr/>
        </p:nvSpPr>
        <p:spPr bwMode="auto">
          <a:xfrm>
            <a:off x="4932363" y="5445125"/>
            <a:ext cx="33115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GB" b="1">
              <a:solidFill>
                <a:srgbClr val="FFFFFF"/>
              </a:solidFill>
            </a:endParaRPr>
          </a:p>
          <a:p>
            <a:pPr eaLnBrk="0" fontAlgn="base" hangingPunct="0">
              <a:spcBef>
                <a:spcPct val="0"/>
              </a:spcBef>
              <a:spcAft>
                <a:spcPct val="0"/>
              </a:spcAft>
            </a:pPr>
            <a:r>
              <a:rPr lang="en-GB" sz="2000" b="1">
                <a:solidFill>
                  <a:srgbClr val="FFFFFF"/>
                </a:solidFill>
                <a:latin typeface="Times New Roman" pitchFamily="18" charset="0"/>
              </a:rPr>
              <a:t>Q. What number did A think of?</a:t>
            </a:r>
          </a:p>
          <a:p>
            <a:pPr eaLnBrk="0" fontAlgn="base" hangingPunct="0">
              <a:spcBef>
                <a:spcPct val="0"/>
              </a:spcBef>
              <a:spcAft>
                <a:spcPct val="0"/>
              </a:spcAft>
            </a:pPr>
            <a:r>
              <a:rPr lang="en-GB" sz="2000" b="1">
                <a:solidFill>
                  <a:srgbClr val="FFFFFF"/>
                </a:solidFill>
                <a:latin typeface="Times New Roman" pitchFamily="18" charset="0"/>
              </a:rPr>
              <a:t>i.   7546	    @ #</a:t>
            </a:r>
          </a:p>
          <a:p>
            <a:pPr eaLnBrk="0" fontAlgn="base" hangingPunct="0">
              <a:spcBef>
                <a:spcPct val="0"/>
              </a:spcBef>
              <a:spcAft>
                <a:spcPct val="0"/>
              </a:spcAft>
            </a:pPr>
            <a:r>
              <a:rPr lang="en-GB" sz="2000" b="1">
                <a:solidFill>
                  <a:srgbClr val="FFFFFF"/>
                </a:solidFill>
                <a:latin typeface="Times New Roman" pitchFamily="18" charset="0"/>
              </a:rPr>
              <a:t>ii.  9876	    @ # #</a:t>
            </a:r>
          </a:p>
          <a:p>
            <a:pPr eaLnBrk="0" fontAlgn="base" hangingPunct="0">
              <a:spcBef>
                <a:spcPct val="0"/>
              </a:spcBef>
              <a:spcAft>
                <a:spcPct val="0"/>
              </a:spcAft>
            </a:pPr>
            <a:r>
              <a:rPr lang="en-GB" sz="2000" b="1">
                <a:solidFill>
                  <a:srgbClr val="FFFFFF"/>
                </a:solidFill>
                <a:latin typeface="Times New Roman" pitchFamily="18" charset="0"/>
              </a:rPr>
              <a:t>iii. 5461	    # </a:t>
            </a:r>
          </a:p>
          <a:p>
            <a:pPr eaLnBrk="0" fontAlgn="base" hangingPunct="0">
              <a:spcBef>
                <a:spcPct val="0"/>
              </a:spcBef>
              <a:spcAft>
                <a:spcPct val="0"/>
              </a:spcAft>
            </a:pPr>
            <a:r>
              <a:rPr lang="en-GB" sz="2000" b="1">
                <a:solidFill>
                  <a:srgbClr val="FFFFFF"/>
                </a:solidFill>
                <a:latin typeface="Times New Roman" pitchFamily="18" charset="0"/>
              </a:rPr>
              <a:t>iv. 5482	     </a:t>
            </a:r>
          </a:p>
          <a:p>
            <a:pPr eaLnBrk="0" fontAlgn="base" hangingPunct="0">
              <a:spcBef>
                <a:spcPct val="0"/>
              </a:spcBef>
              <a:spcAft>
                <a:spcPct val="0"/>
              </a:spcAft>
            </a:pPr>
            <a:r>
              <a:rPr lang="en-GB" sz="2000" b="1">
                <a:solidFill>
                  <a:srgbClr val="FFFFFF"/>
                </a:solidFill>
                <a:latin typeface="Times New Roman" pitchFamily="18" charset="0"/>
              </a:rPr>
              <a:t>v.  3592	    @ @ </a:t>
            </a:r>
          </a:p>
          <a:p>
            <a:pPr eaLnBrk="0" fontAlgn="base" hangingPunct="0">
              <a:spcBef>
                <a:spcPct val="0"/>
              </a:spcBef>
              <a:spcAft>
                <a:spcPct val="0"/>
              </a:spcAft>
            </a:pPr>
            <a:endParaRPr lang="en-US" sz="2000" b="1">
              <a:solidFill>
                <a:srgbClr val="FFFFFF"/>
              </a:solidFill>
              <a:latin typeface="Times New Roman" pitchFamily="18" charset="0"/>
            </a:endParaRPr>
          </a:p>
        </p:txBody>
      </p:sp>
    </p:spTree>
    <p:extLst>
      <p:ext uri="{BB962C8B-B14F-4D97-AF65-F5344CB8AC3E}">
        <p14:creationId xmlns:p14="http://schemas.microsoft.com/office/powerpoint/2010/main" val="2903573559"/>
      </p:ext>
    </p:extLst>
  </p:cSld>
  <p:clrMapOvr>
    <a:masterClrMapping/>
  </p:clrMapOvr>
  <p:timing>
    <p:tnLst>
      <p:par>
        <p:cTn id="1" dur="indefinite" restart="never" nodeType="tmRoot"/>
      </p:par>
    </p:tnLst>
  </p:timing>
</p:sld>
</file>

<file path=ppt/theme/theme1.xml><?xml version="1.0" encoding="utf-8"?>
<a:theme xmlns:a="http://schemas.openxmlformats.org/drawingml/2006/main" name="4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TotalTime>
  <Words>399</Words>
  <Application>Microsoft Office PowerPoint</Application>
  <PresentationFormat>On-screen Show (4:3)</PresentationFormat>
  <Paragraphs>71</Paragraphs>
  <Slides>5</Slides>
  <Notes>2</Notes>
  <HiddenSlides>0</HiddenSlides>
  <MMClips>0</MMClips>
  <ScaleCrop>false</ScaleCrop>
  <HeadingPairs>
    <vt:vector size="4" baseType="variant">
      <vt:variant>
        <vt:lpstr>Theme</vt:lpstr>
      </vt:variant>
      <vt:variant>
        <vt:i4>3</vt:i4>
      </vt:variant>
      <vt:variant>
        <vt:lpstr>Slide Titles</vt:lpstr>
      </vt:variant>
      <vt:variant>
        <vt:i4>5</vt:i4>
      </vt:variant>
    </vt:vector>
  </HeadingPairs>
  <TitlesOfParts>
    <vt:vector size="8" baseType="lpstr">
      <vt:lpstr>4_Stream</vt:lpstr>
      <vt:lpstr>1_Horizon</vt:lpstr>
      <vt:lpstr>Stream</vt:lpstr>
      <vt:lpstr>PowerPoint Presentation</vt:lpstr>
      <vt:lpstr>PowerPoint Presentation</vt:lpstr>
      <vt:lpstr>PowerPoint Presentation</vt:lpstr>
      <vt:lpstr>LOGICAL PUZZLES or  BRAIN TEASERS </vt:lpstr>
      <vt:lpstr>BRAIN TEASERS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Sanir Kittur</dc:creator>
  <cp:lastModifiedBy>Sanir Kittur</cp:lastModifiedBy>
  <cp:revision>8</cp:revision>
  <dcterms:created xsi:type="dcterms:W3CDTF">2016-07-21T06:53:48Z</dcterms:created>
  <dcterms:modified xsi:type="dcterms:W3CDTF">2017-06-17T01:38:43Z</dcterms:modified>
</cp:coreProperties>
</file>