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3215F5A-C8FA-47EB-A872-90DAC7D6CCAB}" type="datetimeFigureOut">
              <a:rPr lang="en-IN" smtClean="0"/>
              <a:t>14-01-2020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E274DC-E2AB-44AE-9132-FDDCF499D646}" type="slidenum">
              <a:rPr lang="en-IN" smtClean="0"/>
              <a:t>‹#›</a:t>
            </a:fld>
            <a:endParaRPr lang="en-IN"/>
          </a:p>
        </p:txBody>
      </p:sp>
    </p:spTree>
    <p:extLst>
      <p:ext uri="{BB962C8B-B14F-4D97-AF65-F5344CB8AC3E}">
        <p14:creationId xmlns:p14="http://schemas.microsoft.com/office/powerpoint/2010/main" val="1005583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3215F5A-C8FA-47EB-A872-90DAC7D6CCAB}" type="datetimeFigureOut">
              <a:rPr lang="en-IN" smtClean="0"/>
              <a:t>14-01-2020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E274DC-E2AB-44AE-9132-FDDCF499D646}" type="slidenum">
              <a:rPr lang="en-IN" smtClean="0"/>
              <a:t>‹#›</a:t>
            </a:fld>
            <a:endParaRPr lang="en-IN"/>
          </a:p>
        </p:txBody>
      </p:sp>
    </p:spTree>
    <p:extLst>
      <p:ext uri="{BB962C8B-B14F-4D97-AF65-F5344CB8AC3E}">
        <p14:creationId xmlns:p14="http://schemas.microsoft.com/office/powerpoint/2010/main" val="3629678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215F5A-C8FA-47EB-A872-90DAC7D6CCAB}" type="datetimeFigureOut">
              <a:rPr lang="en-IN" smtClean="0"/>
              <a:t>14-01-2020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E274DC-E2AB-44AE-9132-FDDCF499D646}" type="slidenum">
              <a:rPr lang="en-IN" smtClean="0"/>
              <a:t>‹#›</a:t>
            </a:fld>
            <a:endParaRPr lang="en-IN"/>
          </a:p>
        </p:txBody>
      </p:sp>
    </p:spTree>
    <p:extLst>
      <p:ext uri="{BB962C8B-B14F-4D97-AF65-F5344CB8AC3E}">
        <p14:creationId xmlns:p14="http://schemas.microsoft.com/office/powerpoint/2010/main" val="3749958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3215F5A-C8FA-47EB-A872-90DAC7D6CCAB}" type="datetimeFigureOut">
              <a:rPr lang="en-IN" smtClean="0"/>
              <a:t>14-01-2020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E274DC-E2AB-44AE-9132-FDDCF499D646}" type="slidenum">
              <a:rPr lang="en-IN" smtClean="0"/>
              <a:t>‹#›</a:t>
            </a:fld>
            <a:endParaRPr lang="en-IN"/>
          </a:p>
        </p:txBody>
      </p:sp>
    </p:spTree>
    <p:extLst>
      <p:ext uri="{BB962C8B-B14F-4D97-AF65-F5344CB8AC3E}">
        <p14:creationId xmlns:p14="http://schemas.microsoft.com/office/powerpoint/2010/main" val="460921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3215F5A-C8FA-47EB-A872-90DAC7D6CCAB}" type="datetimeFigureOut">
              <a:rPr lang="en-IN" smtClean="0"/>
              <a:t>14-01-2020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1E274DC-E2AB-44AE-9132-FDDCF499D646}" type="slidenum">
              <a:rPr lang="en-IN" smtClean="0"/>
              <a:t>‹#›</a:t>
            </a:fld>
            <a:endParaRPr lang="en-IN"/>
          </a:p>
        </p:txBody>
      </p:sp>
    </p:spTree>
    <p:extLst>
      <p:ext uri="{BB962C8B-B14F-4D97-AF65-F5344CB8AC3E}">
        <p14:creationId xmlns:p14="http://schemas.microsoft.com/office/powerpoint/2010/main" val="51997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3215F5A-C8FA-47EB-A872-90DAC7D6CCAB}" type="datetimeFigureOut">
              <a:rPr lang="en-IN" smtClean="0"/>
              <a:t>14-01-2020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1E274DC-E2AB-44AE-9132-FDDCF499D646}" type="slidenum">
              <a:rPr lang="en-IN" smtClean="0"/>
              <a:t>‹#›</a:t>
            </a:fld>
            <a:endParaRPr lang="en-IN"/>
          </a:p>
        </p:txBody>
      </p:sp>
    </p:spTree>
    <p:extLst>
      <p:ext uri="{BB962C8B-B14F-4D97-AF65-F5344CB8AC3E}">
        <p14:creationId xmlns:p14="http://schemas.microsoft.com/office/powerpoint/2010/main" val="654725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215F5A-C8FA-47EB-A872-90DAC7D6CCAB}" type="datetimeFigureOut">
              <a:rPr lang="en-IN" smtClean="0"/>
              <a:t>14-01-2020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1E274DC-E2AB-44AE-9132-FDDCF499D646}" type="slidenum">
              <a:rPr lang="en-IN" smtClean="0"/>
              <a:t>‹#›</a:t>
            </a:fld>
            <a:endParaRPr lang="en-IN"/>
          </a:p>
        </p:txBody>
      </p:sp>
    </p:spTree>
    <p:extLst>
      <p:ext uri="{BB962C8B-B14F-4D97-AF65-F5344CB8AC3E}">
        <p14:creationId xmlns:p14="http://schemas.microsoft.com/office/powerpoint/2010/main" val="3280506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215F5A-C8FA-47EB-A872-90DAC7D6CCAB}" type="datetimeFigureOut">
              <a:rPr lang="en-IN" smtClean="0"/>
              <a:t>14-01-2020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E274DC-E2AB-44AE-9132-FDDCF499D646}" type="slidenum">
              <a:rPr lang="en-IN" smtClean="0"/>
              <a:t>‹#›</a:t>
            </a:fld>
            <a:endParaRPr lang="en-IN"/>
          </a:p>
        </p:txBody>
      </p:sp>
    </p:spTree>
    <p:extLst>
      <p:ext uri="{BB962C8B-B14F-4D97-AF65-F5344CB8AC3E}">
        <p14:creationId xmlns:p14="http://schemas.microsoft.com/office/powerpoint/2010/main" val="283088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215F5A-C8FA-47EB-A872-90DAC7D6CCAB}" type="datetimeFigureOut">
              <a:rPr lang="en-IN" smtClean="0"/>
              <a:t>14-01-2020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1E274DC-E2AB-44AE-9132-FDDCF499D646}" type="slidenum">
              <a:rPr lang="en-IN" smtClean="0"/>
              <a:t>‹#›</a:t>
            </a:fld>
            <a:endParaRPr lang="en-IN"/>
          </a:p>
        </p:txBody>
      </p:sp>
    </p:spTree>
    <p:extLst>
      <p:ext uri="{BB962C8B-B14F-4D97-AF65-F5344CB8AC3E}">
        <p14:creationId xmlns:p14="http://schemas.microsoft.com/office/powerpoint/2010/main" val="2421429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3215F5A-C8FA-47EB-A872-90DAC7D6CCAB}" type="datetimeFigureOut">
              <a:rPr lang="en-IN" smtClean="0"/>
              <a:t>14-01-2020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E274DC-E2AB-44AE-9132-FDDCF499D646}" type="slidenum">
              <a:rPr lang="en-IN" smtClean="0"/>
              <a:t>‹#›</a:t>
            </a:fld>
            <a:endParaRPr lang="en-IN"/>
          </a:p>
        </p:txBody>
      </p:sp>
    </p:spTree>
    <p:extLst>
      <p:ext uri="{BB962C8B-B14F-4D97-AF65-F5344CB8AC3E}">
        <p14:creationId xmlns:p14="http://schemas.microsoft.com/office/powerpoint/2010/main" val="2576823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3215F5A-C8FA-47EB-A872-90DAC7D6CCAB}" type="datetimeFigureOut">
              <a:rPr lang="en-IN" smtClean="0"/>
              <a:t>14-01-2020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1E274DC-E2AB-44AE-9132-FDDCF499D646}" type="slidenum">
              <a:rPr lang="en-IN" smtClean="0"/>
              <a:t>‹#›</a:t>
            </a:fld>
            <a:endParaRPr lang="en-IN"/>
          </a:p>
        </p:txBody>
      </p:sp>
    </p:spTree>
    <p:extLst>
      <p:ext uri="{BB962C8B-B14F-4D97-AF65-F5344CB8AC3E}">
        <p14:creationId xmlns:p14="http://schemas.microsoft.com/office/powerpoint/2010/main" val="3770177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215F5A-C8FA-47EB-A872-90DAC7D6CCAB}" type="datetimeFigureOut">
              <a:rPr lang="en-IN" smtClean="0"/>
              <a:t>14-01-2020</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E274DC-E2AB-44AE-9132-FDDCF499D646}" type="slidenum">
              <a:rPr lang="en-IN" smtClean="0"/>
              <a:t>‹#›</a:t>
            </a:fld>
            <a:endParaRPr lang="en-IN"/>
          </a:p>
        </p:txBody>
      </p:sp>
    </p:spTree>
    <p:extLst>
      <p:ext uri="{BB962C8B-B14F-4D97-AF65-F5344CB8AC3E}">
        <p14:creationId xmlns:p14="http://schemas.microsoft.com/office/powerpoint/2010/main" val="1831397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8285" y="362226"/>
            <a:ext cx="7932786" cy="59713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159318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7564" y="498326"/>
            <a:ext cx="11730317" cy="5355697"/>
          </a:xfrm>
          <a:prstGeom prst="rect">
            <a:avLst/>
          </a:prstGeom>
        </p:spPr>
        <p:txBody>
          <a:bodyPr wrap="square">
            <a:spAutoFit/>
          </a:bodyPr>
          <a:lstStyle/>
          <a:p>
            <a:pPr>
              <a:spcAft>
                <a:spcPts val="800"/>
              </a:spcAft>
            </a:pPr>
            <a:r>
              <a:rPr lang="en-IN" sz="2400" b="1" dirty="0" smtClean="0">
                <a:effectLst/>
                <a:latin typeface="Times New Roman" panose="02020603050405020304" pitchFamily="18" charset="0"/>
                <a:ea typeface="Calibri" panose="020F0502020204030204" pitchFamily="34" charset="0"/>
                <a:cs typeface="Times New Roman" panose="02020603050405020304" pitchFamily="18" charset="0"/>
              </a:rPr>
              <a:t>1.</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As ‘COUNSEL’ is to ‘BITIRAK’ so also ‘GUIDANCE’ is to </a:t>
            </a:r>
          </a:p>
          <a:p>
            <a:pPr marL="342900" indent="-342900">
              <a:spcAft>
                <a:spcPts val="800"/>
              </a:spcAft>
              <a:buAutoNum type="alphaLcParenR"/>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FOHYZJBB	b) HOHYBJBA	c) FPHZZKAB	d) FORHYZJBB</a:t>
            </a:r>
          </a:p>
          <a:p>
            <a:pPr marL="342900" indent="-342900">
              <a:lnSpc>
                <a:spcPct val="107000"/>
              </a:lnSpc>
              <a:spcAft>
                <a:spcPts val="800"/>
              </a:spcAft>
              <a:buAutoNum type="alphaLcParenR"/>
            </a:pPr>
            <a:endParaRPr lang="en-IN"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ct val="107000"/>
              </a:lnSpc>
              <a:spcAft>
                <a:spcPts val="800"/>
              </a:spcAft>
              <a:buAutoNum type="alphaLcParenR"/>
            </a:pPr>
            <a:endParaRPr lang="en-IN" sz="2400" dirty="0" smtClean="0">
              <a:latin typeface="Times New Roman" panose="02020603050405020304" pitchFamily="18" charset="0"/>
              <a:ea typeface="Calibri" panose="020F0502020204030204" pitchFamily="34" charset="0"/>
              <a:cs typeface="Times New Roman" panose="02020603050405020304" pitchFamily="18" charset="0"/>
            </a:endParaRPr>
          </a:p>
          <a:p>
            <a:r>
              <a:rPr lang="en-IN" sz="2400" b="1" dirty="0" smtClean="0">
                <a:solidFill>
                  <a:srgbClr val="FF0000"/>
                </a:solidFill>
                <a:latin typeface="Times New Roman" panose="02020603050405020304" pitchFamily="18" charset="0"/>
                <a:cs typeface="Times New Roman" panose="02020603050405020304" pitchFamily="18" charset="0"/>
              </a:rPr>
              <a:t>2.</a:t>
            </a:r>
            <a:r>
              <a:rPr lang="en-IN" sz="2400" dirty="0" smtClean="0">
                <a:solidFill>
                  <a:srgbClr val="FF0000"/>
                </a:solidFill>
                <a:latin typeface="Times New Roman" panose="02020603050405020304" pitchFamily="18" charset="0"/>
                <a:cs typeface="Times New Roman" panose="02020603050405020304" pitchFamily="18" charset="0"/>
              </a:rPr>
              <a:t> If in a certain language, NEOMAN is coded as OGRQFT, which word will be coded as ZKCLUP</a:t>
            </a:r>
          </a:p>
          <a:p>
            <a:pPr marL="342900" indent="-342900">
              <a:buAutoNum type="alphaLcParenR"/>
            </a:pPr>
            <a:r>
              <a:rPr lang="en-IN" sz="2400" dirty="0" smtClean="0">
                <a:solidFill>
                  <a:srgbClr val="FF0000"/>
                </a:solidFill>
                <a:latin typeface="Times New Roman" panose="02020603050405020304" pitchFamily="18" charset="0"/>
                <a:cs typeface="Times New Roman" panose="02020603050405020304" pitchFamily="18" charset="0"/>
              </a:rPr>
              <a:t>YIZHPJ		b) XIAJSN		c) YJBKTO		d) YIAQKJ</a:t>
            </a:r>
          </a:p>
          <a:p>
            <a:pPr>
              <a:lnSpc>
                <a:spcPct val="150000"/>
              </a:lnSpc>
            </a:pPr>
            <a:endParaRPr lang="en-IN" sz="2400" dirty="0" smtClean="0">
              <a:latin typeface="Times New Roman" panose="02020603050405020304" pitchFamily="18" charset="0"/>
              <a:cs typeface="Times New Roman" panose="02020603050405020304" pitchFamily="18" charset="0"/>
            </a:endParaRPr>
          </a:p>
          <a:p>
            <a:pPr>
              <a:lnSpc>
                <a:spcPct val="150000"/>
              </a:lnSpc>
            </a:pPr>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 </a:t>
            </a:r>
            <a:r>
              <a:rPr lang="en-IN" sz="2400" b="1" dirty="0" smtClean="0">
                <a:latin typeface="Times New Roman" panose="02020603050405020304" pitchFamily="18" charset="0"/>
                <a:cs typeface="Times New Roman" panose="02020603050405020304" pitchFamily="18" charset="0"/>
              </a:rPr>
              <a:t>3.</a:t>
            </a:r>
            <a:r>
              <a:rPr lang="en-IN" sz="2400" dirty="0" smtClean="0">
                <a:latin typeface="Times New Roman" panose="02020603050405020304" pitchFamily="18" charset="0"/>
                <a:cs typeface="Times New Roman" panose="02020603050405020304" pitchFamily="18" charset="0"/>
              </a:rPr>
              <a:t> In a certain code language, ‘ne </a:t>
            </a:r>
            <a:r>
              <a:rPr lang="en-IN" sz="2400" dirty="0" err="1" smtClean="0">
                <a:latin typeface="Times New Roman" panose="02020603050405020304" pitchFamily="18" charset="0"/>
                <a:cs typeface="Times New Roman" panose="02020603050405020304" pitchFamily="18" charset="0"/>
              </a:rPr>
              <a:t>ri</a:t>
            </a:r>
            <a:r>
              <a:rPr lang="en-IN" sz="2400" dirty="0" smtClean="0">
                <a:latin typeface="Times New Roman" panose="02020603050405020304" pitchFamily="18" charset="0"/>
                <a:cs typeface="Times New Roman" panose="02020603050405020304" pitchFamily="18" charset="0"/>
              </a:rPr>
              <a:t> so’ means ‘good rainy day’, ‘</a:t>
            </a:r>
            <a:r>
              <a:rPr lang="en-IN" sz="2400" dirty="0" err="1" smtClean="0">
                <a:latin typeface="Times New Roman" panose="02020603050405020304" pitchFamily="18" charset="0"/>
                <a:cs typeface="Times New Roman" panose="02020603050405020304" pitchFamily="18" charset="0"/>
              </a:rPr>
              <a:t>si</a:t>
            </a:r>
            <a:r>
              <a:rPr lang="en-IN" sz="2400" dirty="0" smtClean="0">
                <a:latin typeface="Times New Roman" panose="02020603050405020304" pitchFamily="18" charset="0"/>
                <a:cs typeface="Times New Roman" panose="02020603050405020304" pitchFamily="18" charset="0"/>
              </a:rPr>
              <a:t> ne </a:t>
            </a:r>
            <a:r>
              <a:rPr lang="en-IN" sz="2400" dirty="0" err="1" smtClean="0">
                <a:latin typeface="Times New Roman" panose="02020603050405020304" pitchFamily="18" charset="0"/>
                <a:cs typeface="Times New Roman" panose="02020603050405020304" pitchFamily="18" charset="0"/>
              </a:rPr>
              <a:t>po</a:t>
            </a:r>
            <a:r>
              <a:rPr lang="en-IN" sz="2400" dirty="0" smtClean="0">
                <a:latin typeface="Times New Roman" panose="02020603050405020304" pitchFamily="18" charset="0"/>
                <a:cs typeface="Times New Roman" panose="02020603050405020304" pitchFamily="18" charset="0"/>
              </a:rPr>
              <a:t>’ means day is wonderful’ and ‘</a:t>
            </a:r>
            <a:r>
              <a:rPr lang="en-IN" sz="2400" dirty="0" err="1" smtClean="0">
                <a:latin typeface="Times New Roman" panose="02020603050405020304" pitchFamily="18" charset="0"/>
                <a:cs typeface="Times New Roman" panose="02020603050405020304" pitchFamily="18" charset="0"/>
              </a:rPr>
              <a:t>ri</a:t>
            </a:r>
            <a:r>
              <a:rPr lang="en-IN" sz="2400" dirty="0" smtClean="0">
                <a:latin typeface="Times New Roman" panose="02020603050405020304" pitchFamily="18" charset="0"/>
                <a:cs typeface="Times New Roman" panose="02020603050405020304" pitchFamily="18" charset="0"/>
              </a:rPr>
              <a:t> </a:t>
            </a:r>
            <a:r>
              <a:rPr lang="en-IN" sz="2400" dirty="0" err="1" smtClean="0">
                <a:latin typeface="Times New Roman" panose="02020603050405020304" pitchFamily="18" charset="0"/>
                <a:cs typeface="Times New Roman" panose="02020603050405020304" pitchFamily="18" charset="0"/>
              </a:rPr>
              <a:t>jo</a:t>
            </a:r>
            <a:r>
              <a:rPr lang="en-IN" sz="2400" dirty="0" smtClean="0">
                <a:latin typeface="Times New Roman" panose="02020603050405020304" pitchFamily="18" charset="0"/>
                <a:cs typeface="Times New Roman" panose="02020603050405020304" pitchFamily="18" charset="0"/>
              </a:rPr>
              <a:t>’ means ‘good boy’. Which of the following means ‘rainy’ in the code</a:t>
            </a:r>
          </a:p>
          <a:p>
            <a:pPr marL="342900" indent="-342900">
              <a:buAutoNum type="alphaLcParenR"/>
            </a:pPr>
            <a:r>
              <a:rPr lang="en-IN" sz="2400" dirty="0" smtClean="0">
                <a:latin typeface="Times New Roman" panose="02020603050405020304" pitchFamily="18" charset="0"/>
                <a:cs typeface="Times New Roman" panose="02020603050405020304" pitchFamily="18" charset="0"/>
              </a:rPr>
              <a:t>ne		b) </a:t>
            </a:r>
            <a:r>
              <a:rPr lang="en-IN" sz="2400" dirty="0" err="1" smtClean="0">
                <a:latin typeface="Times New Roman" panose="02020603050405020304" pitchFamily="18" charset="0"/>
                <a:cs typeface="Times New Roman" panose="02020603050405020304" pitchFamily="18" charset="0"/>
              </a:rPr>
              <a:t>si</a:t>
            </a:r>
            <a:r>
              <a:rPr lang="en-IN" sz="2400" dirty="0" smtClean="0">
                <a:latin typeface="Times New Roman" panose="02020603050405020304" pitchFamily="18" charset="0"/>
                <a:cs typeface="Times New Roman" panose="02020603050405020304" pitchFamily="18" charset="0"/>
              </a:rPr>
              <a:t>		c) </a:t>
            </a:r>
            <a:r>
              <a:rPr lang="en-IN" sz="2400" dirty="0" err="1" smtClean="0">
                <a:latin typeface="Times New Roman" panose="02020603050405020304" pitchFamily="18" charset="0"/>
                <a:cs typeface="Times New Roman" panose="02020603050405020304" pitchFamily="18" charset="0"/>
              </a:rPr>
              <a:t>ri</a:t>
            </a:r>
            <a:r>
              <a:rPr lang="en-IN" sz="2400" dirty="0" smtClean="0">
                <a:latin typeface="Times New Roman" panose="02020603050405020304" pitchFamily="18" charset="0"/>
                <a:cs typeface="Times New Roman" panose="02020603050405020304" pitchFamily="18" charset="0"/>
              </a:rPr>
              <a:t>		d) so</a:t>
            </a:r>
            <a:endParaRPr lang="en-IN" sz="2400" dirty="0" smtClean="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92971" y="118938"/>
            <a:ext cx="810770" cy="814386"/>
          </a:xfrm>
          <a:prstGeom prst="rect">
            <a:avLst/>
          </a:prstGeom>
        </p:spPr>
      </p:pic>
    </p:spTree>
    <p:extLst>
      <p:ext uri="{BB962C8B-B14F-4D97-AF65-F5344CB8AC3E}">
        <p14:creationId xmlns:p14="http://schemas.microsoft.com/office/powerpoint/2010/main" val="160121625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1000"/>
                                        <p:tgtEl>
                                          <p:spTgt spid="2">
                                            <p:txEl>
                                              <p:pRg st="4" end="4"/>
                                            </p:txEl>
                                          </p:spTgt>
                                        </p:tgtEl>
                                      </p:cBhvr>
                                    </p:animEffect>
                                    <p:anim calcmode="lin" valueType="num">
                                      <p:cBhvr>
                                        <p:cTn id="1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1000"/>
                                        <p:tgtEl>
                                          <p:spTgt spid="2">
                                            <p:txEl>
                                              <p:pRg st="5" end="5"/>
                                            </p:txEl>
                                          </p:spTgt>
                                        </p:tgtEl>
                                      </p:cBhvr>
                                    </p:animEffect>
                                    <p:anim calcmode="lin" valueType="num">
                                      <p:cBhvr>
                                        <p:cTn id="2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animEffect transition="in" filter="barn(inVertical)">
                                      <p:cBhvr>
                                        <p:cTn id="29" dur="500"/>
                                        <p:tgtEl>
                                          <p:spTgt spid="2">
                                            <p:txEl>
                                              <p:pRg st="8" end="8"/>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2">
                                            <p:txEl>
                                              <p:pRg st="9" end="9"/>
                                            </p:txEl>
                                          </p:spTgt>
                                        </p:tgtEl>
                                        <p:attrNameLst>
                                          <p:attrName>style.visibility</p:attrName>
                                        </p:attrNameLst>
                                      </p:cBhvr>
                                      <p:to>
                                        <p:strVal val="visible"/>
                                      </p:to>
                                    </p:set>
                                    <p:animEffect transition="in" filter="barn(inVertical)">
                                      <p:cBhvr>
                                        <p:cTn id="32"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776" y="354577"/>
            <a:ext cx="12008223" cy="5127686"/>
          </a:xfrm>
          <a:prstGeom prst="rect">
            <a:avLst/>
          </a:prstGeom>
        </p:spPr>
        <p:txBody>
          <a:bodyPr wrap="square">
            <a:spAutoFit/>
          </a:bodyPr>
          <a:lstStyle/>
          <a:p>
            <a:r>
              <a:rPr lang="en-IN" sz="2800" b="1" dirty="0" smtClean="0">
                <a:latin typeface="Times New Roman" panose="02020603050405020304" pitchFamily="18" charset="0"/>
                <a:cs typeface="Times New Roman" panose="02020603050405020304" pitchFamily="18" charset="0"/>
              </a:rPr>
              <a:t>4.</a:t>
            </a:r>
            <a:r>
              <a:rPr lang="en-IN" sz="2800" dirty="0" smtClean="0">
                <a:latin typeface="Times New Roman" panose="02020603050405020304" pitchFamily="18" charset="0"/>
                <a:cs typeface="Times New Roman" panose="02020603050405020304" pitchFamily="18" charset="0"/>
              </a:rPr>
              <a:t> In a certain code ROAD is written as URDG. How is SWAN written in that code </a:t>
            </a:r>
          </a:p>
          <a:p>
            <a:pPr marL="342900" indent="-342900">
              <a:buAutoNum type="alphaLcParenR"/>
            </a:pPr>
            <a:r>
              <a:rPr lang="en-IN" sz="2800" dirty="0" smtClean="0">
                <a:latin typeface="Times New Roman" panose="02020603050405020304" pitchFamily="18" charset="0"/>
                <a:cs typeface="Times New Roman" panose="02020603050405020304" pitchFamily="18" charset="0"/>
              </a:rPr>
              <a:t>UXDQ 		b) VZDQ 		c) VXDQ 		d) VZCQ</a:t>
            </a:r>
          </a:p>
          <a:p>
            <a:pPr marL="342900" indent="-342900">
              <a:buAutoNum type="alphaLcParenR"/>
            </a:pPr>
            <a:endParaRPr lang="en-IN" sz="2800" dirty="0">
              <a:latin typeface="Times New Roman" panose="02020603050405020304" pitchFamily="18" charset="0"/>
              <a:cs typeface="Times New Roman" panose="02020603050405020304" pitchFamily="18" charset="0"/>
            </a:endParaRPr>
          </a:p>
          <a:p>
            <a:pPr marL="342900" indent="-342900">
              <a:buAutoNum type="alphaLcParenR"/>
            </a:pPr>
            <a:endParaRPr lang="en-IN" sz="2800" dirty="0" smtClean="0">
              <a:latin typeface="Times New Roman" panose="02020603050405020304" pitchFamily="18" charset="0"/>
              <a:cs typeface="Times New Roman" panose="02020603050405020304" pitchFamily="18" charset="0"/>
            </a:endParaRPr>
          </a:p>
          <a:p>
            <a:pPr marL="342900" indent="-342900">
              <a:buAutoNum type="alphaLcParenR"/>
            </a:pPr>
            <a:endParaRPr lang="en-IN" sz="2800" dirty="0" smtClean="0">
              <a:latin typeface="Times New Roman" panose="02020603050405020304" pitchFamily="18" charset="0"/>
              <a:cs typeface="Times New Roman" panose="02020603050405020304" pitchFamily="18" charset="0"/>
            </a:endParaRPr>
          </a:p>
          <a:p>
            <a:endParaRPr lang="en-IN" sz="2800" dirty="0">
              <a:latin typeface="Times New Roman" panose="02020603050405020304" pitchFamily="18" charset="0"/>
              <a:cs typeface="Times New Roman" panose="02020603050405020304" pitchFamily="18" charset="0"/>
            </a:endParaRPr>
          </a:p>
          <a:p>
            <a:pPr>
              <a:lnSpc>
                <a:spcPct val="107000"/>
              </a:lnSpc>
              <a:spcAft>
                <a:spcPts val="800"/>
              </a:spcAft>
            </a:pPr>
            <a:r>
              <a:rPr lang="en-IN" sz="2800"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5.</a:t>
            </a:r>
            <a:r>
              <a:rPr lang="en-IN" sz="28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If table is called chair, chair is called cot, cot is called pot and pot is called filter, where does a person sit</a:t>
            </a:r>
          </a:p>
          <a:p>
            <a:pPr>
              <a:lnSpc>
                <a:spcPct val="107000"/>
              </a:lnSpc>
              <a:spcAft>
                <a:spcPts val="800"/>
              </a:spcAft>
            </a:pPr>
            <a:r>
              <a:rPr lang="en-IN" sz="28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Pot 		b) Cot 		c) Chair 		d) Filter</a:t>
            </a:r>
          </a:p>
          <a:p>
            <a:pPr marL="342900" indent="-342900">
              <a:buAutoNum type="alphaLcParenR"/>
            </a:pPr>
            <a:endParaRPr lang="en-IN" sz="28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92971" y="118938"/>
            <a:ext cx="810770" cy="814386"/>
          </a:xfrm>
          <a:prstGeom prst="rect">
            <a:avLst/>
          </a:prstGeom>
        </p:spPr>
      </p:pic>
    </p:spTree>
    <p:extLst>
      <p:ext uri="{BB962C8B-B14F-4D97-AF65-F5344CB8AC3E}">
        <p14:creationId xmlns:p14="http://schemas.microsoft.com/office/powerpoint/2010/main" val="14835251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circle(in)">
                                      <p:cBhvr>
                                        <p:cTn id="10" dur="20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animEffect transition="in" filter="wipe(down)">
                                      <p:cBhvr>
                                        <p:cTn id="15" dur="500"/>
                                        <p:tgtEl>
                                          <p:spTgt spid="2">
                                            <p:txEl>
                                              <p:pRg st="6" end="6"/>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2">
                                            <p:txEl>
                                              <p:pRg st="7" end="7"/>
                                            </p:txEl>
                                          </p:spTgt>
                                        </p:tgtEl>
                                        <p:attrNameLst>
                                          <p:attrName>style.visibility</p:attrName>
                                        </p:attrNameLst>
                                      </p:cBhvr>
                                      <p:to>
                                        <p:strVal val="visible"/>
                                      </p:to>
                                    </p:set>
                                    <p:animEffect transition="in" filter="wipe(down)">
                                      <p:cBhvr>
                                        <p:cTn id="18"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434" y="211595"/>
            <a:ext cx="12048565" cy="7028334"/>
          </a:xfrm>
          <a:prstGeom prst="rect">
            <a:avLst/>
          </a:prstGeom>
        </p:spPr>
        <p:txBody>
          <a:bodyPr wrap="square">
            <a:spAutoFit/>
          </a:bodyPr>
          <a:lstStyle/>
          <a:p>
            <a:pPr>
              <a:lnSpc>
                <a:spcPct val="107000"/>
              </a:lnSpc>
              <a:spcAft>
                <a:spcPts val="800"/>
              </a:spcAft>
            </a:pPr>
            <a:r>
              <a:rPr lang="en-IN" sz="2400" b="1" dirty="0" smtClean="0">
                <a:effectLst/>
                <a:latin typeface="Times New Roman" panose="02020603050405020304" pitchFamily="18" charset="0"/>
                <a:ea typeface="Calibri" panose="020F0502020204030204" pitchFamily="34" charset="0"/>
                <a:cs typeface="Times New Roman" panose="02020603050405020304" pitchFamily="18" charset="0"/>
              </a:rPr>
              <a:t>6.</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From my house, I went towards North for 10 m, took left turn for 10m and walked taking right turn. In what direction was I going at that point </a:t>
            </a:r>
          </a:p>
          <a:p>
            <a:pPr>
              <a:lnSpc>
                <a:spcPct val="107000"/>
              </a:lnSpc>
              <a:spcAft>
                <a:spcPts val="800"/>
              </a:spcAft>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a) East 		b) South 	c) North 	d) West</a:t>
            </a:r>
          </a:p>
          <a:p>
            <a:pPr>
              <a:lnSpc>
                <a:spcPct val="107000"/>
              </a:lnSpc>
              <a:spcAft>
                <a:spcPts val="800"/>
              </a:spcAft>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endParaRPr lang="en-IN"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IN" sz="2400"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7.</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 person goes 20m towards South, then turns left and goes 20m and another 20m to the left and then 60m to right. In which direction is he going now</a:t>
            </a:r>
          </a:p>
          <a:p>
            <a:pPr>
              <a:lnSpc>
                <a:spcPct val="107000"/>
              </a:lnSpc>
              <a:spcAft>
                <a:spcPts val="800"/>
              </a:spcAft>
            </a:pP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North 	b) South 	c) East 		d) West </a:t>
            </a:r>
          </a:p>
          <a:p>
            <a:pPr>
              <a:lnSpc>
                <a:spcPct val="107000"/>
              </a:lnSpc>
              <a:spcAft>
                <a:spcPts val="800"/>
              </a:spcAft>
            </a:pPr>
            <a:endPar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r>
              <a:rPr lang="en-IN" sz="2400" b="1" dirty="0" smtClean="0">
                <a:effectLst/>
                <a:latin typeface="Times New Roman" panose="02020603050405020304" pitchFamily="18" charset="0"/>
                <a:ea typeface="Calibri" panose="020F0502020204030204" pitchFamily="34" charset="0"/>
                <a:cs typeface="Times New Roman" panose="02020603050405020304" pitchFamily="18" charset="0"/>
              </a:rPr>
              <a:t>8.</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A man was walking with his face towards east. He walked 30m and then turned to his right by another 30m. He again turned towards his right by 60m. He now turned back 90m. Which direction was he facing now</a:t>
            </a:r>
          </a:p>
          <a:p>
            <a:pPr>
              <a:lnSpc>
                <a:spcPct val="107000"/>
              </a:lnSpc>
              <a:spcAft>
                <a:spcPts val="800"/>
              </a:spcAft>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a) </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Nprth</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b) South 	c) East 		d) West</a:t>
            </a:r>
          </a:p>
          <a:p>
            <a:pPr>
              <a:lnSpc>
                <a:spcPct val="107000"/>
              </a:lnSpc>
              <a:spcAft>
                <a:spcPts val="800"/>
              </a:spcAft>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2630" y="6043614"/>
            <a:ext cx="810770" cy="814386"/>
          </a:xfrm>
          <a:prstGeom prst="rect">
            <a:avLst/>
          </a:prstGeom>
        </p:spPr>
      </p:pic>
    </p:spTree>
    <p:extLst>
      <p:ext uri="{BB962C8B-B14F-4D97-AF65-F5344CB8AC3E}">
        <p14:creationId xmlns:p14="http://schemas.microsoft.com/office/powerpoint/2010/main" val="155872936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1)">
                                      <p:cBhvr>
                                        <p:cTn id="7" dur="2000"/>
                                        <p:tgtEl>
                                          <p:spTgt spid="2">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heel(1)">
                                      <p:cBhvr>
                                        <p:cTn id="10" dur="2000"/>
                                        <p:tgtEl>
                                          <p:spTgt spid="2">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heel(1)">
                                      <p:cBhvr>
                                        <p:cTn id="13" dur="20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
                                            <p:txEl>
                                              <p:pRg st="8" end="8"/>
                                            </p:txEl>
                                          </p:spTgt>
                                        </p:tgtEl>
                                        <p:attrNameLst>
                                          <p:attrName>style.visibility</p:attrName>
                                        </p:attrNameLst>
                                      </p:cBhvr>
                                      <p:to>
                                        <p:strVal val="visible"/>
                                      </p:to>
                                    </p:set>
                                    <p:animEffect transition="in" filter="fade">
                                      <p:cBhvr>
                                        <p:cTn id="24" dur="500"/>
                                        <p:tgtEl>
                                          <p:spTgt spid="2">
                                            <p:txEl>
                                              <p:pRg st="8" end="8"/>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animEffect transition="in" filter="fade">
                                      <p:cBhvr>
                                        <p:cTn id="27"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776" y="175260"/>
            <a:ext cx="12008223" cy="5037276"/>
          </a:xfrm>
          <a:prstGeom prst="rect">
            <a:avLst/>
          </a:prstGeom>
        </p:spPr>
        <p:txBody>
          <a:bodyPr wrap="square">
            <a:spAutoFit/>
          </a:bodyPr>
          <a:lstStyle/>
          <a:p>
            <a:pPr>
              <a:lnSpc>
                <a:spcPct val="107000"/>
              </a:lnSpc>
              <a:spcAft>
                <a:spcPts val="800"/>
              </a:spcAft>
            </a:pPr>
            <a:r>
              <a:rPr lang="en-IN" sz="2400"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9.</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From a point, </a:t>
            </a:r>
            <a:r>
              <a:rPr lang="en-IN" sz="2400" dirty="0" err="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Rajnish</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started walking towards east and water 35m. He then turned towards his right and walked 20m and again turned right and walked 35m. Finally he turned to his left and walked 20m and he reached his destination. Now, how far is he from the starting point</a:t>
            </a:r>
          </a:p>
          <a:p>
            <a:pPr>
              <a:lnSpc>
                <a:spcPct val="107000"/>
              </a:lnSpc>
              <a:spcAft>
                <a:spcPts val="800"/>
              </a:spcAft>
            </a:pP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50m 		b) 55m 		c) 20m 		d) 40m</a:t>
            </a:r>
          </a:p>
          <a:p>
            <a:pPr>
              <a:lnSpc>
                <a:spcPct val="107000"/>
              </a:lnSpc>
              <a:spcAft>
                <a:spcPts val="800"/>
              </a:spcAft>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endParaRPr lang="en-IN" sz="24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en-IN"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IN" sz="2400" b="1" dirty="0" smtClean="0">
                <a:effectLst/>
                <a:latin typeface="Times New Roman" panose="02020603050405020304" pitchFamily="18" charset="0"/>
                <a:ea typeface="Calibri" panose="020F0502020204030204" pitchFamily="34" charset="0"/>
                <a:cs typeface="Times New Roman" panose="02020603050405020304" pitchFamily="18" charset="0"/>
              </a:rPr>
              <a:t>10. </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Directional post is erected on a crossing. In a accident it was turned in such a way that the error which was first showing east is now showing south. A </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passerby</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went in a wrong direction thinking it is west. In which direction is he actually travelling now </a:t>
            </a:r>
          </a:p>
          <a:p>
            <a:pPr>
              <a:lnSpc>
                <a:spcPct val="107000"/>
              </a:lnSpc>
              <a:spcAft>
                <a:spcPts val="800"/>
              </a:spcAft>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a) South 	b) North 	c) East 		d) West</a:t>
            </a:r>
            <a:endParaRPr lang="en-IN" sz="2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33312" y="5928068"/>
            <a:ext cx="810770" cy="814386"/>
          </a:xfrm>
          <a:prstGeom prst="rect">
            <a:avLst/>
          </a:prstGeom>
        </p:spPr>
      </p:pic>
    </p:spTree>
    <p:extLst>
      <p:ext uri="{BB962C8B-B14F-4D97-AF65-F5344CB8AC3E}">
        <p14:creationId xmlns:p14="http://schemas.microsoft.com/office/powerpoint/2010/main" val="336318566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p:cTn id="12"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Effect transition="in" filter="randombar(horizontal)">
                                      <p:cBhvr>
                                        <p:cTn id="19" dur="500"/>
                                        <p:tgtEl>
                                          <p:spTgt spid="2">
                                            <p:txEl>
                                              <p:pRg st="5" end="5"/>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881" y="150214"/>
            <a:ext cx="11891683" cy="5740226"/>
          </a:xfrm>
          <a:prstGeom prst="rect">
            <a:avLst/>
          </a:prstGeom>
        </p:spPr>
        <p:txBody>
          <a:bodyPr wrap="square">
            <a:spAutoFit/>
          </a:bodyPr>
          <a:lstStyle/>
          <a:p>
            <a:pPr>
              <a:lnSpc>
                <a:spcPct val="107000"/>
              </a:lnSpc>
              <a:spcAft>
                <a:spcPts val="800"/>
              </a:spcAft>
            </a:pPr>
            <a:r>
              <a:rPr lang="en-IN" sz="2400"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11. </a:t>
            </a:r>
            <a:r>
              <a:rPr lang="en-IN" sz="2400" dirty="0" err="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Kartik</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is the father of </a:t>
            </a:r>
            <a:r>
              <a:rPr lang="en-IN" sz="2400" dirty="0" err="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Heena</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Uma is the mother of Tanya. The sister of </a:t>
            </a:r>
            <a:r>
              <a:rPr lang="en-IN" sz="2400" dirty="0" err="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Hina</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and Tanya is </a:t>
            </a:r>
            <a:r>
              <a:rPr lang="en-IN" sz="2400" dirty="0" err="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Neha</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which of the following statement is definitely not true</a:t>
            </a:r>
          </a:p>
          <a:p>
            <a:pPr>
              <a:lnSpc>
                <a:spcPct val="107000"/>
              </a:lnSpc>
              <a:spcAft>
                <a:spcPts val="800"/>
              </a:spcAft>
            </a:pP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Uma is the mother of </a:t>
            </a:r>
            <a:r>
              <a:rPr lang="en-IN" sz="2400" dirty="0" err="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Neha</a:t>
            </a:r>
            <a:endPar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 </a:t>
            </a:r>
            <a:r>
              <a:rPr lang="en-IN" sz="2400" dirty="0" err="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Heena</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is the sister of </a:t>
            </a:r>
            <a:r>
              <a:rPr lang="en-IN" sz="2400" dirty="0" err="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Neha</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 Uma has three daughters </a:t>
            </a:r>
          </a:p>
          <a:p>
            <a:pPr>
              <a:lnSpc>
                <a:spcPct val="107000"/>
              </a:lnSpc>
              <a:spcAft>
                <a:spcPts val="800"/>
              </a:spcAft>
            </a:pP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 Tanya is the son of </a:t>
            </a:r>
            <a:r>
              <a:rPr lang="en-IN" sz="2400" dirty="0" err="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Kartik</a:t>
            </a:r>
            <a:endPar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en-IN" sz="24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IN" sz="2400" b="1" dirty="0" smtClean="0">
                <a:effectLst/>
                <a:latin typeface="Times New Roman" panose="02020603050405020304" pitchFamily="18" charset="0"/>
                <a:ea typeface="Calibri" panose="020F0502020204030204" pitchFamily="34" charset="0"/>
                <a:cs typeface="Times New Roman" panose="02020603050405020304" pitchFamily="18" charset="0"/>
              </a:rPr>
              <a:t>12. </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Ramkrishna</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said, “This girl is the wife of the grandson of my mother.” How is Ramakrishna related to the girl</a:t>
            </a:r>
          </a:p>
          <a:p>
            <a:pPr>
              <a:lnSpc>
                <a:spcPct val="107000"/>
              </a:lnSpc>
              <a:spcAft>
                <a:spcPts val="800"/>
              </a:spcAft>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a) Father 	b) Father in law 	c) Grandfather 		d) Daughter in law</a:t>
            </a:r>
          </a:p>
          <a:p>
            <a:pPr>
              <a:lnSpc>
                <a:spcPct val="107000"/>
              </a:lnSpc>
              <a:spcAft>
                <a:spcPts val="800"/>
              </a:spcAft>
            </a:pPr>
            <a:endParaRPr lang="en-IN"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33312" y="5928068"/>
            <a:ext cx="810770" cy="814386"/>
          </a:xfrm>
          <a:prstGeom prst="rect">
            <a:avLst/>
          </a:prstGeom>
        </p:spPr>
      </p:pic>
    </p:spTree>
    <p:extLst>
      <p:ext uri="{BB962C8B-B14F-4D97-AF65-F5344CB8AC3E}">
        <p14:creationId xmlns:p14="http://schemas.microsoft.com/office/powerpoint/2010/main" val="41879026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p:cTn id="13"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2">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p:cTn id="19"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2">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p:cTn id="25"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2">
                                            <p:txEl>
                                              <p:pRg st="3" end="3"/>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p:cTn id="31"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2">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5" presetClass="entr" presetSubtype="0" fill="hold"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Effect transition="in" filter="fade">
                                      <p:cBhvr>
                                        <p:cTn id="39" dur="2000"/>
                                        <p:tgtEl>
                                          <p:spTgt spid="2">
                                            <p:txEl>
                                              <p:pRg st="7" end="7"/>
                                            </p:txEl>
                                          </p:spTgt>
                                        </p:tgtEl>
                                      </p:cBhvr>
                                    </p:animEffect>
                                    <p:anim calcmode="lin" valueType="num">
                                      <p:cBhvr>
                                        <p:cTn id="40" dur="2000" fill="hold"/>
                                        <p:tgtEl>
                                          <p:spTgt spid="2">
                                            <p:txEl>
                                              <p:pRg st="7" end="7"/>
                                            </p:txEl>
                                          </p:spTgt>
                                        </p:tgtEl>
                                        <p:attrNameLst>
                                          <p:attrName>ppt_w</p:attrName>
                                        </p:attrNameLst>
                                      </p:cBhvr>
                                      <p:tavLst>
                                        <p:tav tm="0" fmla="#ppt_w*sin(2.5*pi*$)">
                                          <p:val>
                                            <p:fltVal val="0"/>
                                          </p:val>
                                        </p:tav>
                                        <p:tav tm="100000">
                                          <p:val>
                                            <p:fltVal val="1"/>
                                          </p:val>
                                        </p:tav>
                                      </p:tavLst>
                                    </p:anim>
                                    <p:anim calcmode="lin" valueType="num">
                                      <p:cBhvr>
                                        <p:cTn id="41" dur="2000" fill="hold"/>
                                        <p:tgtEl>
                                          <p:spTgt spid="2">
                                            <p:txEl>
                                              <p:pRg st="7" end="7"/>
                                            </p:txEl>
                                          </p:spTgt>
                                        </p:tgtEl>
                                        <p:attrNameLst>
                                          <p:attrName>ppt_h</p:attrName>
                                        </p:attrNameLst>
                                      </p:cBhvr>
                                      <p:tavLst>
                                        <p:tav tm="0">
                                          <p:val>
                                            <p:strVal val="#ppt_h"/>
                                          </p:val>
                                        </p:tav>
                                        <p:tav tm="100000">
                                          <p:val>
                                            <p:strVal val="#ppt_h"/>
                                          </p:val>
                                        </p:tav>
                                      </p:tavLst>
                                    </p:anim>
                                  </p:childTnLst>
                                </p:cTn>
                              </p:par>
                              <p:par>
                                <p:cTn id="42" presetID="45" presetClass="entr" presetSubtype="0" fill="hold" nodeType="withEffect">
                                  <p:stCondLst>
                                    <p:cond delay="0"/>
                                  </p:stCondLst>
                                  <p:childTnLst>
                                    <p:set>
                                      <p:cBhvr>
                                        <p:cTn id="43" dur="1" fill="hold">
                                          <p:stCondLst>
                                            <p:cond delay="0"/>
                                          </p:stCondLst>
                                        </p:cTn>
                                        <p:tgtEl>
                                          <p:spTgt spid="2">
                                            <p:txEl>
                                              <p:pRg st="8" end="8"/>
                                            </p:txEl>
                                          </p:spTgt>
                                        </p:tgtEl>
                                        <p:attrNameLst>
                                          <p:attrName>style.visibility</p:attrName>
                                        </p:attrNameLst>
                                      </p:cBhvr>
                                      <p:to>
                                        <p:strVal val="visible"/>
                                      </p:to>
                                    </p:set>
                                    <p:animEffect transition="in" filter="fade">
                                      <p:cBhvr>
                                        <p:cTn id="44" dur="2000"/>
                                        <p:tgtEl>
                                          <p:spTgt spid="2">
                                            <p:txEl>
                                              <p:pRg st="8" end="8"/>
                                            </p:txEl>
                                          </p:spTgt>
                                        </p:tgtEl>
                                      </p:cBhvr>
                                    </p:animEffect>
                                    <p:anim calcmode="lin" valueType="num">
                                      <p:cBhvr>
                                        <p:cTn id="45" dur="2000" fill="hold"/>
                                        <p:tgtEl>
                                          <p:spTgt spid="2">
                                            <p:txEl>
                                              <p:pRg st="8" end="8"/>
                                            </p:txEl>
                                          </p:spTgt>
                                        </p:tgtEl>
                                        <p:attrNameLst>
                                          <p:attrName>ppt_w</p:attrName>
                                        </p:attrNameLst>
                                      </p:cBhvr>
                                      <p:tavLst>
                                        <p:tav tm="0" fmla="#ppt_w*sin(2.5*pi*$)">
                                          <p:val>
                                            <p:fltVal val="0"/>
                                          </p:val>
                                        </p:tav>
                                        <p:tav tm="100000">
                                          <p:val>
                                            <p:fltVal val="1"/>
                                          </p:val>
                                        </p:tav>
                                      </p:tavLst>
                                    </p:anim>
                                    <p:anim calcmode="lin" valueType="num">
                                      <p:cBhvr>
                                        <p:cTn id="46" dur="2000" fill="hold"/>
                                        <p:tgtEl>
                                          <p:spTgt spid="2">
                                            <p:txEl>
                                              <p:pRg st="8" end="8"/>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223" y="155842"/>
            <a:ext cx="11878235" cy="6135398"/>
          </a:xfrm>
          <a:prstGeom prst="rect">
            <a:avLst/>
          </a:prstGeom>
        </p:spPr>
        <p:txBody>
          <a:bodyPr wrap="square">
            <a:spAutoFit/>
          </a:bodyPr>
          <a:lstStyle/>
          <a:p>
            <a:pPr>
              <a:lnSpc>
                <a:spcPct val="107000"/>
              </a:lnSpc>
              <a:spcAft>
                <a:spcPts val="800"/>
              </a:spcAft>
            </a:pPr>
            <a:r>
              <a:rPr lang="en-IN" sz="2400" b="1" dirty="0" smtClean="0">
                <a:effectLst/>
                <a:latin typeface="Times New Roman" panose="02020603050405020304" pitchFamily="18" charset="0"/>
                <a:ea typeface="Calibri" panose="020F0502020204030204" pitchFamily="34" charset="0"/>
                <a:cs typeface="Times New Roman" panose="02020603050405020304" pitchFamily="18" charset="0"/>
              </a:rPr>
              <a:t>13. </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Showing a photograph to a friend Ravi says, “She is the grand-daughter of the elder brother of my father”. How is the girl related to </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ravi</a:t>
            </a:r>
            <a:endParaRPr lang="en-IN"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a) Niece 	b) Sister 	c) Aunt 		d) Sister in law </a:t>
            </a:r>
          </a:p>
          <a:p>
            <a:pPr>
              <a:lnSpc>
                <a:spcPct val="107000"/>
              </a:lnSpc>
              <a:spcAft>
                <a:spcPts val="800"/>
              </a:spcAft>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endParaRPr lang="en-IN"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IN" sz="2400"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14.</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2400" dirty="0" err="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Saroj</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is mother in law of </a:t>
            </a:r>
            <a:r>
              <a:rPr lang="en-IN" sz="2400" dirty="0" err="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Vani</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who is sister in law of Deepak. Rajesh is father of Ramesh, the only brother of Deepak. How is </a:t>
            </a:r>
            <a:r>
              <a:rPr lang="en-IN" sz="2400" dirty="0" err="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Saroj</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related to Deepak</a:t>
            </a:r>
          </a:p>
          <a:p>
            <a:pPr>
              <a:lnSpc>
                <a:spcPct val="107000"/>
              </a:lnSpc>
              <a:spcAft>
                <a:spcPts val="800"/>
              </a:spcAft>
            </a:pP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Wife 		b) Aunt 		c) Mother in law 	d) Mother</a:t>
            </a:r>
          </a:p>
          <a:p>
            <a:pPr>
              <a:lnSpc>
                <a:spcPct val="107000"/>
              </a:lnSpc>
              <a:spcAft>
                <a:spcPts val="800"/>
              </a:spcAft>
            </a:pPr>
            <a:endParaRPr lang="en-IN"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r>
              <a:rPr lang="en-IN" sz="2400" b="1" dirty="0" smtClean="0">
                <a:effectLst/>
                <a:latin typeface="Times New Roman" panose="02020603050405020304" pitchFamily="18" charset="0"/>
                <a:ea typeface="Calibri" panose="020F0502020204030204" pitchFamily="34" charset="0"/>
                <a:cs typeface="Times New Roman" panose="02020603050405020304" pitchFamily="18" charset="0"/>
              </a:rPr>
              <a:t>15.</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When </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anuj</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saw Manish, he recalled “He is the son of the father of my daughter's mother”. Who is Manish to </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Anuj</a:t>
            </a:r>
            <a:endParaRPr lang="en-IN"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a) Brother  	b) Brother in law 	c) Cousin 	d) Uncle</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33312" y="5928068"/>
            <a:ext cx="810770" cy="814386"/>
          </a:xfrm>
          <a:prstGeom prst="rect">
            <a:avLst/>
          </a:prstGeom>
        </p:spPr>
      </p:pic>
    </p:spTree>
    <p:extLst>
      <p:ext uri="{BB962C8B-B14F-4D97-AF65-F5344CB8AC3E}">
        <p14:creationId xmlns:p14="http://schemas.microsoft.com/office/powerpoint/2010/main" val="891432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Effect transition="in" filter="wipe(down)">
                                      <p:cBhvr>
                                        <p:cTn id="23" dur="580">
                                          <p:stCondLst>
                                            <p:cond delay="0"/>
                                          </p:stCondLst>
                                        </p:cTn>
                                        <p:tgtEl>
                                          <p:spTgt spid="2">
                                            <p:txEl>
                                              <p:pRg st="1" end="1"/>
                                            </p:txEl>
                                          </p:spTgt>
                                        </p:tgtEl>
                                      </p:cBhvr>
                                    </p:animEffect>
                                    <p:anim calcmode="lin" valueType="num">
                                      <p:cBhvr>
                                        <p:cTn id="24" dur="1822"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2">
                                            <p:txEl>
                                              <p:pRg st="1" end="1"/>
                                            </p:txEl>
                                          </p:spTgt>
                                        </p:tgtEl>
                                      </p:cBhvr>
                                      <p:to x="100000" y="60000"/>
                                    </p:animScale>
                                    <p:animScale>
                                      <p:cBhvr>
                                        <p:cTn id="30" dur="166" decel="50000">
                                          <p:stCondLst>
                                            <p:cond delay="676"/>
                                          </p:stCondLst>
                                        </p:cTn>
                                        <p:tgtEl>
                                          <p:spTgt spid="2">
                                            <p:txEl>
                                              <p:pRg st="1" end="1"/>
                                            </p:txEl>
                                          </p:spTgt>
                                        </p:tgtEl>
                                      </p:cBhvr>
                                      <p:to x="100000" y="100000"/>
                                    </p:animScale>
                                    <p:animScale>
                                      <p:cBhvr>
                                        <p:cTn id="31" dur="26">
                                          <p:stCondLst>
                                            <p:cond delay="1312"/>
                                          </p:stCondLst>
                                        </p:cTn>
                                        <p:tgtEl>
                                          <p:spTgt spid="2">
                                            <p:txEl>
                                              <p:pRg st="1" end="1"/>
                                            </p:txEl>
                                          </p:spTgt>
                                        </p:tgtEl>
                                      </p:cBhvr>
                                      <p:to x="100000" y="80000"/>
                                    </p:animScale>
                                    <p:animScale>
                                      <p:cBhvr>
                                        <p:cTn id="32" dur="166" decel="50000">
                                          <p:stCondLst>
                                            <p:cond delay="1338"/>
                                          </p:stCondLst>
                                        </p:cTn>
                                        <p:tgtEl>
                                          <p:spTgt spid="2">
                                            <p:txEl>
                                              <p:pRg st="1" end="1"/>
                                            </p:txEl>
                                          </p:spTgt>
                                        </p:tgtEl>
                                      </p:cBhvr>
                                      <p:to x="100000" y="100000"/>
                                    </p:animScale>
                                    <p:animScale>
                                      <p:cBhvr>
                                        <p:cTn id="33" dur="26">
                                          <p:stCondLst>
                                            <p:cond delay="1642"/>
                                          </p:stCondLst>
                                        </p:cTn>
                                        <p:tgtEl>
                                          <p:spTgt spid="2">
                                            <p:txEl>
                                              <p:pRg st="1" end="1"/>
                                            </p:txEl>
                                          </p:spTgt>
                                        </p:tgtEl>
                                      </p:cBhvr>
                                      <p:to x="100000" y="90000"/>
                                    </p:animScale>
                                    <p:animScale>
                                      <p:cBhvr>
                                        <p:cTn id="34" dur="166" decel="50000">
                                          <p:stCondLst>
                                            <p:cond delay="1668"/>
                                          </p:stCondLst>
                                        </p:cTn>
                                        <p:tgtEl>
                                          <p:spTgt spid="2">
                                            <p:txEl>
                                              <p:pRg st="1" end="1"/>
                                            </p:txEl>
                                          </p:spTgt>
                                        </p:tgtEl>
                                      </p:cBhvr>
                                      <p:to x="100000" y="100000"/>
                                    </p:animScale>
                                    <p:animScale>
                                      <p:cBhvr>
                                        <p:cTn id="35" dur="26">
                                          <p:stCondLst>
                                            <p:cond delay="1808"/>
                                          </p:stCondLst>
                                        </p:cTn>
                                        <p:tgtEl>
                                          <p:spTgt spid="2">
                                            <p:txEl>
                                              <p:pRg st="1" end="1"/>
                                            </p:txEl>
                                          </p:spTgt>
                                        </p:tgtEl>
                                      </p:cBhvr>
                                      <p:to x="100000" y="95000"/>
                                    </p:animScale>
                                    <p:animScale>
                                      <p:cBhvr>
                                        <p:cTn id="36" dur="166" decel="50000">
                                          <p:stCondLst>
                                            <p:cond delay="1834"/>
                                          </p:stCondLst>
                                        </p:cTn>
                                        <p:tgtEl>
                                          <p:spTgt spid="2">
                                            <p:txEl>
                                              <p:pRg st="1" end="1"/>
                                            </p:txEl>
                                          </p:spTgt>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5" presetClass="entr" presetSubtype="0" fill="hold" nodeType="clickEffect">
                                  <p:stCondLst>
                                    <p:cond delay="0"/>
                                  </p:stCondLst>
                                  <p:childTnLst>
                                    <p:set>
                                      <p:cBhvr>
                                        <p:cTn id="40" dur="1" fill="hold">
                                          <p:stCondLst>
                                            <p:cond delay="0"/>
                                          </p:stCondLst>
                                        </p:cTn>
                                        <p:tgtEl>
                                          <p:spTgt spid="2">
                                            <p:txEl>
                                              <p:pRg st="4" end="4"/>
                                            </p:txEl>
                                          </p:spTgt>
                                        </p:tgtEl>
                                        <p:attrNameLst>
                                          <p:attrName>style.visibility</p:attrName>
                                        </p:attrNameLst>
                                      </p:cBhvr>
                                      <p:to>
                                        <p:strVal val="visible"/>
                                      </p:to>
                                    </p:set>
                                    <p:animEffect transition="in" filter="fade">
                                      <p:cBhvr>
                                        <p:cTn id="41" dur="2000"/>
                                        <p:tgtEl>
                                          <p:spTgt spid="2">
                                            <p:txEl>
                                              <p:pRg st="4" end="4"/>
                                            </p:txEl>
                                          </p:spTgt>
                                        </p:tgtEl>
                                      </p:cBhvr>
                                    </p:animEffect>
                                    <p:anim calcmode="lin" valueType="num">
                                      <p:cBhvr>
                                        <p:cTn id="42" dur="2000" fill="hold"/>
                                        <p:tgtEl>
                                          <p:spTgt spid="2">
                                            <p:txEl>
                                              <p:pRg st="4" end="4"/>
                                            </p:txEl>
                                          </p:spTgt>
                                        </p:tgtEl>
                                        <p:attrNameLst>
                                          <p:attrName>ppt_w</p:attrName>
                                        </p:attrNameLst>
                                      </p:cBhvr>
                                      <p:tavLst>
                                        <p:tav tm="0" fmla="#ppt_w*sin(2.5*pi*$)">
                                          <p:val>
                                            <p:fltVal val="0"/>
                                          </p:val>
                                        </p:tav>
                                        <p:tav tm="100000">
                                          <p:val>
                                            <p:fltVal val="1"/>
                                          </p:val>
                                        </p:tav>
                                      </p:tavLst>
                                    </p:anim>
                                    <p:anim calcmode="lin" valueType="num">
                                      <p:cBhvr>
                                        <p:cTn id="43" dur="2000" fill="hold"/>
                                        <p:tgtEl>
                                          <p:spTgt spid="2">
                                            <p:txEl>
                                              <p:pRg st="4" end="4"/>
                                            </p:txEl>
                                          </p:spTgt>
                                        </p:tgtEl>
                                        <p:attrNameLst>
                                          <p:attrName>ppt_h</p:attrName>
                                        </p:attrNameLst>
                                      </p:cBhvr>
                                      <p:tavLst>
                                        <p:tav tm="0">
                                          <p:val>
                                            <p:strVal val="#ppt_h"/>
                                          </p:val>
                                        </p:tav>
                                        <p:tav tm="100000">
                                          <p:val>
                                            <p:strVal val="#ppt_h"/>
                                          </p:val>
                                        </p:tav>
                                      </p:tavLst>
                                    </p:anim>
                                  </p:childTnLst>
                                </p:cTn>
                              </p:par>
                              <p:par>
                                <p:cTn id="44" presetID="45" presetClass="entr" presetSubtype="0" fill="hold" nodeType="withEffect">
                                  <p:stCondLst>
                                    <p:cond delay="0"/>
                                  </p:stCondLst>
                                  <p:childTnLst>
                                    <p:set>
                                      <p:cBhvr>
                                        <p:cTn id="45" dur="1" fill="hold">
                                          <p:stCondLst>
                                            <p:cond delay="0"/>
                                          </p:stCondLst>
                                        </p:cTn>
                                        <p:tgtEl>
                                          <p:spTgt spid="2">
                                            <p:txEl>
                                              <p:pRg st="5" end="5"/>
                                            </p:txEl>
                                          </p:spTgt>
                                        </p:tgtEl>
                                        <p:attrNameLst>
                                          <p:attrName>style.visibility</p:attrName>
                                        </p:attrNameLst>
                                      </p:cBhvr>
                                      <p:to>
                                        <p:strVal val="visible"/>
                                      </p:to>
                                    </p:set>
                                    <p:animEffect transition="in" filter="fade">
                                      <p:cBhvr>
                                        <p:cTn id="46" dur="2000"/>
                                        <p:tgtEl>
                                          <p:spTgt spid="2">
                                            <p:txEl>
                                              <p:pRg st="5" end="5"/>
                                            </p:txEl>
                                          </p:spTgt>
                                        </p:tgtEl>
                                      </p:cBhvr>
                                    </p:animEffect>
                                    <p:anim calcmode="lin" valueType="num">
                                      <p:cBhvr>
                                        <p:cTn id="47" dur="2000" fill="hold"/>
                                        <p:tgtEl>
                                          <p:spTgt spid="2">
                                            <p:txEl>
                                              <p:pRg st="5" end="5"/>
                                            </p:txEl>
                                          </p:spTgt>
                                        </p:tgtEl>
                                        <p:attrNameLst>
                                          <p:attrName>ppt_w</p:attrName>
                                        </p:attrNameLst>
                                      </p:cBhvr>
                                      <p:tavLst>
                                        <p:tav tm="0" fmla="#ppt_w*sin(2.5*pi*$)">
                                          <p:val>
                                            <p:fltVal val="0"/>
                                          </p:val>
                                        </p:tav>
                                        <p:tav tm="100000">
                                          <p:val>
                                            <p:fltVal val="1"/>
                                          </p:val>
                                        </p:tav>
                                      </p:tavLst>
                                    </p:anim>
                                    <p:anim calcmode="lin" valueType="num">
                                      <p:cBhvr>
                                        <p:cTn id="48" dur="2000" fill="hold"/>
                                        <p:tgtEl>
                                          <p:spTgt spid="2">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nodeType="clickEffect">
                                  <p:stCondLst>
                                    <p:cond delay="0"/>
                                  </p:stCondLst>
                                  <p:childTnLst>
                                    <p:set>
                                      <p:cBhvr>
                                        <p:cTn id="52" dur="1" fill="hold">
                                          <p:stCondLst>
                                            <p:cond delay="0"/>
                                          </p:stCondLst>
                                        </p:cTn>
                                        <p:tgtEl>
                                          <p:spTgt spid="2">
                                            <p:txEl>
                                              <p:pRg st="8" end="8"/>
                                            </p:txEl>
                                          </p:spTgt>
                                        </p:tgtEl>
                                        <p:attrNameLst>
                                          <p:attrName>style.visibility</p:attrName>
                                        </p:attrNameLst>
                                      </p:cBhvr>
                                      <p:to>
                                        <p:strVal val="visible"/>
                                      </p:to>
                                    </p:set>
                                    <p:anim calcmode="lin" valueType="num">
                                      <p:cBhvr>
                                        <p:cTn id="53" dur="1000" fill="hold"/>
                                        <p:tgtEl>
                                          <p:spTgt spid="2">
                                            <p:txEl>
                                              <p:pRg st="8" end="8"/>
                                            </p:txEl>
                                          </p:spTgt>
                                        </p:tgtEl>
                                        <p:attrNameLst>
                                          <p:attrName>ppt_w</p:attrName>
                                        </p:attrNameLst>
                                      </p:cBhvr>
                                      <p:tavLst>
                                        <p:tav tm="0">
                                          <p:val>
                                            <p:fltVal val="0"/>
                                          </p:val>
                                        </p:tav>
                                        <p:tav tm="100000">
                                          <p:val>
                                            <p:strVal val="#ppt_w"/>
                                          </p:val>
                                        </p:tav>
                                      </p:tavLst>
                                    </p:anim>
                                    <p:anim calcmode="lin" valueType="num">
                                      <p:cBhvr>
                                        <p:cTn id="54" dur="1000" fill="hold"/>
                                        <p:tgtEl>
                                          <p:spTgt spid="2">
                                            <p:txEl>
                                              <p:pRg st="8" end="8"/>
                                            </p:txEl>
                                          </p:spTgt>
                                        </p:tgtEl>
                                        <p:attrNameLst>
                                          <p:attrName>ppt_h</p:attrName>
                                        </p:attrNameLst>
                                      </p:cBhvr>
                                      <p:tavLst>
                                        <p:tav tm="0">
                                          <p:val>
                                            <p:fltVal val="0"/>
                                          </p:val>
                                        </p:tav>
                                        <p:tav tm="100000">
                                          <p:val>
                                            <p:strVal val="#ppt_h"/>
                                          </p:val>
                                        </p:tav>
                                      </p:tavLst>
                                    </p:anim>
                                    <p:anim calcmode="lin" valueType="num">
                                      <p:cBhvr>
                                        <p:cTn id="55" dur="1000" fill="hold"/>
                                        <p:tgtEl>
                                          <p:spTgt spid="2">
                                            <p:txEl>
                                              <p:pRg st="8" end="8"/>
                                            </p:txEl>
                                          </p:spTgt>
                                        </p:tgtEl>
                                        <p:attrNameLst>
                                          <p:attrName>style.rotation</p:attrName>
                                        </p:attrNameLst>
                                      </p:cBhvr>
                                      <p:tavLst>
                                        <p:tav tm="0">
                                          <p:val>
                                            <p:fltVal val="90"/>
                                          </p:val>
                                        </p:tav>
                                        <p:tav tm="100000">
                                          <p:val>
                                            <p:fltVal val="0"/>
                                          </p:val>
                                        </p:tav>
                                      </p:tavLst>
                                    </p:anim>
                                    <p:animEffect transition="in" filter="fade">
                                      <p:cBhvr>
                                        <p:cTn id="56" dur="1000"/>
                                        <p:tgtEl>
                                          <p:spTgt spid="2">
                                            <p:txEl>
                                              <p:pRg st="8" end="8"/>
                                            </p:txEl>
                                          </p:spTgt>
                                        </p:tgtEl>
                                      </p:cBhvr>
                                    </p:animEffect>
                                  </p:childTnLst>
                                </p:cTn>
                              </p:par>
                              <p:par>
                                <p:cTn id="57" presetID="31" presetClass="entr" presetSubtype="0" fill="hold" nodeType="withEffect">
                                  <p:stCondLst>
                                    <p:cond delay="0"/>
                                  </p:stCondLst>
                                  <p:childTnLst>
                                    <p:set>
                                      <p:cBhvr>
                                        <p:cTn id="58" dur="1" fill="hold">
                                          <p:stCondLst>
                                            <p:cond delay="0"/>
                                          </p:stCondLst>
                                        </p:cTn>
                                        <p:tgtEl>
                                          <p:spTgt spid="2">
                                            <p:txEl>
                                              <p:pRg st="9" end="9"/>
                                            </p:txEl>
                                          </p:spTgt>
                                        </p:tgtEl>
                                        <p:attrNameLst>
                                          <p:attrName>style.visibility</p:attrName>
                                        </p:attrNameLst>
                                      </p:cBhvr>
                                      <p:to>
                                        <p:strVal val="visible"/>
                                      </p:to>
                                    </p:set>
                                    <p:anim calcmode="lin" valueType="num">
                                      <p:cBhvr>
                                        <p:cTn id="59" dur="1000" fill="hold"/>
                                        <p:tgtEl>
                                          <p:spTgt spid="2">
                                            <p:txEl>
                                              <p:pRg st="9" end="9"/>
                                            </p:txEl>
                                          </p:spTgt>
                                        </p:tgtEl>
                                        <p:attrNameLst>
                                          <p:attrName>ppt_w</p:attrName>
                                        </p:attrNameLst>
                                      </p:cBhvr>
                                      <p:tavLst>
                                        <p:tav tm="0">
                                          <p:val>
                                            <p:fltVal val="0"/>
                                          </p:val>
                                        </p:tav>
                                        <p:tav tm="100000">
                                          <p:val>
                                            <p:strVal val="#ppt_w"/>
                                          </p:val>
                                        </p:tav>
                                      </p:tavLst>
                                    </p:anim>
                                    <p:anim calcmode="lin" valueType="num">
                                      <p:cBhvr>
                                        <p:cTn id="60" dur="1000" fill="hold"/>
                                        <p:tgtEl>
                                          <p:spTgt spid="2">
                                            <p:txEl>
                                              <p:pRg st="9" end="9"/>
                                            </p:txEl>
                                          </p:spTgt>
                                        </p:tgtEl>
                                        <p:attrNameLst>
                                          <p:attrName>ppt_h</p:attrName>
                                        </p:attrNameLst>
                                      </p:cBhvr>
                                      <p:tavLst>
                                        <p:tav tm="0">
                                          <p:val>
                                            <p:fltVal val="0"/>
                                          </p:val>
                                        </p:tav>
                                        <p:tav tm="100000">
                                          <p:val>
                                            <p:strVal val="#ppt_h"/>
                                          </p:val>
                                        </p:tav>
                                      </p:tavLst>
                                    </p:anim>
                                    <p:anim calcmode="lin" valueType="num">
                                      <p:cBhvr>
                                        <p:cTn id="61" dur="1000" fill="hold"/>
                                        <p:tgtEl>
                                          <p:spTgt spid="2">
                                            <p:txEl>
                                              <p:pRg st="9" end="9"/>
                                            </p:txEl>
                                          </p:spTgt>
                                        </p:tgtEl>
                                        <p:attrNameLst>
                                          <p:attrName>style.rotation</p:attrName>
                                        </p:attrNameLst>
                                      </p:cBhvr>
                                      <p:tavLst>
                                        <p:tav tm="0">
                                          <p:val>
                                            <p:fltVal val="90"/>
                                          </p:val>
                                        </p:tav>
                                        <p:tav tm="100000">
                                          <p:val>
                                            <p:fltVal val="0"/>
                                          </p:val>
                                        </p:tav>
                                      </p:tavLst>
                                    </p:anim>
                                    <p:animEffect transition="in" filter="fade">
                                      <p:cBhvr>
                                        <p:cTn id="62" dur="10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7905" y="162986"/>
            <a:ext cx="11542060" cy="6711453"/>
          </a:xfrm>
          <a:prstGeom prst="rect">
            <a:avLst/>
          </a:prstGeom>
        </p:spPr>
        <p:txBody>
          <a:bodyPr wrap="square">
            <a:spAutoFit/>
          </a:bodyPr>
          <a:lstStyle/>
          <a:p>
            <a:pPr>
              <a:lnSpc>
                <a:spcPct val="107000"/>
              </a:lnSpc>
              <a:spcAft>
                <a:spcPts val="800"/>
              </a:spcAft>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IN" sz="2400" b="1" dirty="0" smtClean="0">
                <a:effectLst/>
                <a:latin typeface="Times New Roman" panose="02020603050405020304" pitchFamily="18" charset="0"/>
                <a:ea typeface="Calibri" panose="020F0502020204030204" pitchFamily="34" charset="0"/>
                <a:cs typeface="Times New Roman" panose="02020603050405020304" pitchFamily="18" charset="0"/>
              </a:rPr>
              <a:t>Direction (Q. No. 16 &amp; 17) </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Answer the questions based on the information given below there are four friends namely </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Akshay</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Bhushan</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IN" sz="2400" dirty="0" err="1">
                <a:latin typeface="Times New Roman" panose="02020603050405020304" pitchFamily="18" charset="0"/>
                <a:ea typeface="Calibri" panose="020F0502020204030204" pitchFamily="34" charset="0"/>
                <a:cs typeface="Times New Roman" panose="02020603050405020304" pitchFamily="18" charset="0"/>
              </a:rPr>
              <a:t>C</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handrajeet</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and </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Dheeraj</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Each person plays one outdoor game and has one hobby related to fine arts</a:t>
            </a:r>
          </a:p>
          <a:p>
            <a:pPr marL="342900" lvl="0" indent="-342900">
              <a:lnSpc>
                <a:spcPct val="107000"/>
              </a:lnSpc>
              <a:spcAft>
                <a:spcPts val="0"/>
              </a:spcAft>
              <a:buFont typeface="Symbol" panose="05050102010706020507" pitchFamily="18" charset="2"/>
              <a:buChar char=""/>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Two persons are interested in cricket while the other two likes to play hockey</a:t>
            </a:r>
          </a:p>
          <a:p>
            <a:pPr marL="342900" lvl="0" indent="-342900">
              <a:lnSpc>
                <a:spcPct val="107000"/>
              </a:lnSpc>
              <a:spcAft>
                <a:spcPts val="0"/>
              </a:spcAft>
              <a:buFont typeface="Symbol" panose="05050102010706020507" pitchFamily="18" charset="2"/>
              <a:buChar char=""/>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Two of these four persons are painters, one is a singer and the fourth one is a dancer</a:t>
            </a:r>
          </a:p>
          <a:p>
            <a:pPr marL="342900" lvl="0" indent="-342900">
              <a:lnSpc>
                <a:spcPct val="107000"/>
              </a:lnSpc>
              <a:spcAft>
                <a:spcPts val="0"/>
              </a:spcAft>
              <a:buFont typeface="Symbol" panose="05050102010706020507" pitchFamily="18" charset="2"/>
              <a:buChar char=""/>
            </a:pP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Akshay</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is neither a painter nor a Hockey player</a:t>
            </a:r>
          </a:p>
          <a:p>
            <a:pPr marL="342900" lvl="0" indent="-342900">
              <a:lnSpc>
                <a:spcPct val="107000"/>
              </a:lnSpc>
              <a:spcAft>
                <a:spcPts val="0"/>
              </a:spcAft>
              <a:buFont typeface="Symbol" panose="05050102010706020507" pitchFamily="18" charset="2"/>
              <a:buChar char=""/>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Bhushan</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does not dance</a:t>
            </a:r>
          </a:p>
          <a:p>
            <a:pPr marL="342900" lvl="0" indent="-342900">
              <a:lnSpc>
                <a:spcPct val="107000"/>
              </a:lnSpc>
              <a:spcAft>
                <a:spcPts val="0"/>
              </a:spcAft>
              <a:buFont typeface="Symbol" panose="05050102010706020507" pitchFamily="18" charset="2"/>
              <a:buChar char=""/>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The one who likes dancing, plays </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Hocky</a:t>
            </a:r>
            <a:endParaRPr lang="en-IN"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Bhushan</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and </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Dhiraj</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don't play cricket</a:t>
            </a:r>
          </a:p>
          <a:p>
            <a:pPr lvl="0">
              <a:lnSpc>
                <a:spcPct val="107000"/>
              </a:lnSpc>
              <a:spcAft>
                <a:spcPts val="800"/>
              </a:spcAft>
            </a:pPr>
            <a:endParaRPr lang="en-IN"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IN" sz="2400"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16.</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who amongst the following plays cricket and is interested in painting</a:t>
            </a:r>
          </a:p>
          <a:p>
            <a:pPr marL="342900" indent="-342900">
              <a:lnSpc>
                <a:spcPct val="107000"/>
              </a:lnSpc>
              <a:spcAft>
                <a:spcPts val="800"/>
              </a:spcAft>
              <a:buAutoNum type="alphaLcParenR"/>
            </a:pPr>
            <a:r>
              <a:rPr lang="en-IN" sz="2400" dirty="0" err="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Akshay</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b) </a:t>
            </a:r>
            <a:r>
              <a:rPr lang="en-IN" sz="2400" dirty="0" err="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Chanderjeet</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c) </a:t>
            </a:r>
            <a:r>
              <a:rPr lang="en-IN" sz="2400" dirty="0" err="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Bhushan</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d) </a:t>
            </a:r>
            <a:r>
              <a:rPr lang="en-IN" sz="2400" dirty="0" err="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Dhiraj</a:t>
            </a:r>
            <a:r>
              <a:rPr lang="en-IN"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342900" indent="-342900">
              <a:lnSpc>
                <a:spcPct val="107000"/>
              </a:lnSpc>
              <a:spcAft>
                <a:spcPts val="800"/>
              </a:spcAft>
              <a:buAutoNum type="alphaLcParenR"/>
            </a:pPr>
            <a:endParaRPr lang="en-IN" sz="24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IN" sz="2400" b="1" dirty="0" smtClean="0">
                <a:effectLst/>
                <a:latin typeface="Times New Roman" panose="02020603050405020304" pitchFamily="18" charset="0"/>
                <a:ea typeface="Calibri" panose="020F0502020204030204" pitchFamily="34" charset="0"/>
                <a:cs typeface="Times New Roman" panose="02020603050405020304" pitchFamily="18" charset="0"/>
              </a:rPr>
              <a:t>17.</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who among the following is a singer </a:t>
            </a:r>
          </a:p>
          <a:p>
            <a:pPr>
              <a:lnSpc>
                <a:spcPct val="107000"/>
              </a:lnSpc>
              <a:spcAft>
                <a:spcPts val="800"/>
              </a:spcAft>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a) </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Dhiraj</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b) </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Akshay</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c)</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Chandrajeet</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d) </a:t>
            </a:r>
            <a:r>
              <a:rPr lang="en-IN" sz="2400" dirty="0" err="1" smtClean="0">
                <a:effectLst/>
                <a:latin typeface="Times New Roman" panose="02020603050405020304" pitchFamily="18" charset="0"/>
                <a:ea typeface="Calibri" panose="020F0502020204030204" pitchFamily="34" charset="0"/>
                <a:cs typeface="Times New Roman" panose="02020603050405020304" pitchFamily="18" charset="0"/>
              </a:rPr>
              <a:t>Bhushan</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33312" y="5928068"/>
            <a:ext cx="810770" cy="814386"/>
          </a:xfrm>
          <a:prstGeom prst="rect">
            <a:avLst/>
          </a:prstGeom>
        </p:spPr>
      </p:pic>
    </p:spTree>
    <p:extLst>
      <p:ext uri="{BB962C8B-B14F-4D97-AF65-F5344CB8AC3E}">
        <p14:creationId xmlns:p14="http://schemas.microsoft.com/office/powerpoint/2010/main" val="22430265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1000"/>
                                        <p:tgtEl>
                                          <p:spTgt spid="2">
                                            <p:txEl>
                                              <p:pRg st="8" end="8"/>
                                            </p:txEl>
                                          </p:spTgt>
                                        </p:tgtEl>
                                      </p:cBhvr>
                                    </p:animEffect>
                                    <p:anim calcmode="lin" valueType="num">
                                      <p:cBhvr>
                                        <p:cTn id="3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8" end="8"/>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fade">
                                      <p:cBhvr>
                                        <p:cTn id="42" dur="1000"/>
                                        <p:tgtEl>
                                          <p:spTgt spid="2">
                                            <p:txEl>
                                              <p:pRg st="9" end="9"/>
                                            </p:txEl>
                                          </p:spTgt>
                                        </p:tgtEl>
                                      </p:cBhvr>
                                    </p:animEffect>
                                    <p:anim calcmode="lin" valueType="num">
                                      <p:cBhvr>
                                        <p:cTn id="43"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2">
                                            <p:txEl>
                                              <p:pRg st="11" end="11"/>
                                            </p:txEl>
                                          </p:spTgt>
                                        </p:tgtEl>
                                        <p:attrNameLst>
                                          <p:attrName>style.visibility</p:attrName>
                                        </p:attrNameLst>
                                      </p:cBhvr>
                                      <p:to>
                                        <p:strVal val="visible"/>
                                      </p:to>
                                    </p:set>
                                    <p:animEffect transition="in" filter="barn(inVertical)">
                                      <p:cBhvr>
                                        <p:cTn id="49" dur="500"/>
                                        <p:tgtEl>
                                          <p:spTgt spid="2">
                                            <p:txEl>
                                              <p:pRg st="11" end="11"/>
                                            </p:txEl>
                                          </p:spTgt>
                                        </p:tgtEl>
                                      </p:cBhvr>
                                    </p:animEffect>
                                  </p:childTnLst>
                                </p:cTn>
                              </p:par>
                              <p:par>
                                <p:cTn id="50" presetID="16" presetClass="entr" presetSubtype="21" fill="hold" nodeType="withEffect">
                                  <p:stCondLst>
                                    <p:cond delay="0"/>
                                  </p:stCondLst>
                                  <p:childTnLst>
                                    <p:set>
                                      <p:cBhvr>
                                        <p:cTn id="51" dur="1" fill="hold">
                                          <p:stCondLst>
                                            <p:cond delay="0"/>
                                          </p:stCondLst>
                                        </p:cTn>
                                        <p:tgtEl>
                                          <p:spTgt spid="2">
                                            <p:txEl>
                                              <p:pRg st="12" end="12"/>
                                            </p:txEl>
                                          </p:spTgt>
                                        </p:tgtEl>
                                        <p:attrNameLst>
                                          <p:attrName>style.visibility</p:attrName>
                                        </p:attrNameLst>
                                      </p:cBhvr>
                                      <p:to>
                                        <p:strVal val="visible"/>
                                      </p:to>
                                    </p:set>
                                    <p:animEffect transition="in" filter="barn(inVertical)">
                                      <p:cBhvr>
                                        <p:cTn id="52"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0771" y="138064"/>
            <a:ext cx="11301008" cy="6001643"/>
          </a:xfrm>
          <a:prstGeom prst="rect">
            <a:avLst/>
          </a:prstGeom>
        </p:spPr>
        <p:txBody>
          <a:bodyPr wrap="square">
            <a:spAutoFit/>
          </a:bodyPr>
          <a:lstStyle/>
          <a:p>
            <a:r>
              <a:rPr lang="en-IN" sz="2400" b="1" dirty="0" smtClean="0">
                <a:effectLst/>
                <a:latin typeface="Times New Roman" panose="02020603050405020304" pitchFamily="18" charset="0"/>
                <a:ea typeface="Calibri" panose="020F0502020204030204" pitchFamily="34" charset="0"/>
                <a:cs typeface="Times New Roman" panose="02020603050405020304" pitchFamily="18" charset="0"/>
              </a:rPr>
              <a:t>Direction (Q. No. 18 &amp; 19)  </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Study the information below to answer this questions</a:t>
            </a:r>
          </a:p>
          <a:p>
            <a:pPr marL="285750" indent="-285750">
              <a:buFont typeface="Arial" panose="020B0604020202020204" pitchFamily="34" charset="0"/>
              <a:buChar char="•"/>
            </a:pPr>
            <a:r>
              <a:rPr lang="en-IN" sz="2400" dirty="0">
                <a:latin typeface="Times New Roman" panose="02020603050405020304" pitchFamily="18" charset="0"/>
                <a:ea typeface="Calibri" panose="020F0502020204030204" pitchFamily="34" charset="0"/>
                <a:cs typeface="Times New Roman" panose="02020603050405020304" pitchFamily="18" charset="0"/>
              </a:rPr>
              <a:t>S</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even types of paints A, B, C, D, E, F, &amp; G of different colours red, green, yellow, black, blue, white and orange are field in different tins P, Q, R, S, T, U, &amp; V.</a:t>
            </a:r>
          </a:p>
          <a:p>
            <a:pPr marL="285750" indent="-285750">
              <a:buFont typeface="Arial" panose="020B0604020202020204" pitchFamily="34" charset="0"/>
              <a:buChar char="•"/>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The Order of the types of paints, colours and the tins is not necessarily in the same order</a:t>
            </a:r>
          </a:p>
          <a:p>
            <a:pPr marL="285750" indent="-285750">
              <a:buFont typeface="Arial" panose="020B0604020202020204" pitchFamily="34" charset="0"/>
              <a:buChar char="•"/>
            </a:pPr>
            <a:r>
              <a:rPr lang="en-IN" sz="2400" dirty="0" smtClean="0">
                <a:latin typeface="Times New Roman" panose="02020603050405020304" pitchFamily="18" charset="0"/>
                <a:cs typeface="Times New Roman" panose="02020603050405020304" pitchFamily="18" charset="0"/>
              </a:rPr>
              <a:t>Paint B is not kept in tins Q or R and is white in colour</a:t>
            </a:r>
          </a:p>
          <a:p>
            <a:pPr marL="285750" indent="-285750">
              <a:buFont typeface="Arial" panose="020B0604020202020204" pitchFamily="34" charset="0"/>
              <a:buChar char="•"/>
            </a:pPr>
            <a:r>
              <a:rPr lang="en-IN" sz="2400" dirty="0" smtClean="0">
                <a:latin typeface="Times New Roman" panose="02020603050405020304" pitchFamily="18" charset="0"/>
                <a:cs typeface="Times New Roman" panose="02020603050405020304" pitchFamily="18" charset="0"/>
              </a:rPr>
              <a:t>Paint D is kept in tin V and is not blue or red</a:t>
            </a:r>
          </a:p>
          <a:p>
            <a:pPr marL="285750" indent="-285750">
              <a:buFont typeface="Arial" panose="020B0604020202020204" pitchFamily="34" charset="0"/>
              <a:buChar char="•"/>
            </a:pPr>
            <a:r>
              <a:rPr lang="en-IN" sz="2400" dirty="0" smtClean="0">
                <a:latin typeface="Times New Roman" panose="02020603050405020304" pitchFamily="18" charset="0"/>
                <a:cs typeface="Times New Roman" panose="02020603050405020304" pitchFamily="18" charset="0"/>
              </a:rPr>
              <a:t>Paint C &amp; E are kept in tins T and U respectively and are black and yellow in colour respectively </a:t>
            </a:r>
          </a:p>
          <a:p>
            <a:pPr marL="285750" indent="-285750">
              <a:buFont typeface="Arial" panose="020B0604020202020204" pitchFamily="34" charset="0"/>
              <a:buChar char="•"/>
            </a:pPr>
            <a:r>
              <a:rPr lang="en-IN" sz="2400" dirty="0" smtClean="0">
                <a:latin typeface="Times New Roman" panose="02020603050405020304" pitchFamily="18" charset="0"/>
                <a:cs typeface="Times New Roman" panose="02020603050405020304" pitchFamily="18" charset="0"/>
              </a:rPr>
              <a:t>G is not blue in colour</a:t>
            </a:r>
          </a:p>
          <a:p>
            <a:pPr marL="285750" indent="-285750">
              <a:buFont typeface="Arial" panose="020B0604020202020204" pitchFamily="34" charset="0"/>
              <a:buChar char="•"/>
            </a:pPr>
            <a:r>
              <a:rPr lang="en-IN" sz="2400" dirty="0" smtClean="0">
                <a:latin typeface="Times New Roman" panose="02020603050405020304" pitchFamily="18" charset="0"/>
                <a:cs typeface="Times New Roman" panose="02020603050405020304" pitchFamily="18" charset="0"/>
              </a:rPr>
              <a:t>Red paint is not kept in tin Q</a:t>
            </a:r>
          </a:p>
          <a:p>
            <a:endParaRPr lang="en-IN" sz="2400" dirty="0" smtClean="0">
              <a:latin typeface="Times New Roman" panose="02020603050405020304" pitchFamily="18" charset="0"/>
              <a:cs typeface="Times New Roman" panose="02020603050405020304" pitchFamily="18" charset="0"/>
            </a:endParaRPr>
          </a:p>
          <a:p>
            <a:r>
              <a:rPr lang="en-IN" sz="2400" b="1" dirty="0" smtClean="0">
                <a:solidFill>
                  <a:srgbClr val="FF0000"/>
                </a:solidFill>
                <a:latin typeface="Times New Roman" panose="02020603050405020304" pitchFamily="18" charset="0"/>
                <a:cs typeface="Times New Roman" panose="02020603050405020304" pitchFamily="18" charset="0"/>
              </a:rPr>
              <a:t>18.</a:t>
            </a:r>
            <a:r>
              <a:rPr lang="en-IN" sz="2400" dirty="0" smtClean="0">
                <a:solidFill>
                  <a:srgbClr val="FF0000"/>
                </a:solidFill>
                <a:latin typeface="Times New Roman" panose="02020603050405020304" pitchFamily="18" charset="0"/>
                <a:cs typeface="Times New Roman" panose="02020603050405020304" pitchFamily="18" charset="0"/>
              </a:rPr>
              <a:t> Which of the following paints orange in colour</a:t>
            </a:r>
          </a:p>
          <a:p>
            <a:pPr marL="342900" indent="-342900">
              <a:buAutoNum type="alphaLcParenR"/>
            </a:pPr>
            <a:r>
              <a:rPr lang="en-IN" sz="2400" dirty="0" smtClean="0">
                <a:solidFill>
                  <a:srgbClr val="FF0000"/>
                </a:solidFill>
                <a:latin typeface="Times New Roman" panose="02020603050405020304" pitchFamily="18" charset="0"/>
                <a:cs typeface="Times New Roman" panose="02020603050405020304" pitchFamily="18" charset="0"/>
              </a:rPr>
              <a:t>C 	b) A 	c) D 	d) G</a:t>
            </a:r>
          </a:p>
          <a:p>
            <a:pPr marL="342900" indent="-342900">
              <a:buAutoNum type="alphaLcParenR"/>
            </a:pPr>
            <a:endParaRPr lang="en-IN" sz="2400" dirty="0">
              <a:latin typeface="Times New Roman" panose="02020603050405020304" pitchFamily="18" charset="0"/>
              <a:cs typeface="Times New Roman" panose="02020603050405020304" pitchFamily="18" charset="0"/>
            </a:endParaRPr>
          </a:p>
          <a:p>
            <a:r>
              <a:rPr lang="en-IN" sz="2400" b="1" dirty="0" smtClean="0">
                <a:latin typeface="Times New Roman" panose="02020603050405020304" pitchFamily="18" charset="0"/>
                <a:cs typeface="Times New Roman" panose="02020603050405020304" pitchFamily="18" charset="0"/>
              </a:rPr>
              <a:t>19.</a:t>
            </a:r>
            <a:r>
              <a:rPr lang="en-IN" sz="2400" dirty="0" smtClean="0">
                <a:latin typeface="Times New Roman" panose="02020603050405020304" pitchFamily="18" charset="0"/>
                <a:cs typeface="Times New Roman" panose="02020603050405020304" pitchFamily="18" charset="0"/>
              </a:rPr>
              <a:t> Paint B is kept in which tin</a:t>
            </a:r>
          </a:p>
          <a:p>
            <a:r>
              <a:rPr lang="en-IN" sz="2400" dirty="0" smtClean="0">
                <a:latin typeface="Times New Roman" panose="02020603050405020304" pitchFamily="18" charset="0"/>
                <a:cs typeface="Times New Roman" panose="02020603050405020304" pitchFamily="18" charset="0"/>
              </a:rPr>
              <a:t>a) S 	b) T 	c) U 	d) Q</a:t>
            </a:r>
            <a:endParaRPr lang="en-IN" sz="2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33312" y="5928068"/>
            <a:ext cx="810770" cy="814386"/>
          </a:xfrm>
          <a:prstGeom prst="rect">
            <a:avLst/>
          </a:prstGeom>
        </p:spPr>
      </p:pic>
    </p:spTree>
    <p:extLst>
      <p:ext uri="{BB962C8B-B14F-4D97-AF65-F5344CB8AC3E}">
        <p14:creationId xmlns:p14="http://schemas.microsoft.com/office/powerpoint/2010/main" val="2794804526"/>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2">
                                            <p:txEl>
                                              <p:pRg st="9" end="9"/>
                                            </p:txEl>
                                          </p:spTgt>
                                        </p:tgtEl>
                                        <p:attrNameLst>
                                          <p:attrName>style.visibility</p:attrName>
                                        </p:attrNameLst>
                                      </p:cBhvr>
                                      <p:to>
                                        <p:strVal val="visible"/>
                                      </p:to>
                                    </p:set>
                                    <p:animEffect transition="in" filter="fade">
                                      <p:cBhvr>
                                        <p:cTn id="41" dur="1000"/>
                                        <p:tgtEl>
                                          <p:spTgt spid="2">
                                            <p:txEl>
                                              <p:pRg st="9" end="9"/>
                                            </p:txEl>
                                          </p:spTgt>
                                        </p:tgtEl>
                                      </p:cBhvr>
                                    </p:animEffect>
                                    <p:anim calcmode="lin" valueType="num">
                                      <p:cBhvr>
                                        <p:cTn id="42"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43" dur="1000" fill="hold"/>
                                        <p:tgtEl>
                                          <p:spTgt spid="2">
                                            <p:txEl>
                                              <p:pRg st="9" end="9"/>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
                                            <p:txEl>
                                              <p:pRg st="10" end="10"/>
                                            </p:txEl>
                                          </p:spTgt>
                                        </p:tgtEl>
                                        <p:attrNameLst>
                                          <p:attrName>style.visibility</p:attrName>
                                        </p:attrNameLst>
                                      </p:cBhvr>
                                      <p:to>
                                        <p:strVal val="visible"/>
                                      </p:to>
                                    </p:set>
                                    <p:animEffect transition="in" filter="fade">
                                      <p:cBhvr>
                                        <p:cTn id="46" dur="1000"/>
                                        <p:tgtEl>
                                          <p:spTgt spid="2">
                                            <p:txEl>
                                              <p:pRg st="10" end="10"/>
                                            </p:txEl>
                                          </p:spTgt>
                                        </p:tgtEl>
                                      </p:cBhvr>
                                    </p:animEffect>
                                    <p:anim calcmode="lin" valueType="num">
                                      <p:cBhvr>
                                        <p:cTn id="47"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2">
                                            <p:txEl>
                                              <p:pRg st="12" end="12"/>
                                            </p:txEl>
                                          </p:spTgt>
                                        </p:tgtEl>
                                        <p:attrNameLst>
                                          <p:attrName>style.visibility</p:attrName>
                                        </p:attrNameLst>
                                      </p:cBhvr>
                                      <p:to>
                                        <p:strVal val="visible"/>
                                      </p:to>
                                    </p:set>
                                    <p:animEffect transition="in" filter="fade">
                                      <p:cBhvr>
                                        <p:cTn id="53" dur="1000"/>
                                        <p:tgtEl>
                                          <p:spTgt spid="2">
                                            <p:txEl>
                                              <p:pRg st="12" end="12"/>
                                            </p:txEl>
                                          </p:spTgt>
                                        </p:tgtEl>
                                      </p:cBhvr>
                                    </p:animEffect>
                                    <p:anim calcmode="lin" valueType="num">
                                      <p:cBhvr>
                                        <p:cTn id="54"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55" dur="1000" fill="hold"/>
                                        <p:tgtEl>
                                          <p:spTgt spid="2">
                                            <p:txEl>
                                              <p:pRg st="12" end="12"/>
                                            </p:txEl>
                                          </p:spTgt>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
                                            <p:txEl>
                                              <p:pRg st="13" end="13"/>
                                            </p:txEl>
                                          </p:spTgt>
                                        </p:tgtEl>
                                        <p:attrNameLst>
                                          <p:attrName>style.visibility</p:attrName>
                                        </p:attrNameLst>
                                      </p:cBhvr>
                                      <p:to>
                                        <p:strVal val="visible"/>
                                      </p:to>
                                    </p:set>
                                    <p:animEffect transition="in" filter="fade">
                                      <p:cBhvr>
                                        <p:cTn id="58" dur="1000"/>
                                        <p:tgtEl>
                                          <p:spTgt spid="2">
                                            <p:txEl>
                                              <p:pRg st="13" end="13"/>
                                            </p:txEl>
                                          </p:spTgt>
                                        </p:tgtEl>
                                      </p:cBhvr>
                                    </p:animEffect>
                                    <p:anim calcmode="lin" valueType="num">
                                      <p:cBhvr>
                                        <p:cTn id="59"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60" dur="1000" fill="hold"/>
                                        <p:tgtEl>
                                          <p:spTgt spid="2">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8247" y="217448"/>
            <a:ext cx="11636188" cy="4478214"/>
          </a:xfrm>
          <a:prstGeom prst="rect">
            <a:avLst/>
          </a:prstGeom>
        </p:spPr>
        <p:txBody>
          <a:bodyPr wrap="square">
            <a:spAutoFit/>
          </a:bodyPr>
          <a:lstStyle/>
          <a:p>
            <a:pPr>
              <a:lnSpc>
                <a:spcPct val="107000"/>
              </a:lnSpc>
              <a:spcAft>
                <a:spcPts val="800"/>
              </a:spcAft>
            </a:pPr>
            <a:r>
              <a:rPr lang="en-IN" sz="2800" b="1" dirty="0" smtClean="0">
                <a:effectLst/>
                <a:latin typeface="Times New Roman" panose="02020603050405020304" pitchFamily="18" charset="0"/>
                <a:ea typeface="Calibri" panose="020F0502020204030204" pitchFamily="34" charset="0"/>
                <a:cs typeface="Times New Roman" panose="02020603050405020304" pitchFamily="18" charset="0"/>
              </a:rPr>
              <a:t>Direction (Q. No. 20 &amp; 21) </a:t>
            </a:r>
            <a:r>
              <a:rPr lang="en-IN" sz="2800" dirty="0" smtClean="0">
                <a:effectLst/>
                <a:latin typeface="Times New Roman" panose="02020603050405020304" pitchFamily="18" charset="0"/>
                <a:ea typeface="Calibri" panose="020F0502020204030204" pitchFamily="34" charset="0"/>
                <a:cs typeface="Times New Roman" panose="02020603050405020304" pitchFamily="18" charset="0"/>
              </a:rPr>
              <a:t>Complete the series by replacing ‘?’ mark </a:t>
            </a:r>
          </a:p>
          <a:p>
            <a:pPr>
              <a:lnSpc>
                <a:spcPct val="107000"/>
              </a:lnSpc>
              <a:spcAft>
                <a:spcPts val="800"/>
              </a:spcAft>
            </a:pPr>
            <a:endParaRPr lang="en-IN" sz="2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IN" sz="2800"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20.</a:t>
            </a:r>
            <a:r>
              <a:rPr lang="en-IN" sz="28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F6T20		H8V22		? 		L12Z26</a:t>
            </a:r>
          </a:p>
          <a:p>
            <a:pPr>
              <a:lnSpc>
                <a:spcPct val="107000"/>
              </a:lnSpc>
              <a:spcAft>
                <a:spcPts val="800"/>
              </a:spcAft>
            </a:pPr>
            <a:r>
              <a:rPr lang="en-IN" sz="28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J10X22		b) H12X24		c) H10X22		d) J10X24</a:t>
            </a:r>
          </a:p>
          <a:p>
            <a:pPr>
              <a:lnSpc>
                <a:spcPct val="107000"/>
              </a:lnSpc>
              <a:spcAft>
                <a:spcPts val="800"/>
              </a:spcAft>
            </a:pPr>
            <a:endParaRPr lang="en-IN" sz="2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en-IN" sz="2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IN" sz="2800" b="1" dirty="0" smtClean="0">
                <a:effectLst/>
                <a:latin typeface="Times New Roman" panose="02020603050405020304" pitchFamily="18" charset="0"/>
                <a:ea typeface="Calibri" panose="020F0502020204030204" pitchFamily="34" charset="0"/>
                <a:cs typeface="Times New Roman" panose="02020603050405020304" pitchFamily="18" charset="0"/>
              </a:rPr>
              <a:t>21.</a:t>
            </a:r>
            <a:r>
              <a:rPr lang="en-IN" sz="2800" dirty="0" smtClean="0">
                <a:effectLst/>
                <a:latin typeface="Times New Roman" panose="02020603050405020304" pitchFamily="18" charset="0"/>
                <a:ea typeface="Calibri" panose="020F0502020204030204" pitchFamily="34" charset="0"/>
                <a:cs typeface="Times New Roman" panose="02020603050405020304" pitchFamily="18" charset="0"/>
              </a:rPr>
              <a:t> C24W4		D23V5		E22U6 		?</a:t>
            </a:r>
          </a:p>
          <a:p>
            <a:pPr>
              <a:lnSpc>
                <a:spcPct val="107000"/>
              </a:lnSpc>
              <a:spcAft>
                <a:spcPts val="800"/>
              </a:spcAft>
            </a:pPr>
            <a:r>
              <a:rPr lang="en-IN" sz="2800" dirty="0" smtClean="0">
                <a:effectLst/>
                <a:latin typeface="Times New Roman" panose="02020603050405020304" pitchFamily="18" charset="0"/>
                <a:ea typeface="Calibri" panose="020F0502020204030204" pitchFamily="34" charset="0"/>
                <a:cs typeface="Times New Roman" panose="02020603050405020304" pitchFamily="18" charset="0"/>
              </a:rPr>
              <a:t>a) F22T10 		b) F21T7 		c) F23T8	 	d) F22T7</a:t>
            </a:r>
            <a:endParaRPr lang="en-IN"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33312" y="5928068"/>
            <a:ext cx="810770" cy="814386"/>
          </a:xfrm>
          <a:prstGeom prst="rect">
            <a:avLst/>
          </a:prstGeom>
        </p:spPr>
      </p:pic>
    </p:spTree>
    <p:extLst>
      <p:ext uri="{BB962C8B-B14F-4D97-AF65-F5344CB8AC3E}">
        <p14:creationId xmlns:p14="http://schemas.microsoft.com/office/powerpoint/2010/main" val="799372427"/>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wipe(down)">
                                      <p:cBhvr>
                                        <p:cTn id="14" dur="500"/>
                                        <p:tgtEl>
                                          <p:spTgt spid="2">
                                            <p:txEl>
                                              <p:pRg st="2" end="2"/>
                                            </p:txEl>
                                          </p:spTgt>
                                        </p:tgtEl>
                                      </p:cBhvr>
                                    </p:animEffect>
                                  </p:childTnLst>
                                </p:cTn>
                              </p:par>
                              <p:par>
                                <p:cTn id="15" presetID="22" presetClass="entr" presetSubtype="4"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down)">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circle(in)">
                                      <p:cBhvr>
                                        <p:cTn id="22" dur="2000"/>
                                        <p:tgtEl>
                                          <p:spTgt spid="2">
                                            <p:txEl>
                                              <p:pRg st="6" end="6"/>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animEffect transition="in" filter="circle(in)">
                                      <p:cBhvr>
                                        <p:cTn id="25" dur="2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1694" y="199468"/>
            <a:ext cx="11609294" cy="5041829"/>
          </a:xfrm>
          <a:prstGeom prst="rect">
            <a:avLst/>
          </a:prstGeom>
        </p:spPr>
        <p:txBody>
          <a:bodyPr wrap="square">
            <a:spAutoFit/>
          </a:bodyPr>
          <a:lstStyle/>
          <a:p>
            <a:pPr>
              <a:lnSpc>
                <a:spcPct val="107000"/>
              </a:lnSpc>
              <a:spcAft>
                <a:spcPts val="800"/>
              </a:spcAft>
            </a:pPr>
            <a:r>
              <a:rPr lang="en-IN" sz="2800" b="1" dirty="0" smtClean="0">
                <a:effectLst/>
                <a:latin typeface="Calibri" panose="020F0502020204030204" pitchFamily="34" charset="0"/>
                <a:ea typeface="Calibri" panose="020F0502020204030204" pitchFamily="34" charset="0"/>
                <a:cs typeface="Times New Roman" panose="02020603050405020304" pitchFamily="18" charset="0"/>
              </a:rPr>
              <a:t>Direction (Q. No. 22 &amp; 24) </a:t>
            </a:r>
            <a:r>
              <a:rPr lang="en-IN" sz="2800" dirty="0" smtClean="0">
                <a:effectLst/>
                <a:latin typeface="Calibri" panose="020F0502020204030204" pitchFamily="34" charset="0"/>
                <a:ea typeface="Calibri" panose="020F0502020204030204" pitchFamily="34" charset="0"/>
                <a:cs typeface="Times New Roman" panose="02020603050405020304" pitchFamily="18" charset="0"/>
              </a:rPr>
              <a:t>Complete the series</a:t>
            </a:r>
          </a:p>
          <a:p>
            <a:pPr>
              <a:lnSpc>
                <a:spcPct val="107000"/>
              </a:lnSpc>
              <a:spcAft>
                <a:spcPts val="800"/>
              </a:spcAft>
            </a:pPr>
            <a:r>
              <a:rPr lang="en-IN" sz="28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22.</a:t>
            </a:r>
            <a:r>
              <a:rPr lang="en-IN" sz="28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CAT, FDW, IGZ, ?</a:t>
            </a:r>
          </a:p>
          <a:p>
            <a:pPr>
              <a:lnSpc>
                <a:spcPct val="107000"/>
              </a:lnSpc>
              <a:spcAft>
                <a:spcPts val="800"/>
              </a:spcAft>
            </a:pPr>
            <a:r>
              <a:rPr lang="en-IN" sz="28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 KJA 		b) KTC 		c) LHD 		d) LJC</a:t>
            </a:r>
          </a:p>
          <a:p>
            <a:pPr>
              <a:lnSpc>
                <a:spcPct val="107000"/>
              </a:lnSpc>
              <a:spcAft>
                <a:spcPts val="800"/>
              </a:spcAft>
            </a:pPr>
            <a:r>
              <a:rPr lang="en-IN" sz="2800" dirty="0" smtClean="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IN" sz="2800" b="1" dirty="0" smtClean="0">
                <a:effectLst/>
                <a:latin typeface="Calibri" panose="020F0502020204030204" pitchFamily="34" charset="0"/>
                <a:ea typeface="Calibri" panose="020F0502020204030204" pitchFamily="34" charset="0"/>
                <a:cs typeface="Times New Roman" panose="02020603050405020304" pitchFamily="18" charset="0"/>
              </a:rPr>
              <a:t>23.</a:t>
            </a:r>
            <a:r>
              <a:rPr lang="en-IN" sz="2800" dirty="0" smtClean="0">
                <a:effectLst/>
                <a:latin typeface="Calibri" panose="020F0502020204030204" pitchFamily="34" charset="0"/>
                <a:ea typeface="Calibri" panose="020F0502020204030204" pitchFamily="34" charset="0"/>
                <a:cs typeface="Times New Roman" panose="02020603050405020304" pitchFamily="18" charset="0"/>
              </a:rPr>
              <a:t> (2, 3), (3, 5), (5, 7), (7, 11), (11, 13), ?</a:t>
            </a:r>
          </a:p>
          <a:p>
            <a:pPr>
              <a:lnSpc>
                <a:spcPct val="107000"/>
              </a:lnSpc>
              <a:spcAft>
                <a:spcPts val="800"/>
              </a:spcAft>
            </a:pPr>
            <a:r>
              <a:rPr lang="en-IN" sz="2800" dirty="0" smtClean="0">
                <a:effectLst/>
                <a:latin typeface="Calibri" panose="020F0502020204030204" pitchFamily="34" charset="0"/>
                <a:ea typeface="Calibri" panose="020F0502020204030204" pitchFamily="34" charset="0"/>
                <a:cs typeface="Times New Roman" panose="02020603050405020304" pitchFamily="18" charset="0"/>
              </a:rPr>
              <a:t>a) (13, 15) 	b) (15, 16)	c) (13, 147), 	d) (13, 19)</a:t>
            </a:r>
          </a:p>
          <a:p>
            <a:pPr>
              <a:lnSpc>
                <a:spcPct val="107000"/>
              </a:lnSpc>
              <a:spcAft>
                <a:spcPts val="800"/>
              </a:spcAft>
            </a:pPr>
            <a:r>
              <a:rPr lang="en-IN" sz="2800" dirty="0" smtClean="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IN" sz="28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24.</a:t>
            </a:r>
            <a:r>
              <a:rPr lang="en-IN" sz="28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HBGQ, 	LFKU, 	PJOY, 	? 	XRWG</a:t>
            </a:r>
          </a:p>
          <a:p>
            <a:pPr>
              <a:lnSpc>
                <a:spcPct val="107000"/>
              </a:lnSpc>
              <a:spcAft>
                <a:spcPts val="800"/>
              </a:spcAft>
            </a:pPr>
            <a:r>
              <a:rPr lang="en-IN" sz="28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 TMRB 	b) TNSC 	c) SMTD 	d) TQTB </a:t>
            </a:r>
            <a:endParaRPr lang="en-IN"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33312" y="5928068"/>
            <a:ext cx="810770" cy="814386"/>
          </a:xfrm>
          <a:prstGeom prst="rect">
            <a:avLst/>
          </a:prstGeom>
        </p:spPr>
      </p:pic>
    </p:spTree>
    <p:extLst>
      <p:ext uri="{BB962C8B-B14F-4D97-AF65-F5344CB8AC3E}">
        <p14:creationId xmlns:p14="http://schemas.microsoft.com/office/powerpoint/2010/main" val="1593047463"/>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heel(1)">
                                      <p:cBhvr>
                                        <p:cTn id="12" dur="2000"/>
                                        <p:tgtEl>
                                          <p:spTgt spid="2">
                                            <p:txEl>
                                              <p:pRg st="1" end="1"/>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heel(1)">
                                      <p:cBhvr>
                                        <p:cTn id="15" dur="20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p:cTn id="20"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2" dur="500"/>
                                        <p:tgtEl>
                                          <p:spTgt spid="2">
                                            <p:txEl>
                                              <p:pRg st="4" end="4"/>
                                            </p:txEl>
                                          </p:spTgt>
                                        </p:tgtEl>
                                      </p:cBhvr>
                                    </p:animEffect>
                                  </p:childTnLst>
                                </p:cTn>
                              </p:par>
                              <p:par>
                                <p:cTn id="23" presetID="53" presetClass="entr" presetSubtype="16" fill="hold"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p:cTn id="25"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26"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barn(inVertical)">
                                      <p:cBhvr>
                                        <p:cTn id="32" dur="500"/>
                                        <p:tgtEl>
                                          <p:spTgt spid="2">
                                            <p:txEl>
                                              <p:pRg st="7" end="7"/>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barn(inVertical)">
                                      <p:cBhvr>
                                        <p:cTn id="35"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224" y="334280"/>
            <a:ext cx="11994776" cy="2244269"/>
          </a:xfrm>
          <a:prstGeom prst="rect">
            <a:avLst/>
          </a:prstGeom>
        </p:spPr>
        <p:txBody>
          <a:bodyPr wrap="square">
            <a:spAutoFit/>
          </a:bodyPr>
          <a:lstStyle/>
          <a:p>
            <a:pPr>
              <a:lnSpc>
                <a:spcPct val="107000"/>
              </a:lnSpc>
              <a:spcAft>
                <a:spcPts val="800"/>
              </a:spcAft>
            </a:pPr>
            <a:r>
              <a:rPr lang="en-IN" sz="2400" b="1" dirty="0">
                <a:latin typeface="Times New Roman" panose="02020603050405020304" pitchFamily="18" charset="0"/>
                <a:cs typeface="Times New Roman" panose="02020603050405020304" pitchFamily="18" charset="0"/>
              </a:rPr>
              <a:t>Direction (Q. No. 25 &amp; 26) </a:t>
            </a:r>
          </a:p>
          <a:p>
            <a:pPr>
              <a:lnSpc>
                <a:spcPct val="107000"/>
              </a:lnSpc>
              <a:spcAft>
                <a:spcPts val="800"/>
              </a:spcAft>
            </a:pPr>
            <a:r>
              <a:rPr lang="en-IN" sz="2400" dirty="0" smtClean="0">
                <a:latin typeface="Times New Roman" panose="02020603050405020304" pitchFamily="18" charset="0"/>
                <a:cs typeface="Times New Roman" panose="02020603050405020304" pitchFamily="18" charset="0"/>
              </a:rPr>
              <a:t>In </a:t>
            </a:r>
            <a:r>
              <a:rPr lang="en-IN" sz="2400" dirty="0">
                <a:latin typeface="Times New Roman" panose="02020603050405020304" pitchFamily="18" charset="0"/>
                <a:cs typeface="Times New Roman" panose="02020603050405020304" pitchFamily="18" charset="0"/>
              </a:rPr>
              <a:t>these questions, choose the appropriate number for the quadrant in which question mark appears </a:t>
            </a:r>
          </a:p>
          <a:p>
            <a:pPr>
              <a:lnSpc>
                <a:spcPct val="107000"/>
              </a:lnSpc>
              <a:spcAft>
                <a:spcPts val="800"/>
              </a:spcAft>
            </a:pPr>
            <a:r>
              <a:rPr lang="en-IN" sz="2000" b="1" dirty="0" smtClean="0">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164" y="1844728"/>
            <a:ext cx="7005918" cy="1467642"/>
          </a:xfrm>
          <a:prstGeom prst="rect">
            <a:avLst/>
          </a:prstGeom>
        </p:spPr>
      </p:pic>
      <p:sp>
        <p:nvSpPr>
          <p:cNvPr id="4" name="TextBox 3"/>
          <p:cNvSpPr txBox="1"/>
          <p:nvPr/>
        </p:nvSpPr>
        <p:spPr>
          <a:xfrm>
            <a:off x="524435" y="3362826"/>
            <a:ext cx="7328647" cy="461665"/>
          </a:xfrm>
          <a:prstGeom prst="rect">
            <a:avLst/>
          </a:prstGeom>
          <a:noFill/>
        </p:spPr>
        <p:txBody>
          <a:bodyPr wrap="square" rtlCol="0">
            <a:spAutoFit/>
          </a:bodyPr>
          <a:lstStyle/>
          <a:p>
            <a:r>
              <a:rPr lang="en-IN" sz="2400" dirty="0" smtClean="0">
                <a:latin typeface="Times New Roman" panose="02020603050405020304" pitchFamily="18" charset="0"/>
                <a:cs typeface="Times New Roman" panose="02020603050405020304" pitchFamily="18" charset="0"/>
              </a:rPr>
              <a:t>a) 30		b) 24 		c) 18 		d) 12</a:t>
            </a:r>
            <a:endParaRPr lang="en-IN" sz="2400" dirty="0">
              <a:latin typeface="Times New Roman" panose="02020603050405020304" pitchFamily="18" charset="0"/>
              <a:cs typeface="Times New Roman" panose="02020603050405020304" pitchFamily="18" charset="0"/>
            </a:endParaRPr>
          </a:p>
        </p:txBody>
      </p:sp>
      <p:sp>
        <p:nvSpPr>
          <p:cNvPr id="5" name="Rectangle 4"/>
          <p:cNvSpPr/>
          <p:nvPr/>
        </p:nvSpPr>
        <p:spPr>
          <a:xfrm>
            <a:off x="197224" y="1844728"/>
            <a:ext cx="569387" cy="461665"/>
          </a:xfrm>
          <a:prstGeom prst="rect">
            <a:avLst/>
          </a:prstGeom>
        </p:spPr>
        <p:txBody>
          <a:bodyPr wrap="none">
            <a:spAutoFit/>
          </a:bodyPr>
          <a:lstStyle/>
          <a:p>
            <a:r>
              <a:rPr lang="en-IN" sz="2400" b="1" dirty="0" smtClean="0">
                <a:latin typeface="Times New Roman" panose="02020603050405020304" pitchFamily="18" charset="0"/>
                <a:cs typeface="Times New Roman" panose="02020603050405020304" pitchFamily="18" charset="0"/>
              </a:rPr>
              <a:t>25.</a:t>
            </a:r>
            <a:endParaRPr lang="en-IN" dirty="0"/>
          </a:p>
        </p:txBody>
      </p:sp>
      <p:sp>
        <p:nvSpPr>
          <p:cNvPr id="6" name="Rectangle 5"/>
          <p:cNvSpPr/>
          <p:nvPr/>
        </p:nvSpPr>
        <p:spPr>
          <a:xfrm>
            <a:off x="245314" y="4608768"/>
            <a:ext cx="569387" cy="461665"/>
          </a:xfrm>
          <a:prstGeom prst="rect">
            <a:avLst/>
          </a:prstGeom>
        </p:spPr>
        <p:txBody>
          <a:bodyPr wrap="none">
            <a:spAutoFit/>
          </a:bodyPr>
          <a:lstStyle/>
          <a:p>
            <a:r>
              <a:rPr lang="en-IN" sz="2400" b="1" dirty="0" smtClean="0">
                <a:latin typeface="Times New Roman" panose="02020603050405020304" pitchFamily="18" charset="0"/>
                <a:cs typeface="Times New Roman" panose="02020603050405020304" pitchFamily="18" charset="0"/>
              </a:rPr>
              <a:t>26.</a:t>
            </a:r>
            <a:endParaRPr lang="en-IN"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341" y="4329466"/>
            <a:ext cx="7584013" cy="1481933"/>
          </a:xfrm>
          <a:prstGeom prst="rect">
            <a:avLst/>
          </a:prstGeom>
        </p:spPr>
      </p:pic>
      <p:sp>
        <p:nvSpPr>
          <p:cNvPr id="8" name="Rectangle 7"/>
          <p:cNvSpPr/>
          <p:nvPr/>
        </p:nvSpPr>
        <p:spPr>
          <a:xfrm>
            <a:off x="564776" y="5949312"/>
            <a:ext cx="10100918" cy="461665"/>
          </a:xfrm>
          <a:prstGeom prst="rect">
            <a:avLst/>
          </a:prstGeom>
        </p:spPr>
        <p:txBody>
          <a:bodyPr wrap="square">
            <a:spAutoFit/>
          </a:bodyPr>
          <a:lstStyle/>
          <a:p>
            <a:r>
              <a:rPr lang="en-IN" sz="2400" dirty="0">
                <a:latin typeface="Times New Roman" panose="02020603050405020304" pitchFamily="18" charset="0"/>
                <a:cs typeface="Times New Roman" panose="02020603050405020304" pitchFamily="18" charset="0"/>
              </a:rPr>
              <a:t>a) 36		b) 117 		c) 52 		d) 26</a:t>
            </a:r>
            <a:endParaRPr lang="en-IN" sz="2400"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3312" y="5928068"/>
            <a:ext cx="810770" cy="814386"/>
          </a:xfrm>
          <a:prstGeom prst="rect">
            <a:avLst/>
          </a:prstGeom>
        </p:spPr>
      </p:pic>
    </p:spTree>
    <p:extLst>
      <p:ext uri="{BB962C8B-B14F-4D97-AF65-F5344CB8AC3E}">
        <p14:creationId xmlns:p14="http://schemas.microsoft.com/office/powerpoint/2010/main" val="3233366174"/>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1000"/>
                                        <p:tgtEl>
                                          <p:spTgt spid="5">
                                            <p:txEl>
                                              <p:pRg st="0" end="0"/>
                                            </p:txEl>
                                          </p:spTgt>
                                        </p:tgtEl>
                                      </p:cBhvr>
                                    </p:animEffect>
                                    <p:anim calcmode="lin" valueType="num">
                                      <p:cBhvr>
                                        <p:cTn id="1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Effect transition="in" filter="fade">
                                      <p:cBhvr>
                                        <p:cTn id="31" dur="1000"/>
                                        <p:tgtEl>
                                          <p:spTgt spid="4">
                                            <p:txEl>
                                              <p:pRg st="0" end="0"/>
                                            </p:txEl>
                                          </p:spTgt>
                                        </p:tgtEl>
                                      </p:cBhvr>
                                    </p:animEffect>
                                    <p:anim calcmode="lin" valueType="num">
                                      <p:cBhvr>
                                        <p:cTn id="3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6">
                                            <p:txEl>
                                              <p:pRg st="0" end="0"/>
                                            </p:txEl>
                                          </p:spTgt>
                                        </p:tgtEl>
                                        <p:attrNameLst>
                                          <p:attrName>style.visibility</p:attrName>
                                        </p:attrNameLst>
                                      </p:cBhvr>
                                      <p:to>
                                        <p:strVal val="visible"/>
                                      </p:to>
                                    </p:set>
                                    <p:anim calcmode="lin" valueType="num">
                                      <p:cBhvr additive="base">
                                        <p:cTn id="38"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ppt_x"/>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8">
                                            <p:txEl>
                                              <p:pRg st="0" end="0"/>
                                            </p:txEl>
                                          </p:spTgt>
                                        </p:tgtEl>
                                        <p:attrNameLst>
                                          <p:attrName>style.visibility</p:attrName>
                                        </p:attrNameLst>
                                      </p:cBhvr>
                                      <p:to>
                                        <p:strVal val="visible"/>
                                      </p:to>
                                    </p:set>
                                    <p:animEffect transition="in" filter="fade">
                                      <p:cBhvr>
                                        <p:cTn id="50" dur="1000"/>
                                        <p:tgtEl>
                                          <p:spTgt spid="8">
                                            <p:txEl>
                                              <p:pRg st="0" end="0"/>
                                            </p:txEl>
                                          </p:spTgt>
                                        </p:tgtEl>
                                      </p:cBhvr>
                                    </p:animEffect>
                                    <p:anim calcmode="lin" valueType="num">
                                      <p:cBhvr>
                                        <p:cTn id="51"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52"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289746"/>
            <a:ext cx="7073153" cy="958660"/>
          </a:xfrm>
          <a:prstGeom prst="rect">
            <a:avLst/>
          </a:prstGeom>
        </p:spPr>
        <p:txBody>
          <a:bodyPr wrap="square">
            <a:spAutoFit/>
          </a:bodyPr>
          <a:lstStyle/>
          <a:p>
            <a:pPr>
              <a:lnSpc>
                <a:spcPct val="107000"/>
              </a:lnSpc>
              <a:spcAft>
                <a:spcPts val="800"/>
              </a:spcAft>
            </a:pPr>
            <a:r>
              <a:rPr lang="en-IN" sz="2400" b="1" dirty="0" smtClean="0">
                <a:latin typeface="Times New Roman" panose="02020603050405020304" pitchFamily="18" charset="0"/>
                <a:cs typeface="Times New Roman" panose="02020603050405020304" pitchFamily="18" charset="0"/>
              </a:rPr>
              <a:t>Direction (Q. No. 27 &amp; 28) </a:t>
            </a:r>
          </a:p>
          <a:p>
            <a:pPr>
              <a:lnSpc>
                <a:spcPct val="107000"/>
              </a:lnSpc>
              <a:spcAft>
                <a:spcPts val="800"/>
              </a:spcAft>
            </a:pPr>
            <a:r>
              <a:rPr lang="en-IN" sz="2400" dirty="0" smtClean="0">
                <a:latin typeface="Times New Roman" panose="02020603050405020304" pitchFamily="18" charset="0"/>
                <a:cs typeface="Times New Roman" panose="02020603050405020304" pitchFamily="18" charset="0"/>
              </a:rPr>
              <a:t>Find out the missing letter/number in place of  ?</a:t>
            </a:r>
            <a:endParaRPr lang="en-IN" sz="2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434667">
            <a:off x="2208400" y="1603793"/>
            <a:ext cx="3466260" cy="3515340"/>
          </a:xfrm>
          <a:prstGeom prst="rect">
            <a:avLst/>
          </a:prstGeom>
        </p:spPr>
      </p:pic>
      <p:sp>
        <p:nvSpPr>
          <p:cNvPr id="4" name="Rectangle 3"/>
          <p:cNvSpPr/>
          <p:nvPr/>
        </p:nvSpPr>
        <p:spPr>
          <a:xfrm>
            <a:off x="265421" y="1603793"/>
            <a:ext cx="569387" cy="461665"/>
          </a:xfrm>
          <a:prstGeom prst="rect">
            <a:avLst/>
          </a:prstGeom>
        </p:spPr>
        <p:txBody>
          <a:bodyPr wrap="none">
            <a:spAutoFit/>
          </a:bodyPr>
          <a:lstStyle/>
          <a:p>
            <a:r>
              <a:rPr lang="en-IN" sz="2400" b="1" dirty="0" smtClean="0">
                <a:latin typeface="Times New Roman" panose="02020603050405020304" pitchFamily="18" charset="0"/>
                <a:cs typeface="Times New Roman" panose="02020603050405020304" pitchFamily="18" charset="0"/>
              </a:rPr>
              <a:t>27.</a:t>
            </a:r>
            <a:endParaRPr lang="en-IN" sz="2400" dirty="0"/>
          </a:p>
        </p:txBody>
      </p:sp>
      <p:sp>
        <p:nvSpPr>
          <p:cNvPr id="5" name="Rectangle 4"/>
          <p:cNvSpPr/>
          <p:nvPr/>
        </p:nvSpPr>
        <p:spPr>
          <a:xfrm>
            <a:off x="488574" y="5674225"/>
            <a:ext cx="10887637" cy="461665"/>
          </a:xfrm>
          <a:prstGeom prst="rect">
            <a:avLst/>
          </a:prstGeom>
        </p:spPr>
        <p:txBody>
          <a:bodyPr wrap="square">
            <a:spAutoFit/>
          </a:bodyPr>
          <a:lstStyle/>
          <a:p>
            <a:r>
              <a:rPr lang="en-IN" sz="2400" dirty="0" smtClean="0">
                <a:latin typeface="Times New Roman" panose="02020603050405020304" pitchFamily="18" charset="0"/>
                <a:cs typeface="Times New Roman" panose="02020603050405020304" pitchFamily="18" charset="0"/>
              </a:rPr>
              <a:t>a) 11		b) 5 		c) 9 		d) 13</a:t>
            </a:r>
            <a:endParaRPr lang="en-IN" sz="24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33312" y="5928068"/>
            <a:ext cx="810770" cy="814386"/>
          </a:xfrm>
          <a:prstGeom prst="rect">
            <a:avLst/>
          </a:prstGeom>
        </p:spPr>
      </p:pic>
    </p:spTree>
    <p:extLst>
      <p:ext uri="{BB962C8B-B14F-4D97-AF65-F5344CB8AC3E}">
        <p14:creationId xmlns:p14="http://schemas.microsoft.com/office/powerpoint/2010/main" val="53975144"/>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6391" y="1296240"/>
            <a:ext cx="3955397" cy="3710733"/>
          </a:xfrm>
          <a:prstGeom prst="rect">
            <a:avLst/>
          </a:prstGeom>
        </p:spPr>
      </p:pic>
      <p:sp>
        <p:nvSpPr>
          <p:cNvPr id="3" name="Rectangle 2"/>
          <p:cNvSpPr/>
          <p:nvPr/>
        </p:nvSpPr>
        <p:spPr>
          <a:xfrm>
            <a:off x="615341" y="439628"/>
            <a:ext cx="10573871" cy="967765"/>
          </a:xfrm>
          <a:prstGeom prst="rect">
            <a:avLst/>
          </a:prstGeom>
        </p:spPr>
        <p:txBody>
          <a:bodyPr wrap="square">
            <a:spAutoFit/>
          </a:bodyPr>
          <a:lstStyle/>
          <a:p>
            <a:pPr>
              <a:lnSpc>
                <a:spcPct val="107000"/>
              </a:lnSpc>
              <a:spcAft>
                <a:spcPts val="800"/>
              </a:spcAft>
            </a:pPr>
            <a:r>
              <a:rPr lang="en-IN" sz="2400" b="1" dirty="0" smtClean="0">
                <a:effectLst/>
                <a:latin typeface="Times New Roman" panose="02020603050405020304" pitchFamily="18" charset="0"/>
                <a:ea typeface="Calibri" panose="020F0502020204030204" pitchFamily="34" charset="0"/>
                <a:cs typeface="Times New Roman" panose="02020603050405020304" pitchFamily="18" charset="0"/>
              </a:rPr>
              <a:t>27.</a:t>
            </a: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How many triangles re there in the following diagram of a 5 cornered star</a:t>
            </a:r>
          </a:p>
          <a:p>
            <a:pPr>
              <a:lnSpc>
                <a:spcPct val="107000"/>
              </a:lnSpc>
              <a:spcAft>
                <a:spcPts val="800"/>
              </a:spcAft>
            </a:pPr>
            <a:r>
              <a:rPr lang="en-IN"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Rectangle 3"/>
          <p:cNvSpPr/>
          <p:nvPr/>
        </p:nvSpPr>
        <p:spPr>
          <a:xfrm>
            <a:off x="815788" y="5391835"/>
            <a:ext cx="9753600" cy="461665"/>
          </a:xfrm>
          <a:prstGeom prst="rect">
            <a:avLst/>
          </a:prstGeom>
        </p:spPr>
        <p:txBody>
          <a:bodyPr wrap="square">
            <a:spAutoFit/>
          </a:bodyPr>
          <a:lstStyle/>
          <a:p>
            <a:r>
              <a:rPr lang="en-IN" sz="2400" dirty="0" smtClean="0">
                <a:latin typeface="Times New Roman" panose="02020603050405020304" pitchFamily="18" charset="0"/>
                <a:cs typeface="Times New Roman" panose="02020603050405020304" pitchFamily="18" charset="0"/>
              </a:rPr>
              <a:t>a) 6		b) 10		c) 12 		d) 14</a:t>
            </a:r>
            <a:endParaRPr lang="en-IN" sz="2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33312" y="5928068"/>
            <a:ext cx="810770" cy="814386"/>
          </a:xfrm>
          <a:prstGeom prst="rect">
            <a:avLst/>
          </a:prstGeom>
        </p:spPr>
      </p:pic>
    </p:spTree>
    <p:extLst>
      <p:ext uri="{BB962C8B-B14F-4D97-AF65-F5344CB8AC3E}">
        <p14:creationId xmlns:p14="http://schemas.microsoft.com/office/powerpoint/2010/main" val="99927602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3874" y="706605"/>
            <a:ext cx="5995552" cy="522259"/>
          </a:xfrm>
          <a:prstGeom prst="rect">
            <a:avLst/>
          </a:prstGeom>
        </p:spPr>
        <p:txBody>
          <a:bodyPr wrap="none">
            <a:spAutoFit/>
          </a:bodyPr>
          <a:lstStyle/>
          <a:p>
            <a:pPr>
              <a:lnSpc>
                <a:spcPct val="107000"/>
              </a:lnSpc>
              <a:spcAft>
                <a:spcPts val="800"/>
              </a:spcAft>
            </a:pPr>
            <a:r>
              <a:rPr lang="en-IN" sz="2800" b="1" dirty="0" smtClean="0">
                <a:effectLst/>
                <a:latin typeface="Times New Roman" panose="02020603050405020304" pitchFamily="18" charset="0"/>
                <a:ea typeface="Calibri" panose="020F0502020204030204" pitchFamily="34" charset="0"/>
                <a:cs typeface="Times New Roman" panose="02020603050405020304" pitchFamily="18" charset="0"/>
              </a:rPr>
              <a:t>28.</a:t>
            </a:r>
            <a:r>
              <a:rPr lang="en-IN" sz="2800" dirty="0" smtClean="0">
                <a:effectLst/>
                <a:latin typeface="Times New Roman" panose="02020603050405020304" pitchFamily="18" charset="0"/>
                <a:ea typeface="Calibri" panose="020F0502020204030204" pitchFamily="34" charset="0"/>
                <a:cs typeface="Times New Roman" panose="02020603050405020304" pitchFamily="18" charset="0"/>
              </a:rPr>
              <a:t> In this question find missing number</a:t>
            </a:r>
            <a:endParaRPr lang="en-IN"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95505">
            <a:off x="1277471" y="1730298"/>
            <a:ext cx="6051176" cy="2500449"/>
          </a:xfrm>
          <a:prstGeom prst="rect">
            <a:avLst/>
          </a:prstGeom>
        </p:spPr>
      </p:pic>
      <p:sp>
        <p:nvSpPr>
          <p:cNvPr id="4" name="Rectangle 3"/>
          <p:cNvSpPr/>
          <p:nvPr/>
        </p:nvSpPr>
        <p:spPr>
          <a:xfrm>
            <a:off x="829234" y="5136340"/>
            <a:ext cx="9619131" cy="523220"/>
          </a:xfrm>
          <a:prstGeom prst="rect">
            <a:avLst/>
          </a:prstGeom>
        </p:spPr>
        <p:txBody>
          <a:bodyPr wrap="square">
            <a:spAutoFit/>
          </a:bodyPr>
          <a:lstStyle/>
          <a:p>
            <a:r>
              <a:rPr lang="en-IN" sz="2800" dirty="0" smtClean="0">
                <a:latin typeface="Times New Roman" panose="02020603050405020304" pitchFamily="18" charset="0"/>
                <a:cs typeface="Times New Roman" panose="02020603050405020304" pitchFamily="18" charset="0"/>
              </a:rPr>
              <a:t>a) 240		b) 195	c) 84		d) None of the above</a:t>
            </a:r>
            <a:endParaRPr lang="en-IN" sz="28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33312" y="5928068"/>
            <a:ext cx="810770" cy="814386"/>
          </a:xfrm>
          <a:prstGeom prst="rect">
            <a:avLst/>
          </a:prstGeom>
        </p:spPr>
      </p:pic>
    </p:spTree>
    <p:extLst>
      <p:ext uri="{BB962C8B-B14F-4D97-AF65-F5344CB8AC3E}">
        <p14:creationId xmlns:p14="http://schemas.microsoft.com/office/powerpoint/2010/main" val="33959130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80">
                                          <p:stCondLst>
                                            <p:cond delay="0"/>
                                          </p:stCondLst>
                                        </p:cTn>
                                        <p:tgtEl>
                                          <p:spTgt spid="3"/>
                                        </p:tgtEl>
                                      </p:cBhvr>
                                    </p:animEffect>
                                    <p:anim calcmode="lin" valueType="num">
                                      <p:cBhvr>
                                        <p:cTn id="1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gtEl>
                                      </p:cBhvr>
                                      <p:to x="100000" y="60000"/>
                                    </p:animScale>
                                    <p:animScale>
                                      <p:cBhvr>
                                        <p:cTn id="20" dur="166" decel="50000">
                                          <p:stCondLst>
                                            <p:cond delay="67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childTnLst>
                                </p:cTn>
                              </p:par>
                              <p:par>
                                <p:cTn id="27" presetID="26"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580">
                                          <p:stCondLst>
                                            <p:cond delay="0"/>
                                          </p:stCondLst>
                                        </p:cTn>
                                        <p:tgtEl>
                                          <p:spTgt spid="4"/>
                                        </p:tgtEl>
                                      </p:cBhvr>
                                    </p:animEffect>
                                    <p:anim calcmode="lin" valueType="num">
                                      <p:cBhvr>
                                        <p:cTn id="3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5" dur="26">
                                          <p:stCondLst>
                                            <p:cond delay="650"/>
                                          </p:stCondLst>
                                        </p:cTn>
                                        <p:tgtEl>
                                          <p:spTgt spid="4"/>
                                        </p:tgtEl>
                                      </p:cBhvr>
                                      <p:to x="100000" y="60000"/>
                                    </p:animScale>
                                    <p:animScale>
                                      <p:cBhvr>
                                        <p:cTn id="36" dur="166" decel="50000">
                                          <p:stCondLst>
                                            <p:cond delay="676"/>
                                          </p:stCondLst>
                                        </p:cTn>
                                        <p:tgtEl>
                                          <p:spTgt spid="4"/>
                                        </p:tgtEl>
                                      </p:cBhvr>
                                      <p:to x="100000" y="100000"/>
                                    </p:animScale>
                                    <p:animScale>
                                      <p:cBhvr>
                                        <p:cTn id="37" dur="26">
                                          <p:stCondLst>
                                            <p:cond delay="1312"/>
                                          </p:stCondLst>
                                        </p:cTn>
                                        <p:tgtEl>
                                          <p:spTgt spid="4"/>
                                        </p:tgtEl>
                                      </p:cBhvr>
                                      <p:to x="100000" y="80000"/>
                                    </p:animScale>
                                    <p:animScale>
                                      <p:cBhvr>
                                        <p:cTn id="38" dur="166" decel="50000">
                                          <p:stCondLst>
                                            <p:cond delay="1338"/>
                                          </p:stCondLst>
                                        </p:cTn>
                                        <p:tgtEl>
                                          <p:spTgt spid="4"/>
                                        </p:tgtEl>
                                      </p:cBhvr>
                                      <p:to x="100000" y="100000"/>
                                    </p:animScale>
                                    <p:animScale>
                                      <p:cBhvr>
                                        <p:cTn id="39" dur="26">
                                          <p:stCondLst>
                                            <p:cond delay="1642"/>
                                          </p:stCondLst>
                                        </p:cTn>
                                        <p:tgtEl>
                                          <p:spTgt spid="4"/>
                                        </p:tgtEl>
                                      </p:cBhvr>
                                      <p:to x="100000" y="90000"/>
                                    </p:animScale>
                                    <p:animScale>
                                      <p:cBhvr>
                                        <p:cTn id="40" dur="166" decel="50000">
                                          <p:stCondLst>
                                            <p:cond delay="1668"/>
                                          </p:stCondLst>
                                        </p:cTn>
                                        <p:tgtEl>
                                          <p:spTgt spid="4"/>
                                        </p:tgtEl>
                                      </p:cBhvr>
                                      <p:to x="100000" y="100000"/>
                                    </p:animScale>
                                    <p:animScale>
                                      <p:cBhvr>
                                        <p:cTn id="41" dur="26">
                                          <p:stCondLst>
                                            <p:cond delay="1808"/>
                                          </p:stCondLst>
                                        </p:cTn>
                                        <p:tgtEl>
                                          <p:spTgt spid="4"/>
                                        </p:tgtEl>
                                      </p:cBhvr>
                                      <p:to x="100000" y="95000"/>
                                    </p:animScale>
                                    <p:animScale>
                                      <p:cBhvr>
                                        <p:cTn id="4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TotalTime>
  <Words>684</Words>
  <Application>Microsoft Office PowerPoint</Application>
  <PresentationFormat>Widescreen</PresentationFormat>
  <Paragraphs>115</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Samir Kittur</dc:creator>
  <cp:lastModifiedBy>Samir Kittur</cp:lastModifiedBy>
  <cp:revision>10</cp:revision>
  <dcterms:created xsi:type="dcterms:W3CDTF">2020-01-14T14:18:28Z</dcterms:created>
  <dcterms:modified xsi:type="dcterms:W3CDTF">2020-01-14T17:09:42Z</dcterms:modified>
</cp:coreProperties>
</file>