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2460" autoAdjust="0"/>
  </p:normalViewPr>
  <p:slideViewPr>
    <p:cSldViewPr snapToGrid="0">
      <p:cViewPr varScale="1">
        <p:scale>
          <a:sx n="65" d="100"/>
          <a:sy n="65" d="100"/>
        </p:scale>
        <p:origin x="85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07837F5D-1085-4EB0-9604-363F519842EB}" type="datetimeFigureOut">
              <a:rPr lang="en-IN" smtClean="0"/>
              <a:t>11-09-2019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E56ABEE-2917-4E4C-A009-D3C4677DE25D}" type="slidenum">
              <a:rPr lang="en-IN" smtClean="0"/>
              <a:t>‹#›</a:t>
            </a:fld>
            <a:endParaRPr lang="en-IN"/>
          </a:p>
        </p:txBody>
      </p:sp>
    </p:spTree>
    <p:extLst>
      <p:ext uri="{BB962C8B-B14F-4D97-AF65-F5344CB8AC3E}">
        <p14:creationId xmlns:p14="http://schemas.microsoft.com/office/powerpoint/2010/main" val="4175719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7837F5D-1085-4EB0-9604-363F519842EB}" type="datetimeFigureOut">
              <a:rPr lang="en-IN" smtClean="0"/>
              <a:t>11-09-2019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E56ABEE-2917-4E4C-A009-D3C4677DE25D}" type="slidenum">
              <a:rPr lang="en-IN" smtClean="0"/>
              <a:t>‹#›</a:t>
            </a:fld>
            <a:endParaRPr lang="en-IN"/>
          </a:p>
        </p:txBody>
      </p:sp>
    </p:spTree>
    <p:extLst>
      <p:ext uri="{BB962C8B-B14F-4D97-AF65-F5344CB8AC3E}">
        <p14:creationId xmlns:p14="http://schemas.microsoft.com/office/powerpoint/2010/main" val="995844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837F5D-1085-4EB0-9604-363F519842EB}" type="datetimeFigureOut">
              <a:rPr lang="en-IN" smtClean="0"/>
              <a:t>11-09-2019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E56ABEE-2917-4E4C-A009-D3C4677DE25D}" type="slidenum">
              <a:rPr lang="en-IN" smtClean="0"/>
              <a:t>‹#›</a:t>
            </a:fld>
            <a:endParaRPr lang="en-IN"/>
          </a:p>
        </p:txBody>
      </p:sp>
    </p:spTree>
    <p:extLst>
      <p:ext uri="{BB962C8B-B14F-4D97-AF65-F5344CB8AC3E}">
        <p14:creationId xmlns:p14="http://schemas.microsoft.com/office/powerpoint/2010/main" val="1353344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07837F5D-1085-4EB0-9604-363F519842EB}" type="datetimeFigureOut">
              <a:rPr lang="en-IN" smtClean="0"/>
              <a:t>11-09-2019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E56ABEE-2917-4E4C-A009-D3C4677DE25D}" type="slidenum">
              <a:rPr lang="en-IN" smtClean="0"/>
              <a:t>‹#›</a:t>
            </a:fld>
            <a:endParaRPr lang="en-IN"/>
          </a:p>
        </p:txBody>
      </p:sp>
    </p:spTree>
    <p:extLst>
      <p:ext uri="{BB962C8B-B14F-4D97-AF65-F5344CB8AC3E}">
        <p14:creationId xmlns:p14="http://schemas.microsoft.com/office/powerpoint/2010/main" val="3618968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07837F5D-1085-4EB0-9604-363F519842EB}" type="datetimeFigureOut">
              <a:rPr lang="en-IN" smtClean="0"/>
              <a:t>11-09-2019</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E56ABEE-2917-4E4C-A009-D3C4677DE25D}" type="slidenum">
              <a:rPr lang="en-IN" smtClean="0"/>
              <a:t>‹#›</a:t>
            </a:fld>
            <a:endParaRPr lang="en-IN"/>
          </a:p>
        </p:txBody>
      </p:sp>
    </p:spTree>
    <p:extLst>
      <p:ext uri="{BB962C8B-B14F-4D97-AF65-F5344CB8AC3E}">
        <p14:creationId xmlns:p14="http://schemas.microsoft.com/office/powerpoint/2010/main" val="1175662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07837F5D-1085-4EB0-9604-363F519842EB}" type="datetimeFigureOut">
              <a:rPr lang="en-IN" smtClean="0"/>
              <a:t>11-09-2019</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E56ABEE-2917-4E4C-A009-D3C4677DE25D}" type="slidenum">
              <a:rPr lang="en-IN" smtClean="0"/>
              <a:t>‹#›</a:t>
            </a:fld>
            <a:endParaRPr lang="en-IN"/>
          </a:p>
        </p:txBody>
      </p:sp>
    </p:spTree>
    <p:extLst>
      <p:ext uri="{BB962C8B-B14F-4D97-AF65-F5344CB8AC3E}">
        <p14:creationId xmlns:p14="http://schemas.microsoft.com/office/powerpoint/2010/main" val="738879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837F5D-1085-4EB0-9604-363F519842EB}" type="datetimeFigureOut">
              <a:rPr lang="en-IN" smtClean="0"/>
              <a:t>11-09-2019</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E56ABEE-2917-4E4C-A009-D3C4677DE25D}" type="slidenum">
              <a:rPr lang="en-IN" smtClean="0"/>
              <a:t>‹#›</a:t>
            </a:fld>
            <a:endParaRPr lang="en-IN"/>
          </a:p>
        </p:txBody>
      </p:sp>
    </p:spTree>
    <p:extLst>
      <p:ext uri="{BB962C8B-B14F-4D97-AF65-F5344CB8AC3E}">
        <p14:creationId xmlns:p14="http://schemas.microsoft.com/office/powerpoint/2010/main" val="1087908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837F5D-1085-4EB0-9604-363F519842EB}" type="datetimeFigureOut">
              <a:rPr lang="en-IN" smtClean="0"/>
              <a:t>11-09-2019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E56ABEE-2917-4E4C-A009-D3C4677DE25D}" type="slidenum">
              <a:rPr lang="en-IN" smtClean="0"/>
              <a:t>‹#›</a:t>
            </a:fld>
            <a:endParaRPr lang="en-IN"/>
          </a:p>
        </p:txBody>
      </p:sp>
    </p:spTree>
    <p:extLst>
      <p:ext uri="{BB962C8B-B14F-4D97-AF65-F5344CB8AC3E}">
        <p14:creationId xmlns:p14="http://schemas.microsoft.com/office/powerpoint/2010/main" val="3825693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837F5D-1085-4EB0-9604-363F519842EB}" type="datetimeFigureOut">
              <a:rPr lang="en-IN" smtClean="0"/>
              <a:t>11-09-2019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E56ABEE-2917-4E4C-A009-D3C4677DE25D}" type="slidenum">
              <a:rPr lang="en-IN" smtClean="0"/>
              <a:t>‹#›</a:t>
            </a:fld>
            <a:endParaRPr lang="en-IN"/>
          </a:p>
        </p:txBody>
      </p:sp>
    </p:spTree>
    <p:extLst>
      <p:ext uri="{BB962C8B-B14F-4D97-AF65-F5344CB8AC3E}">
        <p14:creationId xmlns:p14="http://schemas.microsoft.com/office/powerpoint/2010/main" val="2060571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7837F5D-1085-4EB0-9604-363F519842EB}" type="datetimeFigureOut">
              <a:rPr lang="en-IN" smtClean="0"/>
              <a:t>11-09-2019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E56ABEE-2917-4E4C-A009-D3C4677DE25D}" type="slidenum">
              <a:rPr lang="en-IN" smtClean="0"/>
              <a:t>‹#›</a:t>
            </a:fld>
            <a:endParaRPr lang="en-IN"/>
          </a:p>
        </p:txBody>
      </p:sp>
    </p:spTree>
    <p:extLst>
      <p:ext uri="{BB962C8B-B14F-4D97-AF65-F5344CB8AC3E}">
        <p14:creationId xmlns:p14="http://schemas.microsoft.com/office/powerpoint/2010/main" val="3271376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7837F5D-1085-4EB0-9604-363F519842EB}" type="datetimeFigureOut">
              <a:rPr lang="en-IN" smtClean="0"/>
              <a:t>11-09-2019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E56ABEE-2917-4E4C-A009-D3C4677DE25D}" type="slidenum">
              <a:rPr lang="en-IN" smtClean="0"/>
              <a:t>‹#›</a:t>
            </a:fld>
            <a:endParaRPr lang="en-IN"/>
          </a:p>
        </p:txBody>
      </p:sp>
    </p:spTree>
    <p:extLst>
      <p:ext uri="{BB962C8B-B14F-4D97-AF65-F5344CB8AC3E}">
        <p14:creationId xmlns:p14="http://schemas.microsoft.com/office/powerpoint/2010/main" val="907113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837F5D-1085-4EB0-9604-363F519842EB}" type="datetimeFigureOut">
              <a:rPr lang="en-IN" smtClean="0"/>
              <a:t>11-09-2019</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56ABEE-2917-4E4C-A009-D3C4677DE25D}" type="slidenum">
              <a:rPr lang="en-IN" smtClean="0"/>
              <a:t>‹#›</a:t>
            </a:fld>
            <a:endParaRPr lang="en-IN"/>
          </a:p>
        </p:txBody>
      </p:sp>
    </p:spTree>
    <p:extLst>
      <p:ext uri="{BB962C8B-B14F-4D97-AF65-F5344CB8AC3E}">
        <p14:creationId xmlns:p14="http://schemas.microsoft.com/office/powerpoint/2010/main" val="36513752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6848" y="333383"/>
            <a:ext cx="7384010" cy="554924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37196" y="5837877"/>
            <a:ext cx="1174160" cy="829251"/>
          </a:xfrm>
          <a:prstGeom prst="rect">
            <a:avLst/>
          </a:prstGeom>
        </p:spPr>
      </p:pic>
    </p:spTree>
    <p:extLst>
      <p:ext uri="{BB962C8B-B14F-4D97-AF65-F5344CB8AC3E}">
        <p14:creationId xmlns:p14="http://schemas.microsoft.com/office/powerpoint/2010/main" val="11369977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04879" y="0"/>
            <a:ext cx="6582241" cy="6858000"/>
          </a:xfrm>
          <a:prstGeom prst="rect">
            <a:avLst/>
          </a:prstGeom>
        </p:spPr>
      </p:pic>
      <p:sp>
        <p:nvSpPr>
          <p:cNvPr id="3" name="Rectangle 2"/>
          <p:cNvSpPr/>
          <p:nvPr/>
        </p:nvSpPr>
        <p:spPr>
          <a:xfrm>
            <a:off x="2230206" y="141828"/>
            <a:ext cx="421910" cy="470000"/>
          </a:xfrm>
          <a:prstGeom prst="rect">
            <a:avLst/>
          </a:prstGeom>
        </p:spPr>
        <p:txBody>
          <a:bodyPr wrap="none">
            <a:spAutoFit/>
          </a:bodyPr>
          <a:lstStyle/>
          <a:p>
            <a:pPr>
              <a:lnSpc>
                <a:spcPct val="107000"/>
              </a:lnSpc>
              <a:spcAft>
                <a:spcPts val="800"/>
              </a:spcAft>
            </a:pPr>
            <a:r>
              <a:rPr lang="en-IN" sz="2400" b="1" dirty="0" smtClean="0">
                <a:effectLst/>
                <a:latin typeface="Calibri" panose="020F0502020204030204" pitchFamily="34" charset="0"/>
                <a:ea typeface="Calibri" panose="020F0502020204030204" pitchFamily="34" charset="0"/>
                <a:cs typeface="Times New Roman" panose="02020603050405020304" pitchFamily="18" charset="0"/>
              </a:rPr>
              <a:t>1.</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p:cNvSpPr/>
          <p:nvPr/>
        </p:nvSpPr>
        <p:spPr>
          <a:xfrm>
            <a:off x="2184598" y="2293358"/>
            <a:ext cx="421910" cy="470000"/>
          </a:xfrm>
          <a:prstGeom prst="rect">
            <a:avLst/>
          </a:prstGeom>
        </p:spPr>
        <p:txBody>
          <a:bodyPr wrap="none">
            <a:spAutoFit/>
          </a:bodyPr>
          <a:lstStyle/>
          <a:p>
            <a:pPr>
              <a:lnSpc>
                <a:spcPct val="107000"/>
              </a:lnSpc>
              <a:spcAft>
                <a:spcPts val="800"/>
              </a:spcAft>
            </a:pPr>
            <a:r>
              <a:rPr lang="en-IN" sz="2400" b="1" dirty="0">
                <a:latin typeface="Calibri" panose="020F0502020204030204" pitchFamily="34" charset="0"/>
                <a:ea typeface="Calibri" panose="020F0502020204030204" pitchFamily="34" charset="0"/>
                <a:cs typeface="Times New Roman" panose="02020603050405020304" pitchFamily="18" charset="0"/>
              </a:rPr>
              <a:t>2</a:t>
            </a:r>
            <a:r>
              <a:rPr lang="en-IN" sz="2400" b="1" dirty="0" smtClean="0">
                <a:effectLst/>
                <a:latin typeface="Calibri" panose="020F0502020204030204" pitchFamily="34" charset="0"/>
                <a:ea typeface="Calibri" panose="020F0502020204030204" pitchFamily="34" charset="0"/>
                <a:cs typeface="Times New Roman" panose="02020603050405020304" pitchFamily="18" charset="0"/>
              </a:rPr>
              <a:t>.</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p:cNvSpPr/>
          <p:nvPr/>
        </p:nvSpPr>
        <p:spPr>
          <a:xfrm>
            <a:off x="2178190" y="3993227"/>
            <a:ext cx="421910" cy="470000"/>
          </a:xfrm>
          <a:prstGeom prst="rect">
            <a:avLst/>
          </a:prstGeom>
        </p:spPr>
        <p:txBody>
          <a:bodyPr wrap="none">
            <a:spAutoFit/>
          </a:bodyPr>
          <a:lstStyle/>
          <a:p>
            <a:pPr>
              <a:lnSpc>
                <a:spcPct val="107000"/>
              </a:lnSpc>
              <a:spcAft>
                <a:spcPts val="800"/>
              </a:spcAft>
            </a:pPr>
            <a:r>
              <a:rPr lang="en-IN" sz="2400" b="1" dirty="0">
                <a:latin typeface="Calibri" panose="020F0502020204030204" pitchFamily="34" charset="0"/>
                <a:ea typeface="Calibri" panose="020F0502020204030204" pitchFamily="34" charset="0"/>
                <a:cs typeface="Times New Roman" panose="02020603050405020304" pitchFamily="18" charset="0"/>
              </a:rPr>
              <a:t>3</a:t>
            </a:r>
            <a:r>
              <a:rPr lang="en-IN" sz="2400" b="1" dirty="0" smtClean="0">
                <a:effectLst/>
                <a:latin typeface="Calibri" panose="020F0502020204030204" pitchFamily="34" charset="0"/>
                <a:ea typeface="Calibri" panose="020F0502020204030204" pitchFamily="34" charset="0"/>
                <a:cs typeface="Times New Roman" panose="02020603050405020304" pitchFamily="18" charset="0"/>
              </a:rPr>
              <a:t>.</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37196" y="5837877"/>
            <a:ext cx="1174160" cy="829251"/>
          </a:xfrm>
          <a:prstGeom prst="rect">
            <a:avLst/>
          </a:prstGeom>
        </p:spPr>
      </p:pic>
    </p:spTree>
    <p:extLst>
      <p:ext uri="{BB962C8B-B14F-4D97-AF65-F5344CB8AC3E}">
        <p14:creationId xmlns:p14="http://schemas.microsoft.com/office/powerpoint/2010/main" val="35819512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58353" y="495859"/>
            <a:ext cx="7328648" cy="2750265"/>
          </a:xfrm>
          <a:prstGeom prst="rect">
            <a:avLst/>
          </a:prstGeom>
        </p:spPr>
      </p:pic>
      <p:sp>
        <p:nvSpPr>
          <p:cNvPr id="3" name="Rectangle 2"/>
          <p:cNvSpPr/>
          <p:nvPr/>
        </p:nvSpPr>
        <p:spPr>
          <a:xfrm>
            <a:off x="1062317" y="650842"/>
            <a:ext cx="1223683" cy="487506"/>
          </a:xfrm>
          <a:prstGeom prst="rect">
            <a:avLst/>
          </a:prstGeom>
        </p:spPr>
        <p:txBody>
          <a:bodyPr wrap="square">
            <a:spAutoFit/>
          </a:bodyPr>
          <a:lstStyle/>
          <a:p>
            <a:pPr>
              <a:lnSpc>
                <a:spcPct val="107000"/>
              </a:lnSpc>
              <a:spcAft>
                <a:spcPts val="800"/>
              </a:spcAft>
            </a:pPr>
            <a:r>
              <a:rPr lang="en-IN" sz="24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Ans. </a:t>
            </a:r>
            <a:r>
              <a:rPr lang="en-IN" sz="24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1</a:t>
            </a:r>
            <a:r>
              <a:rPr lang="en-IN" sz="2400"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t>
            </a:r>
            <a:endParaRPr lang="en-IN"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p:cNvSpPr/>
          <p:nvPr/>
        </p:nvSpPr>
        <p:spPr>
          <a:xfrm>
            <a:off x="1258819" y="4283523"/>
            <a:ext cx="1047082" cy="470000"/>
          </a:xfrm>
          <a:prstGeom prst="rect">
            <a:avLst/>
          </a:prstGeom>
        </p:spPr>
        <p:txBody>
          <a:bodyPr wrap="none">
            <a:spAutoFit/>
          </a:bodyPr>
          <a:lstStyle/>
          <a:p>
            <a:pPr>
              <a:lnSpc>
                <a:spcPct val="107000"/>
              </a:lnSpc>
              <a:spcAft>
                <a:spcPts val="800"/>
              </a:spcAft>
            </a:pPr>
            <a:r>
              <a:rPr lang="en-IN" sz="24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Ans. 2</a:t>
            </a:r>
            <a:r>
              <a:rPr lang="en-IN" sz="2400"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t>
            </a:r>
            <a:endParaRPr lang="en-IN"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5" name="Rectangle 4"/>
              <p:cNvSpPr/>
              <p:nvPr/>
            </p:nvSpPr>
            <p:spPr>
              <a:xfrm>
                <a:off x="2752587" y="4283523"/>
                <a:ext cx="5580310" cy="1043684"/>
              </a:xfrm>
              <a:prstGeom prst="rect">
                <a:avLst/>
              </a:prstGeom>
            </p:spPr>
            <p:txBody>
              <a:bodyPr wrap="none">
                <a:spAutoFit/>
              </a:bodyPr>
              <a:lstStyle/>
              <a:p>
                <a:pPr>
                  <a:lnSpc>
                    <a:spcPct val="107000"/>
                  </a:lnSpc>
                  <a:spcAft>
                    <a:spcPts val="800"/>
                  </a:spcAft>
                </a:pPr>
                <a:r>
                  <a:rPr lang="en-IN" sz="4000" b="1" dirty="0" smtClean="0">
                    <a:effectLst/>
                    <a:latin typeface="Calibri" panose="020F0502020204030204" pitchFamily="34" charset="0"/>
                    <a:ea typeface="Times New Roman" panose="02020603050405020304" pitchFamily="18" charset="0"/>
                    <a:cs typeface="Times New Roman" panose="02020603050405020304" pitchFamily="18" charset="0"/>
                  </a:rPr>
                  <a:t> a) </a:t>
                </a:r>
                <a14:m>
                  <m:oMath xmlns:m="http://schemas.openxmlformats.org/officeDocument/2006/math">
                    <m:f>
                      <m:fPr>
                        <m:ctrlPr>
                          <a:rPr lang="en-IN" sz="4000" b="1" i="1">
                            <a:effectLst/>
                            <a:latin typeface="Cambria Math" panose="02040503050406030204" pitchFamily="18" charset="0"/>
                            <a:ea typeface="Calibri" panose="020F0502020204030204" pitchFamily="34" charset="0"/>
                            <a:cs typeface="Times New Roman" panose="02020603050405020304" pitchFamily="18" charset="0"/>
                          </a:rPr>
                        </m:ctrlPr>
                      </m:fPr>
                      <m:num>
                        <m:r>
                          <a:rPr lang="en-IN" sz="4000" b="1" i="1">
                            <a:effectLst/>
                            <a:latin typeface="Cambria Math" panose="02040503050406030204" pitchFamily="18" charset="0"/>
                            <a:ea typeface="Calibri" panose="020F0502020204030204" pitchFamily="34" charset="0"/>
                            <a:cs typeface="Times New Roman" panose="02020603050405020304" pitchFamily="18" charset="0"/>
                          </a:rPr>
                          <m:t>𝟑</m:t>
                        </m:r>
                        <m:r>
                          <a:rPr lang="en-IN" sz="4000" b="1" i="1">
                            <a:effectLst/>
                            <a:latin typeface="Cambria Math" panose="02040503050406030204" pitchFamily="18" charset="0"/>
                            <a:ea typeface="Calibri" panose="020F0502020204030204" pitchFamily="34" charset="0"/>
                            <a:cs typeface="Times New Roman" panose="02020603050405020304" pitchFamily="18" charset="0"/>
                          </a:rPr>
                          <m:t>𝝅</m:t>
                        </m:r>
                      </m:num>
                      <m:den>
                        <m:r>
                          <a:rPr lang="en-IN" sz="4000" b="1" i="1">
                            <a:effectLst/>
                            <a:latin typeface="Cambria Math" panose="02040503050406030204" pitchFamily="18" charset="0"/>
                            <a:ea typeface="Calibri" panose="020F0502020204030204" pitchFamily="34" charset="0"/>
                            <a:cs typeface="Times New Roman" panose="02020603050405020304" pitchFamily="18" charset="0"/>
                          </a:rPr>
                          <m:t>𝟓</m:t>
                        </m:r>
                      </m:den>
                    </m:f>
                  </m:oMath>
                </a14:m>
                <a:r>
                  <a:rPr lang="en-IN" sz="4000" b="1" dirty="0">
                    <a:effectLst/>
                    <a:latin typeface="Calibri" panose="020F0502020204030204" pitchFamily="34" charset="0"/>
                    <a:ea typeface="Times New Roman" panose="02020603050405020304" pitchFamily="18" charset="0"/>
                    <a:cs typeface="Times New Roman" panose="02020603050405020304" pitchFamily="18" charset="0"/>
                  </a:rPr>
                  <a:t> rad = </a:t>
                </a:r>
                <a14:m>
                  <m:oMath xmlns:m="http://schemas.openxmlformats.org/officeDocument/2006/math">
                    <m:f>
                      <m:fPr>
                        <m:ctrlPr>
                          <a:rPr lang="en-IN" sz="4000" b="1"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IN" sz="4000" b="1" i="1">
                            <a:effectLst/>
                            <a:latin typeface="Cambria Math" panose="02040503050406030204" pitchFamily="18" charset="0"/>
                            <a:ea typeface="Times New Roman" panose="02020603050405020304" pitchFamily="18" charset="0"/>
                            <a:cs typeface="Times New Roman" panose="02020603050405020304" pitchFamily="18" charset="0"/>
                          </a:rPr>
                          <m:t>𝟑</m:t>
                        </m:r>
                        <m:r>
                          <a:rPr lang="en-IN" sz="4000" b="1" i="1">
                            <a:effectLst/>
                            <a:latin typeface="Cambria Math" panose="02040503050406030204" pitchFamily="18" charset="0"/>
                            <a:ea typeface="Times New Roman" panose="02020603050405020304" pitchFamily="18" charset="0"/>
                            <a:cs typeface="Times New Roman" panose="02020603050405020304" pitchFamily="18" charset="0"/>
                          </a:rPr>
                          <m:t> </m:t>
                        </m:r>
                        <m:r>
                          <a:rPr lang="en-IN" sz="4000" b="1" i="1">
                            <a:effectLst/>
                            <a:latin typeface="Cambria Math" panose="02040503050406030204" pitchFamily="18" charset="0"/>
                            <a:ea typeface="Times New Roman" panose="02020603050405020304" pitchFamily="18" charset="0"/>
                            <a:cs typeface="Times New Roman" panose="02020603050405020304" pitchFamily="18" charset="0"/>
                          </a:rPr>
                          <m:t>𝒙</m:t>
                        </m:r>
                        <m:r>
                          <a:rPr lang="en-IN" sz="4000" b="1" i="1">
                            <a:effectLst/>
                            <a:latin typeface="Cambria Math" panose="02040503050406030204" pitchFamily="18" charset="0"/>
                            <a:ea typeface="Times New Roman" panose="02020603050405020304" pitchFamily="18" charset="0"/>
                            <a:cs typeface="Times New Roman" panose="02020603050405020304" pitchFamily="18" charset="0"/>
                          </a:rPr>
                          <m:t> </m:t>
                        </m:r>
                        <m:r>
                          <a:rPr lang="en-IN" sz="4000" b="1" i="1">
                            <a:effectLst/>
                            <a:latin typeface="Cambria Math" panose="02040503050406030204" pitchFamily="18" charset="0"/>
                            <a:ea typeface="Times New Roman" panose="02020603050405020304" pitchFamily="18" charset="0"/>
                            <a:cs typeface="Times New Roman" panose="02020603050405020304" pitchFamily="18" charset="0"/>
                          </a:rPr>
                          <m:t>𝟏𝟖𝟎</m:t>
                        </m:r>
                        <m:r>
                          <a:rPr lang="en-IN" sz="4000" b="1" i="1">
                            <a:effectLst/>
                            <a:latin typeface="Cambria Math" panose="02040503050406030204" pitchFamily="18" charset="0"/>
                            <a:ea typeface="Times New Roman" panose="02020603050405020304" pitchFamily="18" charset="0"/>
                            <a:cs typeface="Times New Roman" panose="02020603050405020304" pitchFamily="18" charset="0"/>
                          </a:rPr>
                          <m:t>°</m:t>
                        </m:r>
                      </m:num>
                      <m:den>
                        <m:r>
                          <a:rPr lang="en-IN" sz="4000" b="1" i="1">
                            <a:effectLst/>
                            <a:latin typeface="Cambria Math" panose="02040503050406030204" pitchFamily="18" charset="0"/>
                            <a:ea typeface="Times New Roman" panose="02020603050405020304" pitchFamily="18" charset="0"/>
                            <a:cs typeface="Times New Roman" panose="02020603050405020304" pitchFamily="18" charset="0"/>
                          </a:rPr>
                          <m:t>𝟓</m:t>
                        </m:r>
                      </m:den>
                    </m:f>
                    <m:r>
                      <a:rPr lang="en-IN" sz="4000" b="1" i="1">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en-IN" sz="4000" b="1" dirty="0">
                    <a:effectLst/>
                    <a:latin typeface="Calibri" panose="020F0502020204030204" pitchFamily="34" charset="0"/>
                    <a:ea typeface="Times New Roman" panose="02020603050405020304" pitchFamily="18" charset="0"/>
                    <a:cs typeface="Times New Roman" panose="02020603050405020304" pitchFamily="18" charset="0"/>
                  </a:rPr>
                  <a:t> = 108</a:t>
                </a:r>
                <a:r>
                  <a:rPr lang="en-IN" sz="4000" b="1" baseline="30000" dirty="0">
                    <a:effectLst/>
                    <a:latin typeface="Calibri" panose="020F0502020204030204" pitchFamily="34" charset="0"/>
                    <a:ea typeface="Times New Roman" panose="02020603050405020304" pitchFamily="18" charset="0"/>
                    <a:cs typeface="Times New Roman" panose="02020603050405020304" pitchFamily="18" charset="0"/>
                  </a:rPr>
                  <a:t>0</a:t>
                </a:r>
                <a:endParaRPr lang="en-IN" sz="3600" b="1"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 name="Rectangle 4"/>
              <p:cNvSpPr>
                <a:spLocks noRot="1" noChangeAspect="1" noMove="1" noResize="1" noEditPoints="1" noAdjustHandles="1" noChangeArrowheads="1" noChangeShapeType="1" noTextEdit="1"/>
              </p:cNvSpPr>
              <p:nvPr/>
            </p:nvSpPr>
            <p:spPr>
              <a:xfrm>
                <a:off x="2752587" y="4283523"/>
                <a:ext cx="5580310" cy="1043684"/>
              </a:xfrm>
              <a:prstGeom prst="rect">
                <a:avLst/>
              </a:prstGeom>
              <a:blipFill rotWithShape="0">
                <a:blip r:embed="rId3"/>
                <a:stretch>
                  <a:fillRect l="-1858" r="-1093" b="-12281"/>
                </a:stretch>
              </a:blipFill>
            </p:spPr>
            <p:txBody>
              <a:bodyPr/>
              <a:lstStyle/>
              <a:p>
                <a:r>
                  <a:rPr lang="en-IN">
                    <a:noFill/>
                  </a:rPr>
                  <a:t> </a:t>
                </a:r>
              </a:p>
            </p:txBody>
          </p:sp>
        </mc:Fallback>
      </mc:AlternateContent>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37196" y="5851324"/>
            <a:ext cx="1174160" cy="829251"/>
          </a:xfrm>
          <a:prstGeom prst="rect">
            <a:avLst/>
          </a:prstGeom>
        </p:spPr>
      </p:pic>
    </p:spTree>
    <p:extLst>
      <p:ext uri="{BB962C8B-B14F-4D97-AF65-F5344CB8AC3E}">
        <p14:creationId xmlns:p14="http://schemas.microsoft.com/office/powerpoint/2010/main" val="16806478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12117" y="0"/>
            <a:ext cx="5567766" cy="6858000"/>
          </a:xfrm>
          <a:prstGeom prst="rect">
            <a:avLst/>
          </a:prstGeom>
        </p:spPr>
      </p:pic>
      <p:sp>
        <p:nvSpPr>
          <p:cNvPr id="3" name="Rectangle 2"/>
          <p:cNvSpPr/>
          <p:nvPr/>
        </p:nvSpPr>
        <p:spPr>
          <a:xfrm>
            <a:off x="1552414" y="232192"/>
            <a:ext cx="1047082" cy="461665"/>
          </a:xfrm>
          <a:prstGeom prst="rect">
            <a:avLst/>
          </a:prstGeom>
        </p:spPr>
        <p:txBody>
          <a:bodyPr wrap="none">
            <a:spAutoFit/>
          </a:bodyPr>
          <a:lstStyle/>
          <a:p>
            <a:r>
              <a:rPr lang="en-IN" sz="24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Ans. </a:t>
            </a:r>
            <a:r>
              <a:rPr lang="en-IN" sz="24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3</a:t>
            </a:r>
            <a:r>
              <a:rPr lang="en-IN" sz="2400"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t>
            </a:r>
            <a:endParaRPr lang="en-IN" sz="24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37196" y="5837877"/>
            <a:ext cx="1174160" cy="829251"/>
          </a:xfrm>
          <a:prstGeom prst="rect">
            <a:avLst/>
          </a:prstGeom>
        </p:spPr>
      </p:pic>
    </p:spTree>
    <p:extLst>
      <p:ext uri="{BB962C8B-B14F-4D97-AF65-F5344CB8AC3E}">
        <p14:creationId xmlns:p14="http://schemas.microsoft.com/office/powerpoint/2010/main" val="15030950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27283"/>
            <a:ext cx="12491884" cy="6050631"/>
          </a:xfrm>
          <a:prstGeom prst="rect">
            <a:avLst/>
          </a:prstGeom>
        </p:spPr>
        <p:txBody>
          <a:bodyPr wrap="square">
            <a:spAutoFit/>
          </a:bodyPr>
          <a:lstStyle/>
          <a:p>
            <a:pPr>
              <a:lnSpc>
                <a:spcPct val="107000"/>
              </a:lnSpc>
              <a:spcAft>
                <a:spcPts val="800"/>
              </a:spcAft>
            </a:pPr>
            <a:r>
              <a:rPr lang="en-IN" sz="2500" b="1" dirty="0" smtClean="0">
                <a:effectLst/>
                <a:latin typeface="Arial" panose="020B0604020202020204" pitchFamily="34" charset="0"/>
                <a:ea typeface="Calibri" panose="020F0502020204030204" pitchFamily="34" charset="0"/>
                <a:cs typeface="Times New Roman" panose="02020603050405020304" pitchFamily="18" charset="0"/>
              </a:rPr>
              <a:t>4.</a:t>
            </a:r>
            <a:r>
              <a:rPr lang="en-IN" sz="2500" dirty="0" smtClean="0">
                <a:effectLst/>
                <a:latin typeface="Arial" panose="020B0604020202020204" pitchFamily="34" charset="0"/>
                <a:ea typeface="Calibri" panose="020F0502020204030204" pitchFamily="34" charset="0"/>
                <a:cs typeface="Times New Roman" panose="02020603050405020304" pitchFamily="18" charset="0"/>
              </a:rPr>
              <a:t> Find the 1st term of the AP whose 7th and 11th terms are respectively 37 and 57.</a:t>
            </a:r>
          </a:p>
          <a:p>
            <a:pPr>
              <a:lnSpc>
                <a:spcPct val="107000"/>
              </a:lnSpc>
              <a:spcAft>
                <a:spcPts val="800"/>
              </a:spcAft>
            </a:pPr>
            <a:endParaRPr lang="en-IN" sz="25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sz="2500" b="1" dirty="0" smtClean="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5. </a:t>
            </a:r>
            <a:r>
              <a:rPr lang="en-IN" sz="2500" dirty="0" smtClean="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A number 21 is divided into three parts which are in AP and sum of their squares is       </a:t>
            </a:r>
            <a:r>
              <a:rPr lang="en-IN" sz="2400" dirty="0" smtClean="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155</a:t>
            </a:r>
            <a:r>
              <a:rPr lang="en-IN" sz="2500" dirty="0" smtClean="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Find the largest number</a:t>
            </a:r>
            <a:r>
              <a:rPr lang="en-IN" sz="2500" dirty="0" smtClean="0">
                <a:effectLst/>
                <a:latin typeface="Arial" panose="020B0604020202020204" pitchFamily="34" charset="0"/>
                <a:ea typeface="Calibri" panose="020F0502020204030204" pitchFamily="34" charset="0"/>
                <a:cs typeface="Times New Roman" panose="02020603050405020304" pitchFamily="18" charset="0"/>
              </a:rPr>
              <a:t>.</a:t>
            </a:r>
          </a:p>
          <a:p>
            <a:pPr>
              <a:lnSpc>
                <a:spcPct val="107000"/>
              </a:lnSpc>
              <a:spcAft>
                <a:spcPts val="800"/>
              </a:spcAft>
            </a:pPr>
            <a:endParaRPr lang="en-IN" sz="25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sz="2500" b="1" dirty="0" smtClean="0">
                <a:effectLst/>
                <a:latin typeface="Arial" panose="020B0604020202020204" pitchFamily="34" charset="0"/>
                <a:ea typeface="Calibri" panose="020F0502020204030204" pitchFamily="34" charset="0"/>
                <a:cs typeface="Times New Roman" panose="02020603050405020304" pitchFamily="18" charset="0"/>
              </a:rPr>
              <a:t>6. </a:t>
            </a:r>
            <a:r>
              <a:rPr lang="en-IN" sz="2500" dirty="0" smtClean="0">
                <a:effectLst/>
                <a:latin typeface="Arial" panose="020B0604020202020204" pitchFamily="34" charset="0"/>
                <a:ea typeface="Calibri" panose="020F0502020204030204" pitchFamily="34" charset="0"/>
                <a:cs typeface="Times New Roman" panose="02020603050405020304" pitchFamily="18" charset="0"/>
              </a:rPr>
              <a:t>How many natural numbers between 200 to 500 are multiples of 3?</a:t>
            </a:r>
            <a:endParaRPr lang="en-IN" sz="25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IN" sz="25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sz="2500" dirty="0" smtClean="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7. The 8th term of a GP is 16 times the 4th term. What will be the first term when its sixth term is 64.</a:t>
            </a:r>
          </a:p>
          <a:p>
            <a:pPr>
              <a:lnSpc>
                <a:spcPct val="107000"/>
              </a:lnSpc>
              <a:spcAft>
                <a:spcPts val="800"/>
              </a:spcAft>
            </a:pPr>
            <a:endParaRPr lang="en-IN" sz="25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sz="2500" b="1" dirty="0" smtClean="0">
                <a:effectLst/>
                <a:latin typeface="Arial" panose="020B0604020202020204" pitchFamily="34" charset="0"/>
                <a:ea typeface="Calibri" panose="020F0502020204030204" pitchFamily="34" charset="0"/>
                <a:cs typeface="Times New Roman" panose="02020603050405020304" pitchFamily="18" charset="0"/>
              </a:rPr>
              <a:t>8. </a:t>
            </a:r>
            <a:r>
              <a:rPr lang="en-IN" sz="2500" dirty="0" smtClean="0">
                <a:effectLst/>
                <a:latin typeface="Arial" panose="020B0604020202020204" pitchFamily="34" charset="0"/>
                <a:ea typeface="Calibri" panose="020F0502020204030204" pitchFamily="34" charset="0"/>
                <a:cs typeface="Times New Roman" panose="02020603050405020304" pitchFamily="18" charset="0"/>
              </a:rPr>
              <a:t>A and B are two numbers whose AM is 61 and GM is 11. What will be the possible value of A?</a:t>
            </a:r>
            <a:endParaRPr lang="en-IN" sz="25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06137" y="5933932"/>
            <a:ext cx="1174160" cy="829251"/>
          </a:xfrm>
          <a:prstGeom prst="rect">
            <a:avLst/>
          </a:prstGeom>
        </p:spPr>
      </p:pic>
    </p:spTree>
    <p:extLst>
      <p:ext uri="{BB962C8B-B14F-4D97-AF65-F5344CB8AC3E}">
        <p14:creationId xmlns:p14="http://schemas.microsoft.com/office/powerpoint/2010/main" val="42171197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3776" y="186502"/>
            <a:ext cx="11447930" cy="2376035"/>
          </a:xfrm>
          <a:prstGeom prst="rect">
            <a:avLst/>
          </a:prstGeom>
        </p:spPr>
        <p:txBody>
          <a:bodyPr wrap="square">
            <a:spAutoFit/>
          </a:bodyPr>
          <a:lstStyle/>
          <a:p>
            <a:pPr>
              <a:lnSpc>
                <a:spcPct val="107000"/>
              </a:lnSpc>
              <a:spcAft>
                <a:spcPts val="800"/>
              </a:spcAft>
            </a:pPr>
            <a:r>
              <a:rPr lang="en-IN" sz="2000" b="1" dirty="0" smtClean="0">
                <a:effectLst/>
                <a:latin typeface="Arial" panose="020B0604020202020204" pitchFamily="34" charset="0"/>
                <a:ea typeface="Calibri" panose="020F0502020204030204" pitchFamily="34" charset="0"/>
                <a:cs typeface="Times New Roman" panose="02020603050405020304" pitchFamily="18" charset="0"/>
              </a:rPr>
              <a:t>9. </a:t>
            </a:r>
            <a:r>
              <a:rPr lang="en-IN" sz="2000" dirty="0" smtClean="0">
                <a:effectLst/>
                <a:latin typeface="Arial" panose="020B0604020202020204" pitchFamily="34" charset="0"/>
                <a:ea typeface="Calibri" panose="020F0502020204030204" pitchFamily="34" charset="0"/>
                <a:cs typeface="Times New Roman" panose="02020603050405020304" pitchFamily="18" charset="0"/>
              </a:rPr>
              <a:t>Find the number of terms in the series 1/8, 1/2, 2…….8192.</a:t>
            </a:r>
          </a:p>
          <a:p>
            <a:pPr>
              <a:lnSpc>
                <a:spcPct val="107000"/>
              </a:lnSpc>
              <a:spcAft>
                <a:spcPts val="800"/>
              </a:spcAft>
            </a:pPr>
            <a:endParaRPr lang="en-IN" sz="2000" dirty="0">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IN"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sz="2000" b="1" dirty="0" smtClean="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10. </a:t>
            </a:r>
            <a:r>
              <a:rPr lang="en-IN" sz="2000" dirty="0" smtClean="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A rubber ball rebounds (5/6)</a:t>
            </a:r>
            <a:r>
              <a:rPr lang="en-IN" sz="2000" dirty="0" err="1" smtClean="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th</a:t>
            </a:r>
            <a:r>
              <a:rPr lang="en-IN" sz="2000" dirty="0" smtClean="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of its height after striking to the ground form which it has fallen. Find the total distance that it travels before coming to rest, if it is gently dropped from a height of 360 metres.</a:t>
            </a:r>
            <a:endParaRPr lang="en-IN"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3" name="Rectangle 2"/>
              <p:cNvSpPr/>
              <p:nvPr/>
            </p:nvSpPr>
            <p:spPr>
              <a:xfrm>
                <a:off x="183776" y="2947043"/>
                <a:ext cx="12008224" cy="1414105"/>
              </a:xfrm>
              <a:prstGeom prst="rect">
                <a:avLst/>
              </a:prstGeom>
            </p:spPr>
            <p:txBody>
              <a:bodyPr wrap="square">
                <a:spAutoFit/>
              </a:bodyPr>
              <a:lstStyle/>
              <a:p>
                <a:pPr>
                  <a:lnSpc>
                    <a:spcPct val="107000"/>
                  </a:lnSpc>
                  <a:spcAft>
                    <a:spcPts val="800"/>
                  </a:spcAft>
                </a:pPr>
                <a:r>
                  <a:rPr lang="en-IN" sz="2000" b="1" dirty="0" smtClean="0">
                    <a:effectLst/>
                    <a:latin typeface="Calibri" panose="020F0502020204030204" pitchFamily="34" charset="0"/>
                    <a:ea typeface="Calibri" panose="020F0502020204030204" pitchFamily="34" charset="0"/>
                    <a:cs typeface="Times New Roman" panose="02020603050405020304" pitchFamily="18" charset="0"/>
                  </a:rPr>
                  <a:t>11.</a:t>
                </a:r>
                <a:r>
                  <a:rPr lang="en-IN" sz="2000" dirty="0">
                    <a:effectLst/>
                    <a:latin typeface="Calibri" panose="020F0502020204030204" pitchFamily="34" charset="0"/>
                    <a:ea typeface="Calibri" panose="020F0502020204030204" pitchFamily="34" charset="0"/>
                    <a:cs typeface="Times New Roman" panose="02020603050405020304" pitchFamily="18" charset="0"/>
                  </a:rPr>
                  <a:t> The probability that three men hit a target are </a:t>
                </a:r>
                <a14:m>
                  <m:oMath xmlns:m="http://schemas.openxmlformats.org/officeDocument/2006/math">
                    <m:f>
                      <m:fPr>
                        <m:ctrlPr>
                          <a:rPr lang="en-IN" sz="2400" i="1">
                            <a:effectLst/>
                            <a:latin typeface="Cambria Math" panose="02040503050406030204" pitchFamily="18" charset="0"/>
                            <a:ea typeface="Calibri" panose="020F0502020204030204" pitchFamily="34" charset="0"/>
                            <a:cs typeface="Times New Roman" panose="02020603050405020304" pitchFamily="18" charset="0"/>
                          </a:rPr>
                        </m:ctrlPr>
                      </m:fPr>
                      <m:num>
                        <m:r>
                          <a:rPr lang="en-IN" sz="2400" i="1">
                            <a:effectLst/>
                            <a:latin typeface="Cambria Math" panose="02040503050406030204" pitchFamily="18" charset="0"/>
                            <a:ea typeface="Calibri" panose="020F0502020204030204" pitchFamily="34" charset="0"/>
                            <a:cs typeface="Times New Roman" panose="02020603050405020304" pitchFamily="18" charset="0"/>
                          </a:rPr>
                          <m:t>1</m:t>
                        </m:r>
                      </m:num>
                      <m:den>
                        <m:r>
                          <a:rPr lang="en-IN" sz="2400" i="1">
                            <a:effectLst/>
                            <a:latin typeface="Cambria Math" panose="02040503050406030204" pitchFamily="18" charset="0"/>
                            <a:ea typeface="Calibri" panose="020F0502020204030204" pitchFamily="34" charset="0"/>
                            <a:cs typeface="Times New Roman" panose="02020603050405020304" pitchFamily="18" charset="0"/>
                          </a:rPr>
                          <m:t>6</m:t>
                        </m:r>
                      </m:den>
                    </m:f>
                    <m:r>
                      <a:rPr lang="en-IN" sz="2400" i="1">
                        <a:effectLst/>
                        <a:latin typeface="Cambria Math" panose="02040503050406030204" pitchFamily="18" charset="0"/>
                        <a:ea typeface="Calibri" panose="020F0502020204030204" pitchFamily="34" charset="0"/>
                        <a:cs typeface="Times New Roman" panose="02020603050405020304" pitchFamily="18" charset="0"/>
                      </a:rPr>
                      <m:t> </m:t>
                    </m:r>
                  </m:oMath>
                </a14:m>
                <a:r>
                  <a:rPr lang="en-IN" sz="2000" dirty="0">
                    <a:effectLst/>
                    <a:latin typeface="Calibri" panose="020F0502020204030204" pitchFamily="34" charset="0"/>
                    <a:ea typeface="Times New Roman" panose="02020603050405020304" pitchFamily="18" charset="0"/>
                    <a:cs typeface="Times New Roman" panose="02020603050405020304" pitchFamily="18" charset="0"/>
                  </a:rPr>
                  <a:t>, </a:t>
                </a:r>
                <a14:m>
                  <m:oMath xmlns:m="http://schemas.openxmlformats.org/officeDocument/2006/math">
                    <m:f>
                      <m:fPr>
                        <m:ctrlPr>
                          <a:rPr lang="en-IN" sz="2400"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IN" sz="2400" i="1">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en-IN" sz="2400" i="1">
                            <a:effectLst/>
                            <a:latin typeface="Cambria Math" panose="02040503050406030204" pitchFamily="18" charset="0"/>
                            <a:ea typeface="Times New Roman" panose="02020603050405020304" pitchFamily="18" charset="0"/>
                            <a:cs typeface="Times New Roman" panose="02020603050405020304" pitchFamily="18" charset="0"/>
                          </a:rPr>
                          <m:t>4 </m:t>
                        </m:r>
                      </m:den>
                    </m:f>
                    <m:r>
                      <a:rPr lang="en-IN" sz="2400" i="1">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en-IN" sz="2000" dirty="0">
                    <a:effectLst/>
                    <a:latin typeface="Calibri" panose="020F0502020204030204" pitchFamily="34" charset="0"/>
                    <a:ea typeface="Times New Roman" panose="02020603050405020304" pitchFamily="18" charset="0"/>
                    <a:cs typeface="Times New Roman" panose="02020603050405020304" pitchFamily="18" charset="0"/>
                  </a:rPr>
                  <a:t>and </a:t>
                </a:r>
                <a14:m>
                  <m:oMath xmlns:m="http://schemas.openxmlformats.org/officeDocument/2006/math">
                    <m:f>
                      <m:fPr>
                        <m:ctrlPr>
                          <a:rPr lang="en-IN" sz="2400"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IN" sz="2400" i="1">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en-IN" sz="2400" i="1">
                            <a:effectLst/>
                            <a:latin typeface="Cambria Math" panose="02040503050406030204" pitchFamily="18" charset="0"/>
                            <a:ea typeface="Times New Roman" panose="02020603050405020304" pitchFamily="18" charset="0"/>
                            <a:cs typeface="Times New Roman" panose="02020603050405020304" pitchFamily="18" charset="0"/>
                          </a:rPr>
                          <m:t>3</m:t>
                        </m:r>
                      </m:den>
                    </m:f>
                    <m:r>
                      <a:rPr lang="en-IN" sz="2400" i="1">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en-IN" sz="2000" dirty="0">
                    <a:effectLst/>
                    <a:latin typeface="Calibri" panose="020F0502020204030204" pitchFamily="34" charset="0"/>
                    <a:ea typeface="Times New Roman" panose="02020603050405020304" pitchFamily="18" charset="0"/>
                    <a:cs typeface="Times New Roman" panose="02020603050405020304" pitchFamily="18" charset="0"/>
                  </a:rPr>
                  <a:t> </a:t>
                </a:r>
                <a:r>
                  <a:rPr lang="en-IN" sz="2000" dirty="0">
                    <a:effectLst/>
                    <a:latin typeface="Calibri" panose="020F0502020204030204" pitchFamily="34" charset="0"/>
                    <a:ea typeface="Calibri" panose="020F0502020204030204" pitchFamily="34" charset="0"/>
                    <a:cs typeface="Times New Roman" panose="02020603050405020304" pitchFamily="18" charset="0"/>
                  </a:rPr>
                  <a:t> respectively. If only one hits the target what is the target, what is the probability that it was the first man</a:t>
                </a:r>
                <a:r>
                  <a:rPr lang="en-IN" sz="2000" dirty="0" smtClean="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en-IN" sz="2000" dirty="0" smtClean="0">
                    <a:effectLst/>
                    <a:latin typeface="Calibri" panose="020F0502020204030204" pitchFamily="34" charset="0"/>
                    <a:ea typeface="Calibri" panose="020F0502020204030204" pitchFamily="34" charset="0"/>
                    <a:cs typeface="Times New Roman" panose="02020603050405020304" pitchFamily="18" charset="0"/>
                  </a:rPr>
                  <a:t>a) 11/57    b) 21/57     c) 12/67     d) 2/9</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3" name="Rectangle 2"/>
              <p:cNvSpPr>
                <a:spLocks noRot="1" noChangeAspect="1" noMove="1" noResize="1" noEditPoints="1" noAdjustHandles="1" noChangeArrowheads="1" noChangeShapeType="1" noTextEdit="1"/>
              </p:cNvSpPr>
              <p:nvPr/>
            </p:nvSpPr>
            <p:spPr>
              <a:xfrm>
                <a:off x="183776" y="2947043"/>
                <a:ext cx="12008224" cy="1414105"/>
              </a:xfrm>
              <a:prstGeom prst="rect">
                <a:avLst/>
              </a:prstGeom>
              <a:blipFill rotWithShape="0">
                <a:blip r:embed="rId2"/>
                <a:stretch>
                  <a:fillRect l="-508" b="-5603"/>
                </a:stretch>
              </a:blipFill>
            </p:spPr>
            <p:txBody>
              <a:bodyPr/>
              <a:lstStyle/>
              <a:p>
                <a:r>
                  <a:rPr lang="en-IN">
                    <a:noFill/>
                  </a:rPr>
                  <a:t> </a:t>
                </a:r>
              </a:p>
            </p:txBody>
          </p:sp>
        </mc:Fallback>
      </mc:AlternateContent>
      <p:sp>
        <p:nvSpPr>
          <p:cNvPr id="4" name="Rectangle 3"/>
          <p:cNvSpPr/>
          <p:nvPr/>
        </p:nvSpPr>
        <p:spPr>
          <a:xfrm>
            <a:off x="183776" y="5130159"/>
            <a:ext cx="11824448" cy="1182888"/>
          </a:xfrm>
          <a:prstGeom prst="rect">
            <a:avLst/>
          </a:prstGeom>
        </p:spPr>
        <p:txBody>
          <a:bodyPr wrap="square">
            <a:spAutoFit/>
          </a:bodyPr>
          <a:lstStyle/>
          <a:p>
            <a:pPr>
              <a:lnSpc>
                <a:spcPct val="107000"/>
              </a:lnSpc>
              <a:spcAft>
                <a:spcPts val="800"/>
              </a:spcAft>
            </a:pPr>
            <a:r>
              <a:rPr lang="en-IN" sz="2000"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12.</a:t>
            </a:r>
            <a:r>
              <a:rPr lang="en-IN" sz="2000"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 bag contains 100 tickets numbered 1, 2, 3,........,100 If a ticket is drawn out of it at random, what is the probability that the ticket drawn has the digit 2 appearing on it</a:t>
            </a:r>
          </a:p>
          <a:p>
            <a:pPr>
              <a:lnSpc>
                <a:spcPct val="107000"/>
              </a:lnSpc>
              <a:spcAft>
                <a:spcPts val="800"/>
              </a:spcAft>
            </a:pPr>
            <a:r>
              <a:rPr lang="en-IN" sz="20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 21/100     b) 19/100     c) 32/100     d) 23/100</a:t>
            </a:r>
            <a:endParaRPr lang="en-IN"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37196" y="5837877"/>
            <a:ext cx="1174160" cy="829251"/>
          </a:xfrm>
          <a:prstGeom prst="rect">
            <a:avLst/>
          </a:prstGeom>
        </p:spPr>
      </p:pic>
    </p:spTree>
    <p:extLst>
      <p:ext uri="{BB962C8B-B14F-4D97-AF65-F5344CB8AC3E}">
        <p14:creationId xmlns:p14="http://schemas.microsoft.com/office/powerpoint/2010/main" val="6975412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7222" y="114142"/>
            <a:ext cx="11994777" cy="1182888"/>
          </a:xfrm>
          <a:prstGeom prst="rect">
            <a:avLst/>
          </a:prstGeom>
        </p:spPr>
        <p:txBody>
          <a:bodyPr wrap="square">
            <a:spAutoFit/>
          </a:bodyPr>
          <a:lstStyle/>
          <a:p>
            <a:pPr>
              <a:lnSpc>
                <a:spcPct val="107000"/>
              </a:lnSpc>
              <a:spcAft>
                <a:spcPts val="800"/>
              </a:spcAft>
            </a:pPr>
            <a:r>
              <a:rPr lang="en-IN" sz="2000" b="1" dirty="0" smtClean="0">
                <a:effectLst/>
                <a:latin typeface="Calibri" panose="020F0502020204030204" pitchFamily="34" charset="0"/>
                <a:ea typeface="Calibri" panose="020F0502020204030204" pitchFamily="34" charset="0"/>
                <a:cs typeface="Times New Roman" panose="02020603050405020304" pitchFamily="18" charset="0"/>
              </a:rPr>
              <a:t>13. </a:t>
            </a:r>
            <a:r>
              <a:rPr lang="en-IN" sz="2000" dirty="0" smtClean="0">
                <a:effectLst/>
                <a:latin typeface="Calibri" panose="020F0502020204030204" pitchFamily="34" charset="0"/>
                <a:ea typeface="Calibri" panose="020F0502020204030204" pitchFamily="34" charset="0"/>
                <a:cs typeface="Times New Roman" panose="02020603050405020304" pitchFamily="18" charset="0"/>
              </a:rPr>
              <a:t>The batting average of 40 innings of a cricket player is 50 runs. His highest scorer exceeds his lowest score by 172 runs. If these two innings are excluded at the average of the remaining 38 innings is 48. His highest score was?</a:t>
            </a:r>
          </a:p>
          <a:p>
            <a:pPr>
              <a:lnSpc>
                <a:spcPct val="107000"/>
              </a:lnSpc>
              <a:spcAft>
                <a:spcPts val="800"/>
              </a:spcAft>
            </a:pPr>
            <a:r>
              <a:rPr lang="en-IN" sz="2000" dirty="0" smtClean="0">
                <a:latin typeface="Calibri" panose="020F0502020204030204" pitchFamily="34" charset="0"/>
                <a:ea typeface="Calibri" panose="020F0502020204030204" pitchFamily="34" charset="0"/>
                <a:cs typeface="Times New Roman" panose="02020603050405020304" pitchFamily="18" charset="0"/>
              </a:rPr>
              <a:t>a) 172     b) 173      c) 174      d) 176</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p:cNvSpPr/>
          <p:nvPr/>
        </p:nvSpPr>
        <p:spPr>
          <a:xfrm>
            <a:off x="197221" y="1808472"/>
            <a:ext cx="11878237" cy="1182888"/>
          </a:xfrm>
          <a:prstGeom prst="rect">
            <a:avLst/>
          </a:prstGeom>
        </p:spPr>
        <p:txBody>
          <a:bodyPr wrap="square">
            <a:spAutoFit/>
          </a:bodyPr>
          <a:lstStyle/>
          <a:p>
            <a:pPr>
              <a:lnSpc>
                <a:spcPct val="107000"/>
              </a:lnSpc>
              <a:spcAft>
                <a:spcPts val="800"/>
              </a:spcAft>
            </a:pPr>
            <a:r>
              <a:rPr lang="en-IN" sz="2000"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14.</a:t>
            </a:r>
            <a:r>
              <a:rPr lang="en-IN" sz="2000"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Nine persons went to a hotel for taking their meals 8 of them spent </a:t>
            </a:r>
            <a:r>
              <a:rPr lang="en-IN" sz="2000" b="1" dirty="0" smtClean="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a:t>
            </a:r>
            <a:r>
              <a:rPr lang="en-IN" sz="2000"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12 each over their meals and the 9th spent </a:t>
            </a:r>
            <a:r>
              <a:rPr lang="en-IN" sz="2000" b="1" dirty="0" smtClean="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a:t>
            </a:r>
            <a:r>
              <a:rPr lang="en-IN" sz="2000"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8 more than the average spending of all the nine. Total money spent by them was?</a:t>
            </a:r>
          </a:p>
          <a:p>
            <a:pPr>
              <a:lnSpc>
                <a:spcPct val="107000"/>
              </a:lnSpc>
              <a:spcAft>
                <a:spcPts val="800"/>
              </a:spcAft>
            </a:pPr>
            <a:r>
              <a:rPr lang="en-IN" sz="20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 </a:t>
            </a:r>
            <a:r>
              <a:rPr lang="en-IN" sz="2000" b="1" dirty="0" smtClean="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a:t>
            </a:r>
            <a:r>
              <a:rPr lang="en-IN" sz="2000"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IN" sz="20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104     b) </a:t>
            </a:r>
            <a:r>
              <a:rPr lang="en-IN" sz="2000" b="1" dirty="0" smtClean="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a:t>
            </a:r>
            <a:r>
              <a:rPr lang="en-IN" sz="2000"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IN" sz="20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105      c) </a:t>
            </a:r>
            <a:r>
              <a:rPr lang="en-IN" sz="2000" b="1" dirty="0" smtClean="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a:t>
            </a:r>
            <a:r>
              <a:rPr lang="en-IN" sz="2000"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IN" sz="20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116       d) </a:t>
            </a:r>
            <a:r>
              <a:rPr lang="en-IN" sz="2000" b="1" dirty="0" smtClean="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a:t>
            </a:r>
            <a:r>
              <a:rPr lang="en-IN" sz="2000"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IN" sz="20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117</a:t>
            </a:r>
            <a:endParaRPr lang="en-IN"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p:cNvSpPr/>
          <p:nvPr/>
        </p:nvSpPr>
        <p:spPr>
          <a:xfrm>
            <a:off x="197221" y="3589598"/>
            <a:ext cx="11730320" cy="1182888"/>
          </a:xfrm>
          <a:prstGeom prst="rect">
            <a:avLst/>
          </a:prstGeom>
        </p:spPr>
        <p:txBody>
          <a:bodyPr wrap="square">
            <a:spAutoFit/>
          </a:bodyPr>
          <a:lstStyle/>
          <a:p>
            <a:pPr>
              <a:lnSpc>
                <a:spcPct val="107000"/>
              </a:lnSpc>
              <a:spcAft>
                <a:spcPts val="800"/>
              </a:spcAft>
            </a:pPr>
            <a:r>
              <a:rPr lang="en-IN" sz="2000" b="1" dirty="0" smtClean="0">
                <a:effectLst/>
                <a:latin typeface="Calibri" panose="020F0502020204030204" pitchFamily="34" charset="0"/>
                <a:ea typeface="Calibri" panose="020F0502020204030204" pitchFamily="34" charset="0"/>
                <a:cs typeface="Times New Roman" panose="02020603050405020304" pitchFamily="18" charset="0"/>
              </a:rPr>
              <a:t>15.</a:t>
            </a:r>
            <a:r>
              <a:rPr lang="en-IN" sz="2000" dirty="0" smtClean="0">
                <a:effectLst/>
                <a:latin typeface="Calibri" panose="020F0502020204030204" pitchFamily="34" charset="0"/>
                <a:ea typeface="Calibri" panose="020F0502020204030204" pitchFamily="34" charset="0"/>
                <a:cs typeface="Times New Roman" panose="02020603050405020304" pitchFamily="18" charset="0"/>
              </a:rPr>
              <a:t> The batsman makes a score of 98 runs in the 19</a:t>
            </a:r>
            <a:r>
              <a:rPr lang="en-IN" sz="2000" baseline="30000" dirty="0" smtClean="0">
                <a:effectLst/>
                <a:latin typeface="Calibri" panose="020F0502020204030204" pitchFamily="34" charset="0"/>
                <a:ea typeface="Calibri" panose="020F0502020204030204" pitchFamily="34" charset="0"/>
                <a:cs typeface="Times New Roman" panose="02020603050405020304" pitchFamily="18" charset="0"/>
              </a:rPr>
              <a:t>th</a:t>
            </a:r>
            <a:r>
              <a:rPr lang="en-IN" sz="2000" dirty="0" smtClean="0">
                <a:effectLst/>
                <a:latin typeface="Calibri" panose="020F0502020204030204" pitchFamily="34" charset="0"/>
                <a:ea typeface="Calibri" panose="020F0502020204030204" pitchFamily="34" charset="0"/>
                <a:cs typeface="Times New Roman" panose="02020603050405020304" pitchFamily="18" charset="0"/>
              </a:rPr>
              <a:t> innings and thus increases his average by 4. What is his average after 19</a:t>
            </a:r>
            <a:r>
              <a:rPr lang="en-IN" sz="2000" baseline="30000" dirty="0" smtClean="0">
                <a:effectLst/>
                <a:latin typeface="Calibri" panose="020F0502020204030204" pitchFamily="34" charset="0"/>
                <a:ea typeface="Calibri" panose="020F0502020204030204" pitchFamily="34" charset="0"/>
                <a:cs typeface="Times New Roman" panose="02020603050405020304" pitchFamily="18" charset="0"/>
              </a:rPr>
              <a:t>th</a:t>
            </a:r>
            <a:r>
              <a:rPr lang="en-IN" sz="2000" dirty="0" smtClean="0">
                <a:effectLst/>
                <a:latin typeface="Calibri" panose="020F0502020204030204" pitchFamily="34" charset="0"/>
                <a:ea typeface="Calibri" panose="020F0502020204030204" pitchFamily="34" charset="0"/>
                <a:cs typeface="Times New Roman" panose="02020603050405020304" pitchFamily="18" charset="0"/>
              </a:rPr>
              <a:t> innings?</a:t>
            </a:r>
          </a:p>
          <a:p>
            <a:pPr>
              <a:lnSpc>
                <a:spcPct val="107000"/>
              </a:lnSpc>
              <a:spcAft>
                <a:spcPts val="800"/>
              </a:spcAft>
            </a:pPr>
            <a:r>
              <a:rPr lang="en-IN" sz="2000" dirty="0" smtClean="0">
                <a:latin typeface="Calibri" panose="020F0502020204030204" pitchFamily="34" charset="0"/>
                <a:ea typeface="Calibri" panose="020F0502020204030204" pitchFamily="34" charset="0"/>
                <a:cs typeface="Times New Roman" panose="02020603050405020304" pitchFamily="18" charset="0"/>
              </a:rPr>
              <a:t>a) 22      b) 24       c) 28        d) 26</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5" name="Rectangle 4"/>
              <p:cNvSpPr/>
              <p:nvPr/>
            </p:nvSpPr>
            <p:spPr>
              <a:xfrm>
                <a:off x="197220" y="5207676"/>
                <a:ext cx="11994779" cy="1650324"/>
              </a:xfrm>
              <a:prstGeom prst="rect">
                <a:avLst/>
              </a:prstGeom>
            </p:spPr>
            <p:txBody>
              <a:bodyPr wrap="square">
                <a:spAutoFit/>
              </a:bodyPr>
              <a:lstStyle/>
              <a:p>
                <a:pPr>
                  <a:lnSpc>
                    <a:spcPct val="107000"/>
                  </a:lnSpc>
                  <a:spcAft>
                    <a:spcPts val="800"/>
                  </a:spcAft>
                </a:pPr>
                <a:r>
                  <a:rPr lang="en-IN" sz="2000"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16.</a:t>
                </a:r>
                <a:r>
                  <a:rPr lang="en-IN" sz="2000"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The average weight of 45 students In a class is 52 kg 5 of them whose average weight is 48 kg leave the class and other 5 students whose average weight is 504 kg join the class. What is the new average weight (in kg) of the class?</a:t>
                </a:r>
              </a:p>
              <a:p>
                <a:pPr>
                  <a:lnSpc>
                    <a:spcPct val="107000"/>
                  </a:lnSpc>
                  <a:spcAft>
                    <a:spcPts val="800"/>
                  </a:spcAft>
                </a:pPr>
                <a:r>
                  <a:rPr lang="en-IN" sz="20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 52.6     b) 52 </a:t>
                </a:r>
                <a14:m>
                  <m:oMath xmlns:m="http://schemas.openxmlformats.org/officeDocument/2006/math">
                    <m:f>
                      <m:fPr>
                        <m:ctrlPr>
                          <a:rPr lang="en-IN" sz="2000" i="1" smtClean="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IN" sz="2000" b="0" i="1" smtClean="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2</m:t>
                        </m:r>
                      </m:num>
                      <m:den>
                        <m:r>
                          <a:rPr lang="en-IN" sz="2000" i="1">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3</m:t>
                        </m:r>
                      </m:den>
                    </m:f>
                  </m:oMath>
                </a14:m>
                <a:r>
                  <a:rPr lang="en-IN" sz="2000"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c) 52 </a:t>
                </a:r>
                <a14:m>
                  <m:oMath xmlns:m="http://schemas.openxmlformats.org/officeDocument/2006/math">
                    <m:f>
                      <m:fPr>
                        <m:ctrlPr>
                          <a:rPr lang="en-IN" sz="2000" i="1" smtClean="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IN" sz="2000" i="1">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en-IN" sz="2000" i="1">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3</m:t>
                        </m:r>
                      </m:den>
                    </m:f>
                  </m:oMath>
                </a14:m>
                <a:r>
                  <a:rPr lang="en-IN" sz="2000"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d) None of these</a:t>
                </a:r>
                <a:endParaRPr lang="en-IN"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 name="Rectangle 4"/>
              <p:cNvSpPr>
                <a:spLocks noRot="1" noChangeAspect="1" noMove="1" noResize="1" noEditPoints="1" noAdjustHandles="1" noChangeArrowheads="1" noChangeShapeType="1" noTextEdit="1"/>
              </p:cNvSpPr>
              <p:nvPr/>
            </p:nvSpPr>
            <p:spPr>
              <a:xfrm>
                <a:off x="197220" y="5207676"/>
                <a:ext cx="11994779" cy="1650324"/>
              </a:xfrm>
              <a:prstGeom prst="rect">
                <a:avLst/>
              </a:prstGeom>
              <a:blipFill rotWithShape="0">
                <a:blip r:embed="rId2"/>
                <a:stretch>
                  <a:fillRect l="-508" t="-1476" b="-1845"/>
                </a:stretch>
              </a:blipFill>
            </p:spPr>
            <p:txBody>
              <a:bodyPr/>
              <a:lstStyle/>
              <a:p>
                <a:r>
                  <a:rPr lang="en-IN">
                    <a:noFill/>
                  </a:rPr>
                  <a:t> </a:t>
                </a:r>
              </a:p>
            </p:txBody>
          </p:sp>
        </mc:Fallback>
      </mc:AlternateContent>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37196" y="6072755"/>
            <a:ext cx="1174160" cy="829251"/>
          </a:xfrm>
          <a:prstGeom prst="rect">
            <a:avLst/>
          </a:prstGeom>
        </p:spPr>
      </p:pic>
    </p:spTree>
    <p:extLst>
      <p:ext uri="{BB962C8B-B14F-4D97-AF65-F5344CB8AC3E}">
        <p14:creationId xmlns:p14="http://schemas.microsoft.com/office/powerpoint/2010/main" val="42023416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26283" y="2616087"/>
            <a:ext cx="7816692" cy="829394"/>
          </a:xfrm>
          <a:prstGeom prst="rect">
            <a:avLst/>
          </a:prstGeom>
        </p:spPr>
        <p:txBody>
          <a:bodyPr wrap="none">
            <a:spAutoFit/>
          </a:bodyPr>
          <a:lstStyle/>
          <a:p>
            <a:pPr>
              <a:lnSpc>
                <a:spcPct val="107000"/>
              </a:lnSpc>
              <a:spcAft>
                <a:spcPts val="800"/>
              </a:spcAft>
            </a:pPr>
            <a:r>
              <a:rPr lang="en-IN" sz="4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From 17 – 20 PNC Questions</a:t>
            </a:r>
            <a:endParaRPr lang="en-IN" sz="32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37196" y="5837877"/>
            <a:ext cx="1174160" cy="829251"/>
          </a:xfrm>
          <a:prstGeom prst="rect">
            <a:avLst/>
          </a:prstGeom>
        </p:spPr>
      </p:pic>
    </p:spTree>
    <p:extLst>
      <p:ext uri="{BB962C8B-B14F-4D97-AF65-F5344CB8AC3E}">
        <p14:creationId xmlns:p14="http://schemas.microsoft.com/office/powerpoint/2010/main" val="41954596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5150" y="154748"/>
            <a:ext cx="11779623" cy="1182888"/>
          </a:xfrm>
          <a:prstGeom prst="rect">
            <a:avLst/>
          </a:prstGeom>
        </p:spPr>
        <p:txBody>
          <a:bodyPr wrap="square">
            <a:spAutoFit/>
          </a:bodyPr>
          <a:lstStyle/>
          <a:p>
            <a:pPr>
              <a:lnSpc>
                <a:spcPct val="107000"/>
              </a:lnSpc>
              <a:spcAft>
                <a:spcPts val="800"/>
              </a:spcAft>
            </a:pPr>
            <a:r>
              <a:rPr lang="en-IN" sz="2000" b="1" dirty="0" smtClean="0">
                <a:effectLst/>
                <a:latin typeface="Calibri" panose="020F0502020204030204" pitchFamily="34" charset="0"/>
                <a:ea typeface="Calibri" panose="020F0502020204030204" pitchFamily="34" charset="0"/>
                <a:cs typeface="Times New Roman" panose="02020603050405020304" pitchFamily="18" charset="0"/>
              </a:rPr>
              <a:t>21.</a:t>
            </a:r>
            <a:r>
              <a:rPr lang="en-IN" sz="2000" dirty="0" smtClean="0">
                <a:effectLst/>
                <a:latin typeface="Calibri" panose="020F0502020204030204" pitchFamily="34" charset="0"/>
                <a:ea typeface="Calibri" panose="020F0502020204030204" pitchFamily="34" charset="0"/>
                <a:cs typeface="Times New Roman" panose="02020603050405020304" pitchFamily="18" charset="0"/>
              </a:rPr>
              <a:t> A father's age is three times the sum of the ages of his two children, but 20 year hence his age will be equal to the sum of their ages. Then, the father's age is</a:t>
            </a:r>
          </a:p>
          <a:p>
            <a:pPr>
              <a:lnSpc>
                <a:spcPct val="107000"/>
              </a:lnSpc>
              <a:spcAft>
                <a:spcPts val="800"/>
              </a:spcAft>
            </a:pPr>
            <a:r>
              <a:rPr lang="en-IN" sz="2000" dirty="0" smtClean="0">
                <a:latin typeface="Calibri" panose="020F0502020204030204" pitchFamily="34" charset="0"/>
                <a:ea typeface="Calibri" panose="020F0502020204030204" pitchFamily="34" charset="0"/>
                <a:cs typeface="Times New Roman" panose="02020603050405020304" pitchFamily="18" charset="0"/>
              </a:rPr>
              <a:t>a) 30 year      b) 40 year      c) 35 year     d) 45 year   </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p:cNvSpPr/>
          <p:nvPr/>
        </p:nvSpPr>
        <p:spPr>
          <a:xfrm>
            <a:off x="215150" y="1909324"/>
            <a:ext cx="11873754" cy="1512209"/>
          </a:xfrm>
          <a:prstGeom prst="rect">
            <a:avLst/>
          </a:prstGeom>
        </p:spPr>
        <p:txBody>
          <a:bodyPr wrap="square">
            <a:spAutoFit/>
          </a:bodyPr>
          <a:lstStyle/>
          <a:p>
            <a:pPr>
              <a:lnSpc>
                <a:spcPct val="107000"/>
              </a:lnSpc>
              <a:spcAft>
                <a:spcPts val="800"/>
              </a:spcAft>
            </a:pPr>
            <a:r>
              <a:rPr lang="en-IN" sz="2000"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22.</a:t>
            </a:r>
            <a:r>
              <a:rPr lang="en-IN" sz="2000"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If 6 year are subtracted from the present age of </a:t>
            </a:r>
            <a:r>
              <a:rPr lang="en-IN" sz="2000" dirty="0" err="1"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Randheer</a:t>
            </a:r>
            <a:r>
              <a:rPr lang="en-IN" sz="2000"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and the remainder is divided by 18, the present age of his grandson </a:t>
            </a:r>
            <a:r>
              <a:rPr lang="en-IN" sz="2000" dirty="0" err="1"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Anup</a:t>
            </a:r>
            <a:r>
              <a:rPr lang="en-IN" sz="2000"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is obtained. If </a:t>
            </a:r>
            <a:r>
              <a:rPr lang="en-IN" sz="2000" dirty="0" err="1"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Anup</a:t>
            </a:r>
            <a:r>
              <a:rPr lang="en-IN" sz="2000"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is 2 </a:t>
            </a:r>
            <a:r>
              <a:rPr lang="en-IN" sz="2000" dirty="0" err="1"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yer</a:t>
            </a:r>
            <a:r>
              <a:rPr lang="en-IN" sz="2000"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younger to Mahesh, whose age is 5 years then what is the age of </a:t>
            </a:r>
            <a:r>
              <a:rPr lang="en-IN" sz="2000" dirty="0" err="1"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Randhir</a:t>
            </a:r>
            <a:r>
              <a:rPr lang="en-IN" sz="2000"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en-IN" sz="20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 84 year     b) 96 year      c) 48 year       d) 60 year</a:t>
            </a:r>
            <a:endParaRPr lang="en-IN"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p:cNvSpPr/>
          <p:nvPr/>
        </p:nvSpPr>
        <p:spPr>
          <a:xfrm>
            <a:off x="215149" y="3791517"/>
            <a:ext cx="11779623" cy="1182888"/>
          </a:xfrm>
          <a:prstGeom prst="rect">
            <a:avLst/>
          </a:prstGeom>
        </p:spPr>
        <p:txBody>
          <a:bodyPr wrap="square">
            <a:spAutoFit/>
          </a:bodyPr>
          <a:lstStyle/>
          <a:p>
            <a:pPr>
              <a:lnSpc>
                <a:spcPct val="107000"/>
              </a:lnSpc>
              <a:spcAft>
                <a:spcPts val="800"/>
              </a:spcAft>
            </a:pPr>
            <a:r>
              <a:rPr lang="en-IN" sz="2000" b="1" dirty="0" smtClean="0">
                <a:effectLst/>
                <a:latin typeface="Calibri" panose="020F0502020204030204" pitchFamily="34" charset="0"/>
                <a:ea typeface="Calibri" panose="020F0502020204030204" pitchFamily="34" charset="0"/>
                <a:cs typeface="Times New Roman" panose="02020603050405020304" pitchFamily="18" charset="0"/>
              </a:rPr>
              <a:t>23.</a:t>
            </a:r>
            <a:r>
              <a:rPr lang="en-IN" sz="2000" dirty="0" smtClean="0">
                <a:effectLst/>
                <a:latin typeface="Calibri" panose="020F0502020204030204" pitchFamily="34" charset="0"/>
                <a:ea typeface="Calibri" panose="020F0502020204030204" pitchFamily="34" charset="0"/>
                <a:cs typeface="Times New Roman" panose="02020603050405020304" pitchFamily="18" charset="0"/>
              </a:rPr>
              <a:t> In a family each daughter has the same number of brothers as she has sisters and each son has twice as many sisters as he has brothers. How many Suns are there in the family?</a:t>
            </a:r>
          </a:p>
          <a:p>
            <a:pPr>
              <a:lnSpc>
                <a:spcPct val="107000"/>
              </a:lnSpc>
              <a:spcAft>
                <a:spcPts val="800"/>
              </a:spcAft>
            </a:pPr>
            <a:r>
              <a:rPr lang="en-IN" sz="2000" dirty="0" smtClean="0">
                <a:latin typeface="Calibri" panose="020F0502020204030204" pitchFamily="34" charset="0"/>
                <a:ea typeface="Calibri" panose="020F0502020204030204" pitchFamily="34" charset="0"/>
                <a:cs typeface="Times New Roman" panose="02020603050405020304" pitchFamily="18" charset="0"/>
              </a:rPr>
              <a:t>a) 4      b) 3        c) 2          d) 5</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p:cNvSpPr/>
          <p:nvPr/>
        </p:nvSpPr>
        <p:spPr>
          <a:xfrm>
            <a:off x="215150" y="5601861"/>
            <a:ext cx="11976849" cy="1182888"/>
          </a:xfrm>
          <a:prstGeom prst="rect">
            <a:avLst/>
          </a:prstGeom>
        </p:spPr>
        <p:txBody>
          <a:bodyPr wrap="square">
            <a:spAutoFit/>
          </a:bodyPr>
          <a:lstStyle/>
          <a:p>
            <a:pPr>
              <a:lnSpc>
                <a:spcPct val="107000"/>
              </a:lnSpc>
              <a:spcAft>
                <a:spcPts val="800"/>
              </a:spcAft>
            </a:pPr>
            <a:r>
              <a:rPr lang="en-IN" sz="2000"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24.</a:t>
            </a:r>
            <a:r>
              <a:rPr lang="en-IN" sz="2000"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Anil is at present one-fourth the age of his father. After 16 year, he will be one-half age of his father Find the present age of Anil's father?</a:t>
            </a:r>
          </a:p>
          <a:p>
            <a:pPr>
              <a:lnSpc>
                <a:spcPct val="107000"/>
              </a:lnSpc>
              <a:spcAft>
                <a:spcPts val="800"/>
              </a:spcAft>
            </a:pPr>
            <a:r>
              <a:rPr lang="en-IN" sz="20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 40 years         b) 36 years       c) 32 years         d) 28 years</a:t>
            </a:r>
            <a:endParaRPr lang="en-IN"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23748" y="5955498"/>
            <a:ext cx="1174160" cy="829251"/>
          </a:xfrm>
          <a:prstGeom prst="rect">
            <a:avLst/>
          </a:prstGeom>
        </p:spPr>
      </p:pic>
    </p:spTree>
    <p:extLst>
      <p:ext uri="{BB962C8B-B14F-4D97-AF65-F5344CB8AC3E}">
        <p14:creationId xmlns:p14="http://schemas.microsoft.com/office/powerpoint/2010/main" val="312195299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TotalTime>
  <Words>606</Words>
  <Application>Microsoft Office PowerPoint</Application>
  <PresentationFormat>Widescreen</PresentationFormat>
  <Paragraphs>41</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Cambria Math</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Samir Kittur</dc:creator>
  <cp:lastModifiedBy>Samir Kittur</cp:lastModifiedBy>
  <cp:revision>9</cp:revision>
  <dcterms:created xsi:type="dcterms:W3CDTF">2019-09-11T03:42:27Z</dcterms:created>
  <dcterms:modified xsi:type="dcterms:W3CDTF">2019-09-11T04:47:21Z</dcterms:modified>
</cp:coreProperties>
</file>