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1" r:id="rId8"/>
    <p:sldId id="340" r:id="rId9"/>
    <p:sldId id="341" r:id="rId10"/>
    <p:sldId id="342" r:id="rId11"/>
    <p:sldId id="343" r:id="rId12"/>
    <p:sldId id="344" r:id="rId13"/>
    <p:sldId id="376" r:id="rId14"/>
    <p:sldId id="349" r:id="rId15"/>
    <p:sldId id="352" r:id="rId16"/>
    <p:sldId id="353" r:id="rId17"/>
    <p:sldId id="354" r:id="rId18"/>
    <p:sldId id="355" r:id="rId19"/>
    <p:sldId id="356" r:id="rId20"/>
    <p:sldId id="357" r:id="rId21"/>
    <p:sldId id="358" r:id="rId22"/>
    <p:sldId id="359" r:id="rId23"/>
    <p:sldId id="360" r:id="rId24"/>
    <p:sldId id="361" r:id="rId25"/>
    <p:sldId id="362" r:id="rId26"/>
    <p:sldId id="274" r:id="rId27"/>
    <p:sldId id="379" r:id="rId28"/>
    <p:sldId id="380" r:id="rId29"/>
    <p:sldId id="381"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86" d="100"/>
          <a:sy n="86" d="100"/>
        </p:scale>
        <p:origin x="557"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jpe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40.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139885" y="320511"/>
            <a:ext cx="7909088" cy="590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3727" y="1036948"/>
            <a:ext cx="8915400" cy="5417639"/>
          </a:xfrm>
        </p:spPr>
        <p:txBody>
          <a:bodyPr>
            <a:normAutofit/>
          </a:bodyPr>
          <a:lstStyle/>
          <a:p>
            <a:pPr marL="0" indent="0">
              <a:buNone/>
            </a:pPr>
            <a:endParaRPr lang="en-US" sz="3200" b="1" dirty="0">
              <a:solidFill>
                <a:schemeClr val="tx1">
                  <a:lumMod val="95000"/>
                  <a:lumOff val="5000"/>
                </a:schemeClr>
              </a:solidFill>
              <a:latin typeface="Algerian" panose="04020705040A02060702" pitchFamily="82" charset="0"/>
              <a:cs typeface="Times New Roman" panose="02020603050405020304" pitchFamily="18" charset="0"/>
            </a:endParaRPr>
          </a:p>
          <a:p>
            <a:pPr marL="0" indent="0">
              <a:buNone/>
            </a:pPr>
            <a:r>
              <a:rPr lang="en-US" sz="3200" b="1" dirty="0">
                <a:solidFill>
                  <a:schemeClr val="tx1">
                    <a:lumMod val="95000"/>
                    <a:lumOff val="5000"/>
                  </a:schemeClr>
                </a:solidFill>
                <a:latin typeface="Algerian" panose="04020705040A02060702" pitchFamily="82" charset="0"/>
                <a:cs typeface="Times New Roman" panose="02020603050405020304" pitchFamily="18" charset="0"/>
              </a:rPr>
              <a:t>Game Based Assessment for Capgemini :-</a:t>
            </a:r>
            <a:endParaRPr lang="en-US" sz="3200" b="1" dirty="0">
              <a:solidFill>
                <a:schemeClr val="tx1">
                  <a:lumMod val="95000"/>
                  <a:lumOff val="5000"/>
                </a:schemeClr>
              </a:solidFill>
              <a:latin typeface="Algerian" panose="04020705040A02060702" pitchFamily="82" charset="0"/>
              <a:cs typeface="Times New Roman" panose="02020603050405020304" pitchFamily="18" charset="0"/>
            </a:endParaRPr>
          </a:p>
          <a:p>
            <a:pPr marL="0" indent="0">
              <a:buNone/>
            </a:pPr>
            <a:r>
              <a:rPr lang="en-US" sz="2400" b="1" dirty="0">
                <a:solidFill>
                  <a:schemeClr val="tx1">
                    <a:lumMod val="95000"/>
                    <a:lumOff val="5000"/>
                  </a:schemeClr>
                </a:solidFill>
                <a:latin typeface="Algerian" panose="04020705040A02060702" pitchFamily="82" charset="0"/>
                <a:cs typeface="Times New Roman" panose="02020603050405020304" pitchFamily="18" charset="0"/>
              </a:rPr>
              <a:t> Gamified Aptitude Test(Capgemini)                               </a:t>
            </a:r>
            <a:endParaRPr lang="en-US" sz="2400" b="1" dirty="0">
              <a:solidFill>
                <a:schemeClr val="tx1">
                  <a:lumMod val="95000"/>
                  <a:lumOff val="5000"/>
                </a:schemeClr>
              </a:solidFill>
              <a:latin typeface="Algerian" panose="04020705040A02060702" pitchFamily="82" charset="0"/>
              <a:cs typeface="Times New Roman" panose="02020603050405020304" pitchFamily="18" charset="0"/>
            </a:endParaRPr>
          </a:p>
          <a:p>
            <a:pPr marL="2743200" lvl="5" indent="-457200">
              <a:buFont typeface="+mj-lt"/>
              <a:buAutoNum type="arabicParenR"/>
            </a:pPr>
            <a:r>
              <a:rPr lang="en-US" sz="2400" b="1" dirty="0">
                <a:solidFill>
                  <a:schemeClr val="tx1">
                    <a:lumMod val="95000"/>
                    <a:lumOff val="5000"/>
                  </a:schemeClr>
                </a:solidFill>
                <a:latin typeface="Algerian" panose="04020705040A02060702" pitchFamily="82" charset="0"/>
                <a:cs typeface="Times New Roman" panose="02020603050405020304" pitchFamily="18" charset="0"/>
              </a:rPr>
              <a:t>FIND THE NEXT FIGURE OF THE SERIES</a:t>
            </a:r>
            <a:endParaRPr lang="en-US" sz="2400" b="1" dirty="0">
              <a:solidFill>
                <a:schemeClr val="tx1">
                  <a:lumMod val="95000"/>
                  <a:lumOff val="5000"/>
                </a:schemeClr>
              </a:solidFill>
              <a:latin typeface="Algerian" panose="04020705040A02060702" pitchFamily="82" charset="0"/>
              <a:cs typeface="Times New Roman" panose="02020603050405020304" pitchFamily="18" charset="0"/>
            </a:endParaRPr>
          </a:p>
          <a:p>
            <a:pPr marL="0" indent="0">
              <a:buNone/>
            </a:pPr>
            <a:endParaRPr lang="en-US" sz="2000" dirty="0">
              <a:latin typeface="Algerian" panose="04020705040A02060702" pitchFamily="82" charset="0"/>
            </a:endParaRPr>
          </a:p>
          <a:p>
            <a:pPr marL="0" indent="0">
              <a:buNone/>
            </a:pPr>
            <a:endParaRPr lang="en-IN" sz="2400" b="1" dirty="0">
              <a:solidFill>
                <a:schemeClr val="tx1">
                  <a:lumMod val="95000"/>
                  <a:lumOff val="5000"/>
                </a:schemeClr>
              </a:solidFill>
              <a:latin typeface="Algerian" panose="04020705040A02060702" pitchFamily="82" charset="0"/>
            </a:endParaRPr>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3726" y="1338604"/>
            <a:ext cx="9725805" cy="5256749"/>
          </a:xfrm>
        </p:spPr>
        <p:txBody>
          <a:bodyPr>
            <a:normAutofit/>
          </a:bodyPr>
          <a:lstStyle/>
          <a:p>
            <a:pPr marL="0" indent="0">
              <a:buNone/>
            </a:pPr>
            <a:r>
              <a:rPr lang="en-US" sz="2400" b="1" dirty="0">
                <a:latin typeface="Algerian" panose="04020705040A02060702" pitchFamily="82" charset="0"/>
              </a:rPr>
              <a:t>Question 1)</a:t>
            </a:r>
            <a:endParaRPr lang="en-US" sz="2400" b="1" dirty="0">
              <a:latin typeface="Algerian" panose="04020705040A02060702" pitchFamily="82" charset="0"/>
            </a:endParaRPr>
          </a:p>
          <a:p>
            <a:pPr marL="0" indent="0">
              <a:buNone/>
            </a:pPr>
            <a:r>
              <a:rPr lang="en-US" sz="2400" dirty="0">
                <a:latin typeface="Algerian" panose="04020705040A02060702" pitchFamily="82" charset="0"/>
              </a:rPr>
              <a:t>                                                                                </a:t>
            </a:r>
            <a:endParaRPr lang="en-US" sz="2400" dirty="0">
              <a:latin typeface="Algerian" panose="04020705040A02060702" pitchFamily="82" charset="0"/>
            </a:endParaRPr>
          </a:p>
          <a:p>
            <a:pPr marL="0" indent="0">
              <a:buNone/>
            </a:pPr>
            <a:r>
              <a:rPr lang="en-US" sz="2400" dirty="0">
                <a:latin typeface="Algerian" panose="04020705040A02060702" pitchFamily="82" charset="0"/>
              </a:rPr>
              <a:t>                                                                                           </a:t>
            </a:r>
            <a:endParaRPr lang="en-US" sz="2400" dirty="0">
              <a:latin typeface="Algerian" panose="04020705040A02060702" pitchFamily="82" charset="0"/>
            </a:endParaRPr>
          </a:p>
          <a:p>
            <a:pPr marL="0" indent="0">
              <a:buNone/>
            </a:pPr>
            <a:r>
              <a:rPr lang="en-US" sz="2400" dirty="0">
                <a:latin typeface="Algerian" panose="04020705040A02060702" pitchFamily="82" charset="0"/>
              </a:rPr>
              <a:t> OPTIONS:                                                                                          </a:t>
            </a:r>
            <a:endParaRPr lang="en-US" sz="2400" dirty="0">
              <a:latin typeface="Algerian" panose="04020705040A02060702" pitchFamily="82" charset="0"/>
            </a:endParaRPr>
          </a:p>
          <a:p>
            <a:pPr marL="0" indent="0">
              <a:buNone/>
            </a:pPr>
            <a:r>
              <a:rPr lang="en-US" sz="2400" dirty="0">
                <a:latin typeface="Algerian" panose="04020705040A02060702" pitchFamily="82" charset="0"/>
              </a:rPr>
              <a:t>  A)            B)              C)             D)                                        </a:t>
            </a:r>
            <a:endParaRPr lang="en-US" sz="2400" dirty="0">
              <a:latin typeface="Algerian" panose="04020705040A02060702" pitchFamily="82" charset="0"/>
            </a:endParaRPr>
          </a:p>
          <a:p>
            <a:pPr marL="0" indent="0">
              <a:buNone/>
            </a:pPr>
            <a:r>
              <a:rPr lang="en-US" sz="2400" dirty="0">
                <a:latin typeface="Algerian" panose="04020705040A02060702" pitchFamily="82" charset="0"/>
              </a:rPr>
              <a:t>                                                                                         </a:t>
            </a:r>
            <a:endParaRPr lang="en-US" sz="2400" dirty="0">
              <a:latin typeface="Algerian" panose="04020705040A02060702" pitchFamily="82" charset="0"/>
            </a:endParaRPr>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2"/>
          <a:stretch>
            <a:fillRect/>
          </a:stretch>
        </p:blipFill>
        <p:spPr>
          <a:xfrm>
            <a:off x="3399155" y="165735"/>
            <a:ext cx="5198745" cy="2195830"/>
          </a:xfrm>
          <a:prstGeom prst="rect">
            <a:avLst/>
          </a:prstGeom>
        </p:spPr>
      </p:pic>
      <p:pic>
        <p:nvPicPr>
          <p:cNvPr id="6" name="Picture 5"/>
          <p:cNvPicPr>
            <a:picLocks noChangeAspect="1"/>
          </p:cNvPicPr>
          <p:nvPr/>
        </p:nvPicPr>
        <p:blipFill>
          <a:blip r:embed="rId3"/>
          <a:stretch>
            <a:fillRect/>
          </a:stretch>
        </p:blipFill>
        <p:spPr>
          <a:xfrm>
            <a:off x="2091059" y="3422883"/>
            <a:ext cx="560629" cy="576958"/>
          </a:xfrm>
          <a:prstGeom prst="rect">
            <a:avLst/>
          </a:prstGeom>
        </p:spPr>
      </p:pic>
      <p:pic>
        <p:nvPicPr>
          <p:cNvPr id="7" name="Picture 6"/>
          <p:cNvPicPr>
            <a:picLocks noChangeAspect="1"/>
          </p:cNvPicPr>
          <p:nvPr/>
        </p:nvPicPr>
        <p:blipFill>
          <a:blip r:embed="rId4"/>
          <a:stretch>
            <a:fillRect/>
          </a:stretch>
        </p:blipFill>
        <p:spPr>
          <a:xfrm>
            <a:off x="3398848" y="3352943"/>
            <a:ext cx="566072" cy="582401"/>
          </a:xfrm>
          <a:prstGeom prst="rect">
            <a:avLst/>
          </a:prstGeom>
        </p:spPr>
      </p:pic>
      <p:pic>
        <p:nvPicPr>
          <p:cNvPr id="8" name="Picture 7"/>
          <p:cNvPicPr>
            <a:picLocks noChangeAspect="1"/>
          </p:cNvPicPr>
          <p:nvPr/>
        </p:nvPicPr>
        <p:blipFill>
          <a:blip r:embed="rId5"/>
          <a:stretch>
            <a:fillRect/>
          </a:stretch>
        </p:blipFill>
        <p:spPr>
          <a:xfrm>
            <a:off x="4267566" y="3325728"/>
            <a:ext cx="604173" cy="609616"/>
          </a:xfrm>
          <a:prstGeom prst="rect">
            <a:avLst/>
          </a:prstGeom>
        </p:spPr>
      </p:pic>
      <p:pic>
        <p:nvPicPr>
          <p:cNvPr id="9" name="Picture 8"/>
          <p:cNvPicPr>
            <a:picLocks noChangeAspect="1"/>
          </p:cNvPicPr>
          <p:nvPr/>
        </p:nvPicPr>
        <p:blipFill>
          <a:blip r:embed="rId6"/>
          <a:stretch>
            <a:fillRect/>
          </a:stretch>
        </p:blipFill>
        <p:spPr>
          <a:xfrm>
            <a:off x="5715419" y="3331171"/>
            <a:ext cx="566072" cy="6041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3727" y="1540189"/>
            <a:ext cx="9582179" cy="5021975"/>
          </a:xfrm>
        </p:spPr>
        <p:txBody>
          <a:bodyPr>
            <a:normAutofit/>
          </a:bodyPr>
          <a:lstStyle/>
          <a:p>
            <a:pPr marL="0" indent="0">
              <a:buNone/>
            </a:pPr>
            <a:r>
              <a:rPr lang="en-US" sz="2400" b="1" dirty="0">
                <a:latin typeface="Algerian" panose="04020705040A02060702" pitchFamily="82" charset="0"/>
              </a:rPr>
              <a:t>Answer :- C</a:t>
            </a:r>
            <a:endParaRPr lang="en-US" sz="2400" b="1" dirty="0">
              <a:latin typeface="Algerian" panose="04020705040A02060702" pitchFamily="82" charset="0"/>
            </a:endParaRPr>
          </a:p>
          <a:p>
            <a:pPr marL="0" indent="0">
              <a:buNone/>
            </a:pPr>
            <a:endParaRPr lang="en-US" sz="2400" b="1" dirty="0">
              <a:latin typeface="Algerian" panose="04020705040A02060702" pitchFamily="82" charset="0"/>
            </a:endParaRPr>
          </a:p>
          <a:p>
            <a:pPr marL="0" indent="0">
              <a:buNone/>
            </a:pPr>
            <a:r>
              <a:rPr lang="en-US" sz="2800" dirty="0">
                <a:latin typeface="Algerian" panose="04020705040A02060702" pitchFamily="82" charset="0"/>
              </a:rPr>
              <a:t>Option C is correct.</a:t>
            </a:r>
            <a:br>
              <a:rPr lang="en-US" sz="2800" dirty="0">
                <a:latin typeface="Algerian" panose="04020705040A02060702" pitchFamily="82" charset="0"/>
              </a:rPr>
            </a:br>
            <a:r>
              <a:rPr lang="en-US" sz="2800" dirty="0">
                <a:latin typeface="Algerian" panose="04020705040A02060702" pitchFamily="82" charset="0"/>
              </a:rPr>
              <a:t>Since, The fig. gets reversed in each step and an extra line added to it in a set pattern</a:t>
            </a:r>
            <a:endParaRPr lang="en-US" sz="2800" dirty="0">
              <a:latin typeface="Algerian" panose="04020705040A02060702" pitchFamily="82" charset="0"/>
            </a:endParaRPr>
          </a:p>
          <a:p>
            <a:pPr marL="0" indent="0">
              <a:buNone/>
            </a:pPr>
            <a:endParaRPr lang="en-IN" sz="2400" b="1" dirty="0">
              <a:latin typeface="Algerian" panose="04020705040A02060702" pitchFamily="82" charset="0"/>
            </a:endParaRPr>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81" y="1174257"/>
            <a:ext cx="9090599" cy="3777622"/>
          </a:xfrm>
        </p:spPr>
        <p:txBody>
          <a:bodyPr>
            <a:normAutofit/>
          </a:bodyPr>
          <a:lstStyle/>
          <a:p>
            <a:pPr marL="0" indent="0">
              <a:buNone/>
            </a:pPr>
            <a:r>
              <a:rPr lang="en-US" sz="2400" b="1" dirty="0">
                <a:latin typeface="Algerian" panose="04020705040A02060702" pitchFamily="82" charset="0"/>
              </a:rPr>
              <a:t>Question 2) </a:t>
            </a:r>
            <a:endParaRPr lang="en-US" sz="2400" b="1" dirty="0">
              <a:latin typeface="Algerian" panose="04020705040A02060702" pitchFamily="82" charset="0"/>
            </a:endParaRPr>
          </a:p>
          <a:p>
            <a:pPr marL="0" indent="0">
              <a:buNone/>
            </a:pPr>
            <a:r>
              <a:rPr lang="en-US" sz="2400" dirty="0">
                <a:latin typeface="Algerian" panose="04020705040A02060702" pitchFamily="82" charset="0"/>
              </a:rPr>
              <a:t>                                                                      </a:t>
            </a:r>
            <a:endParaRPr lang="en-US" sz="2400" dirty="0">
              <a:latin typeface="Algerian" panose="04020705040A02060702" pitchFamily="82" charset="0"/>
            </a:endParaRPr>
          </a:p>
          <a:p>
            <a:pPr marL="0" indent="0">
              <a:buNone/>
            </a:pPr>
            <a:r>
              <a:rPr lang="en-US" sz="2400" dirty="0">
                <a:latin typeface="Algerian" panose="04020705040A02060702" pitchFamily="82" charset="0"/>
              </a:rPr>
              <a:t>                                                                                </a:t>
            </a:r>
            <a:endParaRPr lang="en-US" sz="2400" dirty="0">
              <a:latin typeface="Algerian" panose="04020705040A02060702" pitchFamily="82" charset="0"/>
            </a:endParaRPr>
          </a:p>
          <a:p>
            <a:pPr marL="0" indent="0">
              <a:buNone/>
            </a:pPr>
            <a:r>
              <a:rPr lang="en-US" sz="2400" dirty="0">
                <a:latin typeface="Algerian" panose="04020705040A02060702" pitchFamily="82" charset="0"/>
              </a:rPr>
              <a:t>                                                                               </a:t>
            </a:r>
            <a:endParaRPr lang="en-US" sz="2400" dirty="0">
              <a:latin typeface="Algerian" panose="04020705040A02060702" pitchFamily="82" charset="0"/>
            </a:endParaRPr>
          </a:p>
          <a:p>
            <a:pPr marL="0" indent="0">
              <a:buNone/>
            </a:pPr>
            <a:r>
              <a:rPr lang="en-US" sz="2400" dirty="0">
                <a:latin typeface="Algerian" panose="04020705040A02060702" pitchFamily="82" charset="0"/>
              </a:rPr>
              <a:t>                                                                                        </a:t>
            </a:r>
            <a:endParaRPr lang="en-US" sz="2400" dirty="0">
              <a:latin typeface="Algerian" panose="04020705040A02060702" pitchFamily="82" charset="0"/>
            </a:endParaRPr>
          </a:p>
          <a:p>
            <a:pPr marL="0" indent="0">
              <a:buNone/>
            </a:pPr>
            <a:r>
              <a:rPr lang="en-US" sz="2400" dirty="0">
                <a:latin typeface="Algerian" panose="04020705040A02060702" pitchFamily="82" charset="0"/>
              </a:rPr>
              <a:t>OPTIONS:</a:t>
            </a:r>
            <a:endParaRPr lang="en-US" sz="2400" dirty="0">
              <a:latin typeface="Algerian" panose="04020705040A02060702" pitchFamily="82" charset="0"/>
            </a:endParaRPr>
          </a:p>
          <a:p>
            <a:pPr marL="0" indent="0">
              <a:buNone/>
            </a:pPr>
            <a:r>
              <a:rPr lang="en-US" sz="2400" dirty="0">
                <a:latin typeface="Algerian" panose="04020705040A02060702" pitchFamily="82" charset="0"/>
              </a:rPr>
              <a:t>A)             B)            C)               D)                                                                   </a:t>
            </a:r>
            <a:endParaRPr lang="en-IN" sz="2400" dirty="0">
              <a:latin typeface="Algerian" panose="04020705040A02060702" pitchFamily="82" charset="0"/>
            </a:endParaRPr>
          </a:p>
          <a:p>
            <a:endParaRPr lang="en-IN" sz="2400" dirty="0">
              <a:latin typeface="Algerian" panose="04020705040A02060702" pitchFamily="82" charset="0"/>
            </a:endParaRPr>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2"/>
          <a:stretch>
            <a:fillRect/>
          </a:stretch>
        </p:blipFill>
        <p:spPr>
          <a:xfrm>
            <a:off x="3560323" y="1125409"/>
            <a:ext cx="2003898" cy="2104173"/>
          </a:xfrm>
          <a:prstGeom prst="rect">
            <a:avLst/>
          </a:prstGeom>
        </p:spPr>
      </p:pic>
      <p:pic>
        <p:nvPicPr>
          <p:cNvPr id="6" name="Picture 5"/>
          <p:cNvPicPr>
            <a:picLocks noChangeAspect="1"/>
          </p:cNvPicPr>
          <p:nvPr/>
        </p:nvPicPr>
        <p:blipFill>
          <a:blip r:embed="rId3"/>
          <a:stretch>
            <a:fillRect/>
          </a:stretch>
        </p:blipFill>
        <p:spPr>
          <a:xfrm>
            <a:off x="2097110" y="4059367"/>
            <a:ext cx="838222" cy="843665"/>
          </a:xfrm>
          <a:prstGeom prst="rect">
            <a:avLst/>
          </a:prstGeom>
        </p:spPr>
      </p:pic>
      <p:pic>
        <p:nvPicPr>
          <p:cNvPr id="7" name="Picture 6"/>
          <p:cNvPicPr>
            <a:picLocks noChangeAspect="1"/>
          </p:cNvPicPr>
          <p:nvPr/>
        </p:nvPicPr>
        <p:blipFill>
          <a:blip r:embed="rId4"/>
          <a:stretch>
            <a:fillRect/>
          </a:stretch>
        </p:blipFill>
        <p:spPr>
          <a:xfrm>
            <a:off x="3318538" y="4059367"/>
            <a:ext cx="811007" cy="843665"/>
          </a:xfrm>
          <a:prstGeom prst="rect">
            <a:avLst/>
          </a:prstGeom>
        </p:spPr>
      </p:pic>
      <p:pic>
        <p:nvPicPr>
          <p:cNvPr id="8" name="Picture 7"/>
          <p:cNvPicPr>
            <a:picLocks noChangeAspect="1"/>
          </p:cNvPicPr>
          <p:nvPr/>
        </p:nvPicPr>
        <p:blipFill>
          <a:blip r:embed="rId5"/>
          <a:stretch>
            <a:fillRect/>
          </a:stretch>
        </p:blipFill>
        <p:spPr>
          <a:xfrm>
            <a:off x="4741549" y="4067531"/>
            <a:ext cx="821893" cy="827336"/>
          </a:xfrm>
          <a:prstGeom prst="rect">
            <a:avLst/>
          </a:prstGeom>
        </p:spPr>
      </p:pic>
      <p:pic>
        <p:nvPicPr>
          <p:cNvPr id="9" name="Picture 8"/>
          <p:cNvPicPr>
            <a:picLocks noChangeAspect="1"/>
          </p:cNvPicPr>
          <p:nvPr/>
        </p:nvPicPr>
        <p:blipFill>
          <a:blip r:embed="rId6"/>
          <a:stretch>
            <a:fillRect/>
          </a:stretch>
        </p:blipFill>
        <p:spPr>
          <a:xfrm>
            <a:off x="6069281" y="4102771"/>
            <a:ext cx="816450" cy="8491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7864" y="1338606"/>
            <a:ext cx="10767616" cy="4361804"/>
          </a:xfrm>
        </p:spPr>
        <p:txBody>
          <a:bodyPr/>
          <a:lstStyle/>
          <a:p>
            <a:pPr marL="0" indent="0">
              <a:buNone/>
            </a:pPr>
            <a:r>
              <a:rPr lang="en-US" sz="2400" b="1" dirty="0">
                <a:latin typeface="Algerian" panose="04020705040A02060702" pitchFamily="82" charset="0"/>
              </a:rPr>
              <a:t>Answer :- A</a:t>
            </a:r>
            <a:endParaRPr lang="en-IN" sz="2400" b="1" dirty="0">
              <a:latin typeface="Algerian" panose="04020705040A02060702" pitchFamily="82" charset="0"/>
            </a:endParaRPr>
          </a:p>
          <a:p>
            <a:endParaRPr lang="en-IN" dirty="0">
              <a:latin typeface="Algerian" panose="04020705040A02060702" pitchFamily="82" charset="0"/>
            </a:endParaRPr>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577174" y="1794711"/>
            <a:ext cx="11465668" cy="5278368"/>
          </a:xfrm>
          <a:prstGeom prst="rect">
            <a:avLst/>
          </a:prstGeom>
          <a:solidFill>
            <a:srgbClr val="E1F4D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endParaRPr lang="en-US" altLang="en-US" sz="2800" b="1" dirty="0">
              <a:solidFill>
                <a:srgbClr val="000000"/>
              </a:solidFill>
              <a:latin typeface="Manrope"/>
            </a:endParaRPr>
          </a:p>
          <a:p>
            <a:pPr defTabSz="914400"/>
            <a:endParaRPr lang="en-US" altLang="en-US" sz="2800" b="1" dirty="0">
              <a:solidFill>
                <a:srgbClr val="000000"/>
              </a:solidFill>
              <a:latin typeface="Manrope"/>
            </a:endParaRPr>
          </a:p>
          <a:p>
            <a:pPr defTabSz="914400"/>
            <a:endParaRPr lang="en-US" altLang="en-US" sz="2800" b="1" dirty="0">
              <a:solidFill>
                <a:srgbClr val="000000"/>
              </a:solidFill>
              <a:latin typeface="Manrope"/>
            </a:endParaRPr>
          </a:p>
          <a:p>
            <a:pPr defTabSz="914400"/>
            <a:endParaRPr lang="en-US" altLang="en-US" sz="2800" b="1" dirty="0">
              <a:solidFill>
                <a:srgbClr val="000000"/>
              </a:solidFill>
              <a:latin typeface="Manrope"/>
            </a:endParaRPr>
          </a:p>
          <a:p>
            <a:pPr defTabSz="914400"/>
            <a:endParaRPr lang="en-US" altLang="en-US" sz="2800" dirty="0">
              <a:solidFill>
                <a:srgbClr val="000000"/>
              </a:solidFill>
              <a:latin typeface="Algerian" panose="04020705040A02060702" pitchFamily="82" charset="0"/>
            </a:endParaRPr>
          </a:p>
          <a:p>
            <a:pPr defTabSz="914400"/>
            <a:r>
              <a:rPr lang="en-US" altLang="en-US" sz="2400" dirty="0">
                <a:solidFill>
                  <a:srgbClr val="000000"/>
                </a:solidFill>
                <a:latin typeface="Algerian" panose="04020705040A02060702" pitchFamily="82" charset="0"/>
              </a:rPr>
              <a:t>EXPLAINATION:</a:t>
            </a:r>
            <a:endParaRPr lang="en-US" altLang="en-US" sz="2400" dirty="0">
              <a:solidFill>
                <a:srgbClr val="000000"/>
              </a:solidFill>
              <a:latin typeface="Algerian" panose="04020705040A02060702" pitchFamily="82" charset="0"/>
            </a:endParaRPr>
          </a:p>
          <a:p>
            <a:pPr defTabSz="914400"/>
            <a:r>
              <a:rPr lang="en-US" altLang="en-US" sz="2400" dirty="0">
                <a:solidFill>
                  <a:srgbClr val="000000"/>
                </a:solidFill>
                <a:latin typeface="Algerian" panose="04020705040A02060702" pitchFamily="82" charset="0"/>
              </a:rPr>
              <a:t>After observing we could understand that in each quadrant to get the answer of next quadrant we are rotating by an angle of 90 degree in clockwise direction. Hence, rotate the figure in quadrant 2 by an angle of 90 degree in clockwise direction. Hence, option A is the correct answer.</a:t>
            </a:r>
            <a:endParaRPr lang="en-US" altLang="en-US" sz="2400" dirty="0">
              <a:solidFill>
                <a:srgbClr val="000000"/>
              </a:solidFill>
              <a:latin typeface="Algerian" panose="04020705040A02060702" pitchFamily="82"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en-US" sz="2800" b="1" i="0" u="none" strike="noStrike" cap="none" normalizeH="0" baseline="0" dirty="0">
              <a:ln>
                <a:noFill/>
              </a:ln>
              <a:solidFill>
                <a:srgbClr val="000000"/>
              </a:solidFill>
              <a:effectLst/>
              <a:latin typeface="Manrope"/>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300" b="1" i="0" u="none" strike="noStrike" cap="none" normalizeH="0" baseline="0" dirty="0">
                <a:ln>
                  <a:noFill/>
                </a:ln>
                <a:solidFill>
                  <a:srgbClr val="000000"/>
                </a:solidFill>
                <a:effectLst/>
                <a:latin typeface="Manrope"/>
              </a:rPr>
              <a:t> </a:t>
            </a:r>
            <a:endParaRPr kumimoji="0" lang="en-US" altLang="en-US" sz="1300" b="1" i="0" u="none" strike="noStrike" cap="none" normalizeH="0" baseline="0" dirty="0">
              <a:ln>
                <a:noFill/>
              </a:ln>
              <a:solidFill>
                <a:srgbClr val="000000"/>
              </a:solidFill>
              <a:effectLst/>
              <a:latin typeface="Manrope"/>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op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186" y="2118920"/>
            <a:ext cx="1552575" cy="1543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21409" y="894904"/>
            <a:ext cx="8606673" cy="2308324"/>
          </a:xfrm>
          <a:prstGeom prst="rect">
            <a:avLst/>
          </a:prstGeom>
        </p:spPr>
        <p:txBody>
          <a:bodyPr wrap="square">
            <a:spAutoFit/>
          </a:bodyPr>
          <a:lstStyle/>
          <a:p>
            <a:r>
              <a:rPr lang="en-US" sz="2400" b="1" dirty="0">
                <a:latin typeface="Algerian" panose="04020705040A02060702" pitchFamily="82" charset="0"/>
              </a:rPr>
              <a:t>Question 3)</a:t>
            </a:r>
            <a:endParaRPr lang="en-US" sz="2400" b="1" dirty="0">
              <a:latin typeface="Algerian" panose="04020705040A02060702" pitchFamily="82" charset="0"/>
            </a:endParaRPr>
          </a:p>
          <a:p>
            <a:r>
              <a:rPr lang="en-US" sz="2400" dirty="0">
                <a:latin typeface="Algerian" panose="04020705040A02060702" pitchFamily="82" charset="0"/>
              </a:rPr>
              <a:t>                                                                                 </a:t>
            </a:r>
            <a:endParaRPr lang="en-US" sz="2400" dirty="0">
              <a:latin typeface="Algerian" panose="04020705040A02060702" pitchFamily="82" charset="0"/>
            </a:endParaRPr>
          </a:p>
          <a:p>
            <a:r>
              <a:rPr lang="en-US" sz="2400" dirty="0">
                <a:latin typeface="Algerian" panose="04020705040A02060702" pitchFamily="82" charset="0"/>
              </a:rPr>
              <a:t>                                                                                          </a:t>
            </a:r>
            <a:endParaRPr lang="en-US" sz="2400" dirty="0">
              <a:latin typeface="Algerian" panose="04020705040A02060702" pitchFamily="82" charset="0"/>
            </a:endParaRPr>
          </a:p>
          <a:p>
            <a:r>
              <a:rPr lang="en-US" sz="2400" dirty="0">
                <a:latin typeface="Algerian" panose="04020705040A02060702" pitchFamily="82" charset="0"/>
              </a:rPr>
              <a:t>                                                                                            </a:t>
            </a:r>
            <a:endParaRPr lang="en-US" sz="2400" dirty="0">
              <a:latin typeface="Algerian" panose="04020705040A02060702" pitchFamily="82" charset="0"/>
            </a:endParaRPr>
          </a:p>
          <a:p>
            <a:r>
              <a:rPr lang="en-US" sz="2400" dirty="0">
                <a:latin typeface="Algerian" panose="04020705040A02060702" pitchFamily="82" charset="0"/>
              </a:rPr>
              <a:t>                                                                                            </a:t>
            </a:r>
            <a:endParaRPr lang="en-US" sz="2400" dirty="0">
              <a:latin typeface="Algerian" panose="04020705040A02060702" pitchFamily="82" charset="0"/>
            </a:endParaRPr>
          </a:p>
          <a:p>
            <a:r>
              <a:rPr lang="en-US" sz="2400" dirty="0">
                <a:latin typeface="Algerian" panose="04020705040A02060702" pitchFamily="82" charset="0"/>
              </a:rPr>
              <a:t>                                                                                            </a:t>
            </a:r>
            <a:endParaRPr lang="en-IN" sz="2400" dirty="0">
              <a:latin typeface="Algerian" panose="04020705040A02060702" pitchFamily="82" charset="0"/>
            </a:endParaRPr>
          </a:p>
        </p:txBody>
      </p:sp>
      <p:pic>
        <p:nvPicPr>
          <p:cNvPr id="5"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7"/>
          <p:cNvPicPr>
            <a:picLocks noGrp="1" noChangeAspect="1"/>
          </p:cNvPicPr>
          <p:nvPr>
            <p:ph idx="1"/>
          </p:nvPr>
        </p:nvPicPr>
        <p:blipFill>
          <a:blip r:embed="rId2"/>
          <a:stretch>
            <a:fillRect/>
          </a:stretch>
        </p:blipFill>
        <p:spPr>
          <a:xfrm>
            <a:off x="1213476" y="4399067"/>
            <a:ext cx="1282655" cy="1141704"/>
          </a:xfrm>
          <a:prstGeom prst="rect">
            <a:avLst/>
          </a:prstGeom>
        </p:spPr>
      </p:pic>
      <p:pic>
        <p:nvPicPr>
          <p:cNvPr id="7" name="Picture 6"/>
          <p:cNvPicPr>
            <a:picLocks noChangeAspect="1"/>
          </p:cNvPicPr>
          <p:nvPr/>
        </p:nvPicPr>
        <p:blipFill>
          <a:blip r:embed="rId3"/>
          <a:stretch>
            <a:fillRect/>
          </a:stretch>
        </p:blipFill>
        <p:spPr>
          <a:xfrm>
            <a:off x="2413262" y="1289394"/>
            <a:ext cx="2797758" cy="2365379"/>
          </a:xfrm>
          <a:prstGeom prst="rect">
            <a:avLst/>
          </a:prstGeom>
        </p:spPr>
      </p:pic>
      <p:pic>
        <p:nvPicPr>
          <p:cNvPr id="9" name="Picture 8"/>
          <p:cNvPicPr>
            <a:picLocks noChangeAspect="1"/>
          </p:cNvPicPr>
          <p:nvPr/>
        </p:nvPicPr>
        <p:blipFill>
          <a:blip r:embed="rId4"/>
          <a:stretch>
            <a:fillRect/>
          </a:stretch>
        </p:blipFill>
        <p:spPr>
          <a:xfrm>
            <a:off x="2978099" y="4364239"/>
            <a:ext cx="1374984" cy="1176532"/>
          </a:xfrm>
          <a:prstGeom prst="rect">
            <a:avLst/>
          </a:prstGeom>
        </p:spPr>
      </p:pic>
      <p:pic>
        <p:nvPicPr>
          <p:cNvPr id="10" name="Picture 9"/>
          <p:cNvPicPr>
            <a:picLocks noChangeAspect="1"/>
          </p:cNvPicPr>
          <p:nvPr/>
        </p:nvPicPr>
        <p:blipFill>
          <a:blip r:embed="rId5"/>
          <a:stretch>
            <a:fillRect/>
          </a:stretch>
        </p:blipFill>
        <p:spPr>
          <a:xfrm>
            <a:off x="4776933" y="4342189"/>
            <a:ext cx="1244682" cy="1198582"/>
          </a:xfrm>
          <a:prstGeom prst="rect">
            <a:avLst/>
          </a:prstGeom>
        </p:spPr>
      </p:pic>
      <p:pic>
        <p:nvPicPr>
          <p:cNvPr id="11" name="Picture 10"/>
          <p:cNvPicPr>
            <a:picLocks noChangeAspect="1"/>
          </p:cNvPicPr>
          <p:nvPr/>
        </p:nvPicPr>
        <p:blipFill>
          <a:blip r:embed="rId6"/>
          <a:stretch>
            <a:fillRect/>
          </a:stretch>
        </p:blipFill>
        <p:spPr>
          <a:xfrm>
            <a:off x="6809817" y="4399067"/>
            <a:ext cx="1244683" cy="1258827"/>
          </a:xfrm>
          <a:prstGeom prst="rect">
            <a:avLst/>
          </a:prstGeom>
        </p:spPr>
      </p:pic>
      <p:sp>
        <p:nvSpPr>
          <p:cNvPr id="2" name="Rectangle 1"/>
          <p:cNvSpPr/>
          <p:nvPr/>
        </p:nvSpPr>
        <p:spPr>
          <a:xfrm>
            <a:off x="754144" y="3864597"/>
            <a:ext cx="7588578" cy="1477328"/>
          </a:xfrm>
          <a:prstGeom prst="rect">
            <a:avLst/>
          </a:prstGeom>
        </p:spPr>
        <p:txBody>
          <a:bodyPr wrap="square">
            <a:spAutoFit/>
          </a:bodyPr>
          <a:lstStyle/>
          <a:p>
            <a:r>
              <a:rPr lang="en-US" dirty="0">
                <a:latin typeface="Algerian" panose="04020705040A02060702" pitchFamily="82" charset="0"/>
              </a:rPr>
              <a:t>OPTIONS:</a:t>
            </a:r>
            <a:endParaRPr lang="en-US" dirty="0">
              <a:latin typeface="Algerian" panose="04020705040A02060702" pitchFamily="82" charset="0"/>
            </a:endParaRPr>
          </a:p>
          <a:p>
            <a:endParaRPr lang="en-US" dirty="0">
              <a:latin typeface="Algerian" panose="04020705040A02060702" pitchFamily="82" charset="0"/>
            </a:endParaRPr>
          </a:p>
          <a:p>
            <a:endParaRPr lang="en-US" dirty="0">
              <a:latin typeface="Algerian" panose="04020705040A02060702" pitchFamily="82" charset="0"/>
            </a:endParaRPr>
          </a:p>
          <a:p>
            <a:endParaRPr lang="en-US" dirty="0">
              <a:latin typeface="Algerian" panose="04020705040A02060702" pitchFamily="82" charset="0"/>
            </a:endParaRPr>
          </a:p>
          <a:p>
            <a:r>
              <a:rPr lang="en-US" dirty="0">
                <a:latin typeface="Algerian" panose="04020705040A02060702" pitchFamily="82" charset="0"/>
              </a:rPr>
              <a:t>a)                          b)                            c)                             d)</a:t>
            </a:r>
            <a:endParaRPr lang="en-US" dirty="0">
              <a:latin typeface="Algerian" panose="04020705040A02060702"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3921" y="1058944"/>
            <a:ext cx="8915400" cy="3777622"/>
          </a:xfrm>
        </p:spPr>
        <p:txBody>
          <a:bodyPr>
            <a:normAutofit fontScale="85000" lnSpcReduction="10000"/>
          </a:bodyPr>
          <a:lstStyle/>
          <a:p>
            <a:pPr marL="0" indent="0">
              <a:buNone/>
            </a:pPr>
            <a:r>
              <a:rPr lang="en-US" sz="2400" b="1" dirty="0">
                <a:latin typeface="Algerian" panose="04020705040A02060702" pitchFamily="82" charset="0"/>
              </a:rPr>
              <a:t>ANSWER:-  D</a:t>
            </a:r>
            <a:endParaRPr lang="en-US" sz="2400" b="1" dirty="0">
              <a:latin typeface="Algerian" panose="04020705040A02060702" pitchFamily="82" charset="0"/>
            </a:endParaRPr>
          </a:p>
          <a:p>
            <a:pPr marL="0" indent="0">
              <a:buNone/>
            </a:pPr>
            <a:r>
              <a:rPr lang="en-US" sz="2400" dirty="0">
                <a:latin typeface="Algerian" panose="04020705040A02060702" pitchFamily="82" charset="0"/>
              </a:rPr>
              <a:t>                                                                                 </a:t>
            </a:r>
            <a:endParaRPr lang="en-IN" sz="2400" dirty="0">
              <a:latin typeface="Algerian" panose="04020705040A02060702" pitchFamily="82" charset="0"/>
            </a:endParaRPr>
          </a:p>
          <a:p>
            <a:pPr marL="0" lvl="0" indent="0" defTabSz="914400" eaLnBrk="0" fontAlgn="base" hangingPunct="0">
              <a:spcBef>
                <a:spcPct val="0"/>
              </a:spcBef>
              <a:spcAft>
                <a:spcPct val="0"/>
              </a:spcAft>
              <a:buClrTx/>
              <a:buNone/>
            </a:pPr>
            <a:r>
              <a:rPr lang="en-US" altLang="en-US" sz="2400" b="1" dirty="0">
                <a:solidFill>
                  <a:srgbClr val="000000"/>
                </a:solidFill>
                <a:latin typeface="Manrope"/>
              </a:rPr>
              <a:t>Correct option is D</a:t>
            </a:r>
            <a:endParaRPr lang="en-US" altLang="en-US" sz="2400" b="1" dirty="0">
              <a:solidFill>
                <a:srgbClr val="000000"/>
              </a:solidFill>
              <a:latin typeface="Manrope"/>
            </a:endParaRPr>
          </a:p>
          <a:p>
            <a:pPr marL="0" lvl="0" indent="0" defTabSz="914400" eaLnBrk="0" fontAlgn="base" hangingPunct="0">
              <a:spcBef>
                <a:spcPct val="0"/>
              </a:spcBef>
              <a:spcAft>
                <a:spcPct val="0"/>
              </a:spcAft>
              <a:buClrTx/>
              <a:buNone/>
            </a:pPr>
            <a:endParaRPr lang="en-US" altLang="en-US" sz="2400" b="1" dirty="0">
              <a:solidFill>
                <a:srgbClr val="000000"/>
              </a:solidFill>
              <a:latin typeface="Manrope"/>
            </a:endParaRPr>
          </a:p>
          <a:p>
            <a:pPr marL="0" lvl="0" indent="0" defTabSz="914400" eaLnBrk="0" fontAlgn="base" hangingPunct="0">
              <a:spcBef>
                <a:spcPct val="0"/>
              </a:spcBef>
              <a:spcAft>
                <a:spcPct val="0"/>
              </a:spcAft>
              <a:buClrTx/>
              <a:buNone/>
            </a:pPr>
            <a:r>
              <a:rPr lang="en-US" altLang="en-US" sz="2000" b="1" dirty="0">
                <a:solidFill>
                  <a:srgbClr val="000000"/>
                </a:solidFill>
                <a:latin typeface="Manrope"/>
              </a:rPr>
              <a:t>  </a:t>
            </a:r>
            <a:r>
              <a:rPr lang="en-US" altLang="en-US" sz="8000" b="1" dirty="0">
                <a:solidFill>
                  <a:srgbClr val="000000"/>
                </a:solidFill>
                <a:latin typeface="Manrope"/>
              </a:rPr>
              <a:t>      </a:t>
            </a:r>
            <a:endParaRPr lang="en-US" altLang="en-US" sz="1100" dirty="0">
              <a:solidFill>
                <a:schemeClr val="tx1"/>
              </a:solidFill>
            </a:endParaRPr>
          </a:p>
          <a:p>
            <a:pPr marL="0" lvl="0" indent="0" defTabSz="914400" eaLnBrk="0" fontAlgn="base" hangingPunct="0">
              <a:spcBef>
                <a:spcPct val="0"/>
              </a:spcBef>
              <a:spcAft>
                <a:spcPct val="0"/>
              </a:spcAft>
              <a:buClrTx/>
              <a:buNone/>
            </a:pPr>
            <a:endParaRPr lang="en-US" altLang="en-US" sz="2400" b="1" dirty="0">
              <a:solidFill>
                <a:srgbClr val="000000"/>
              </a:solidFill>
              <a:latin typeface="Manrope"/>
            </a:endParaRPr>
          </a:p>
          <a:p>
            <a:pPr marL="0" lvl="0" indent="0" defTabSz="914400" eaLnBrk="0" fontAlgn="base" hangingPunct="0">
              <a:spcBef>
                <a:spcPct val="0"/>
              </a:spcBef>
              <a:spcAft>
                <a:spcPct val="0"/>
              </a:spcAft>
              <a:buClrTx/>
              <a:buNone/>
            </a:pPr>
            <a:r>
              <a:rPr lang="en-US" altLang="en-US" sz="2400" b="1" dirty="0">
                <a:solidFill>
                  <a:srgbClr val="000000"/>
                </a:solidFill>
                <a:latin typeface="Manrope"/>
              </a:rPr>
              <a:t>By visualizing the figure it is clear that after placing the image in option D in missing area ,Given figure  must be </a:t>
            </a:r>
            <a:r>
              <a:rPr lang="en-US" altLang="en-US" sz="2400" b="1" dirty="0" err="1">
                <a:solidFill>
                  <a:srgbClr val="000000"/>
                </a:solidFill>
                <a:latin typeface="Manrope"/>
              </a:rPr>
              <a:t>generated,else</a:t>
            </a:r>
            <a:r>
              <a:rPr lang="en-US" altLang="en-US" sz="2400" b="1" dirty="0">
                <a:solidFill>
                  <a:srgbClr val="000000"/>
                </a:solidFill>
                <a:latin typeface="Manrope"/>
              </a:rPr>
              <a:t> it can also be solved by drawing the image D  in a tracing paper and placing D over the missing AREA.</a:t>
            </a:r>
            <a:br>
              <a:rPr lang="en-US" altLang="en-US" sz="2400" b="1" dirty="0">
                <a:solidFill>
                  <a:srgbClr val="000000"/>
                </a:solidFill>
                <a:latin typeface="Manrope"/>
              </a:rPr>
            </a:br>
            <a:r>
              <a:rPr lang="en-US" altLang="en-US" sz="2400" b="1" dirty="0">
                <a:solidFill>
                  <a:srgbClr val="000000"/>
                </a:solidFill>
                <a:latin typeface="Manrope"/>
              </a:rPr>
              <a:t>Hence, option 'D' is correct.</a:t>
            </a:r>
            <a:endParaRPr lang="en-US" altLang="en-US" sz="2400" b="1" dirty="0">
              <a:solidFill>
                <a:srgbClr val="000000"/>
              </a:solidFill>
              <a:latin typeface="Manrope"/>
            </a:endParaRPr>
          </a:p>
          <a:p>
            <a:pPr marL="0" lvl="0" indent="0" defTabSz="914400" eaLnBrk="0" fontAlgn="base" hangingPunct="0">
              <a:spcBef>
                <a:spcPct val="0"/>
              </a:spcBef>
              <a:spcAft>
                <a:spcPct val="0"/>
              </a:spcAft>
              <a:buClrTx/>
              <a:buNone/>
            </a:pPr>
            <a:endParaRPr lang="en-US" altLang="en-US" sz="3200" dirty="0">
              <a:solidFill>
                <a:schemeClr val="tx1"/>
              </a:solidFill>
              <a:latin typeface="Arial" panose="020B0604020202020204" pitchFamily="34" charset="0"/>
            </a:endParaRPr>
          </a:p>
          <a:p>
            <a:endParaRPr lang="en-IN" sz="2400" dirty="0"/>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100027"/>
            <a:ext cx="38472" cy="200055"/>
          </a:xfrm>
          <a:prstGeom prst="rect">
            <a:avLst/>
          </a:prstGeom>
          <a:solidFill>
            <a:srgbClr val="E1F4D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300" b="1" i="0" u="none" strike="noStrike" cap="none" normalizeH="0" baseline="0" dirty="0">
                <a:ln>
                  <a:noFill/>
                </a:ln>
                <a:solidFill>
                  <a:srgbClr val="000000"/>
                </a:solidFill>
                <a:effectLst/>
                <a:latin typeface="Manrope"/>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0" name="Picture 2" descr="op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229" y="2326194"/>
            <a:ext cx="866775" cy="866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25018" y="1347390"/>
            <a:ext cx="9341963" cy="1938992"/>
          </a:xfrm>
          <a:prstGeom prst="rect">
            <a:avLst/>
          </a:prstGeom>
        </p:spPr>
        <p:txBody>
          <a:bodyPr wrap="square">
            <a:spAutoFit/>
          </a:bodyPr>
          <a:lstStyle/>
          <a:p>
            <a:r>
              <a:rPr lang="en-US" sz="2000" b="1" dirty="0">
                <a:latin typeface="Algerian" panose="04020705040A02060702" pitchFamily="82" charset="0"/>
              </a:rPr>
              <a:t>Question 4)</a:t>
            </a:r>
            <a:endParaRPr lang="en-US" sz="2000" b="1" dirty="0">
              <a:latin typeface="Algerian" panose="04020705040A02060702" pitchFamily="82" charset="0"/>
            </a:endParaRPr>
          </a:p>
          <a:p>
            <a:r>
              <a:rPr lang="en-US" sz="2000" dirty="0">
                <a:latin typeface="Algerian" panose="04020705040A02060702" pitchFamily="82" charset="0"/>
              </a:rPr>
              <a:t>                                                                                </a:t>
            </a:r>
            <a:endParaRPr lang="en-US" sz="2000" dirty="0">
              <a:latin typeface="Algerian" panose="04020705040A02060702" pitchFamily="82" charset="0"/>
            </a:endParaRPr>
          </a:p>
          <a:p>
            <a:r>
              <a:rPr lang="en-US" sz="2000" dirty="0">
                <a:latin typeface="Algerian" panose="04020705040A02060702" pitchFamily="82" charset="0"/>
              </a:rPr>
              <a:t>                                                                               </a:t>
            </a:r>
            <a:endParaRPr lang="en-US" sz="2000" dirty="0">
              <a:latin typeface="Algerian" panose="04020705040A02060702" pitchFamily="82" charset="0"/>
            </a:endParaRPr>
          </a:p>
          <a:p>
            <a:r>
              <a:rPr lang="en-US" sz="2000" dirty="0">
                <a:latin typeface="Algerian" panose="04020705040A02060702" pitchFamily="82" charset="0"/>
              </a:rPr>
              <a:t>                                                                               </a:t>
            </a:r>
            <a:endParaRPr lang="en-US" sz="2000" dirty="0">
              <a:latin typeface="Algerian" panose="04020705040A02060702" pitchFamily="82" charset="0"/>
            </a:endParaRPr>
          </a:p>
          <a:p>
            <a:r>
              <a:rPr lang="en-US" sz="2000" dirty="0">
                <a:latin typeface="Algerian" panose="04020705040A02060702" pitchFamily="82" charset="0"/>
              </a:rPr>
              <a:t>                                                                               </a:t>
            </a:r>
            <a:endParaRPr lang="en-US" sz="2000" dirty="0">
              <a:latin typeface="Algerian" panose="04020705040A02060702" pitchFamily="82" charset="0"/>
            </a:endParaRPr>
          </a:p>
          <a:p>
            <a:r>
              <a:rPr lang="en-US" sz="2000" dirty="0">
                <a:latin typeface="Algerian" panose="04020705040A02060702" pitchFamily="82" charset="0"/>
              </a:rPr>
              <a:t>                                                                                     </a:t>
            </a:r>
            <a:endParaRPr lang="en-IN" sz="2000" dirty="0">
              <a:latin typeface="Algerian" panose="04020705040A02060702" pitchFamily="82" charset="0"/>
            </a:endParaRPr>
          </a:p>
        </p:txBody>
      </p:sp>
      <p:pic>
        <p:nvPicPr>
          <p:cNvPr id="5"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6"/>
          <p:cNvPicPr>
            <a:picLocks noGrp="1" noChangeAspect="1"/>
          </p:cNvPicPr>
          <p:nvPr>
            <p:ph idx="1"/>
          </p:nvPr>
        </p:nvPicPr>
        <p:blipFill>
          <a:blip r:embed="rId2"/>
          <a:stretch>
            <a:fillRect/>
          </a:stretch>
        </p:blipFill>
        <p:spPr>
          <a:xfrm>
            <a:off x="3215292" y="1595435"/>
            <a:ext cx="1920911" cy="1976184"/>
          </a:xfrm>
          <a:prstGeom prst="rect">
            <a:avLst/>
          </a:prstGeom>
        </p:spPr>
      </p:pic>
      <p:pic>
        <p:nvPicPr>
          <p:cNvPr id="8" name="Picture 7"/>
          <p:cNvPicPr>
            <a:picLocks noChangeAspect="1"/>
          </p:cNvPicPr>
          <p:nvPr/>
        </p:nvPicPr>
        <p:blipFill>
          <a:blip r:embed="rId3"/>
          <a:stretch>
            <a:fillRect/>
          </a:stretch>
        </p:blipFill>
        <p:spPr>
          <a:xfrm>
            <a:off x="1854681" y="3950646"/>
            <a:ext cx="886496" cy="1061109"/>
          </a:xfrm>
          <a:prstGeom prst="rect">
            <a:avLst/>
          </a:prstGeom>
        </p:spPr>
      </p:pic>
      <p:pic>
        <p:nvPicPr>
          <p:cNvPr id="9" name="Picture 8"/>
          <p:cNvPicPr>
            <a:picLocks noChangeAspect="1"/>
          </p:cNvPicPr>
          <p:nvPr/>
        </p:nvPicPr>
        <p:blipFill>
          <a:blip r:embed="rId4"/>
          <a:stretch>
            <a:fillRect/>
          </a:stretch>
        </p:blipFill>
        <p:spPr>
          <a:xfrm>
            <a:off x="3339710" y="3938973"/>
            <a:ext cx="988406" cy="1072782"/>
          </a:xfrm>
          <a:prstGeom prst="rect">
            <a:avLst/>
          </a:prstGeom>
        </p:spPr>
      </p:pic>
      <p:pic>
        <p:nvPicPr>
          <p:cNvPr id="10" name="Picture 9"/>
          <p:cNvPicPr>
            <a:picLocks noChangeAspect="1"/>
          </p:cNvPicPr>
          <p:nvPr/>
        </p:nvPicPr>
        <p:blipFill>
          <a:blip r:embed="rId5"/>
          <a:stretch>
            <a:fillRect/>
          </a:stretch>
        </p:blipFill>
        <p:spPr>
          <a:xfrm>
            <a:off x="5269256" y="4003902"/>
            <a:ext cx="993849" cy="993849"/>
          </a:xfrm>
          <a:prstGeom prst="rect">
            <a:avLst/>
          </a:prstGeom>
        </p:spPr>
      </p:pic>
      <p:pic>
        <p:nvPicPr>
          <p:cNvPr id="11" name="Picture 10"/>
          <p:cNvPicPr>
            <a:picLocks noChangeAspect="1"/>
          </p:cNvPicPr>
          <p:nvPr/>
        </p:nvPicPr>
        <p:blipFill>
          <a:blip r:embed="rId6"/>
          <a:stretch>
            <a:fillRect/>
          </a:stretch>
        </p:blipFill>
        <p:spPr>
          <a:xfrm>
            <a:off x="7132947" y="4002057"/>
            <a:ext cx="1035480" cy="1108573"/>
          </a:xfrm>
          <a:prstGeom prst="rect">
            <a:avLst/>
          </a:prstGeom>
        </p:spPr>
      </p:pic>
      <p:sp>
        <p:nvSpPr>
          <p:cNvPr id="2" name="Rectangle 1"/>
          <p:cNvSpPr/>
          <p:nvPr/>
        </p:nvSpPr>
        <p:spPr>
          <a:xfrm>
            <a:off x="1256147" y="3263393"/>
            <a:ext cx="7643215" cy="1477328"/>
          </a:xfrm>
          <a:prstGeom prst="rect">
            <a:avLst/>
          </a:prstGeom>
        </p:spPr>
        <p:txBody>
          <a:bodyPr wrap="square">
            <a:spAutoFit/>
          </a:bodyPr>
          <a:lstStyle/>
          <a:p>
            <a:r>
              <a:rPr lang="en-US" dirty="0">
                <a:latin typeface="Algerian" panose="04020705040A02060702" pitchFamily="82" charset="0"/>
              </a:rPr>
              <a:t>OPTIONS:</a:t>
            </a:r>
            <a:endParaRPr lang="en-US" dirty="0">
              <a:latin typeface="Algerian" panose="04020705040A02060702" pitchFamily="82" charset="0"/>
            </a:endParaRPr>
          </a:p>
          <a:p>
            <a:endParaRPr lang="en-US" dirty="0">
              <a:latin typeface="Algerian" panose="04020705040A02060702" pitchFamily="82" charset="0"/>
            </a:endParaRPr>
          </a:p>
          <a:p>
            <a:endParaRPr lang="en-US" dirty="0">
              <a:latin typeface="Algerian" panose="04020705040A02060702" pitchFamily="82" charset="0"/>
            </a:endParaRPr>
          </a:p>
          <a:p>
            <a:endParaRPr lang="en-US" dirty="0">
              <a:latin typeface="Algerian" panose="04020705040A02060702" pitchFamily="82" charset="0"/>
            </a:endParaRPr>
          </a:p>
          <a:p>
            <a:r>
              <a:rPr lang="en-US" dirty="0">
                <a:latin typeface="Algerian" panose="04020705040A02060702" pitchFamily="82" charset="0"/>
              </a:rPr>
              <a:t>a)                          b)                            c)                             d)</a:t>
            </a:r>
            <a:endParaRPr lang="en-US" dirty="0">
              <a:latin typeface="Algerian" panose="04020705040A02060702"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9181" y="1338605"/>
            <a:ext cx="8915400" cy="3777622"/>
          </a:xfrm>
        </p:spPr>
        <p:txBody>
          <a:bodyPr>
            <a:normAutofit fontScale="92500" lnSpcReduction="20000"/>
          </a:bodyPr>
          <a:lstStyle/>
          <a:p>
            <a:pPr marL="0" indent="0">
              <a:buNone/>
            </a:pPr>
            <a:r>
              <a:rPr lang="en-US" sz="2400" b="1" dirty="0">
                <a:latin typeface="Algerian" panose="04020705040A02060702" pitchFamily="82" charset="0"/>
              </a:rPr>
              <a:t>ANSWER:-  B</a:t>
            </a:r>
            <a:endParaRPr lang="en-US" sz="2400" b="1" dirty="0">
              <a:latin typeface="Algerian" panose="04020705040A02060702" pitchFamily="82" charset="0"/>
            </a:endParaRPr>
          </a:p>
          <a:p>
            <a:pPr marL="0" lvl="0" indent="0" defTabSz="914400" eaLnBrk="0" fontAlgn="base" hangingPunct="0">
              <a:spcBef>
                <a:spcPct val="0"/>
              </a:spcBef>
              <a:spcAft>
                <a:spcPct val="0"/>
              </a:spcAft>
              <a:buClrTx/>
              <a:buNone/>
            </a:pPr>
            <a:r>
              <a:rPr lang="en-US" altLang="en-US" sz="2400" b="1" dirty="0">
                <a:solidFill>
                  <a:srgbClr val="000000"/>
                </a:solidFill>
                <a:latin typeface="Manrope"/>
              </a:rPr>
              <a:t>Correct option is</a:t>
            </a:r>
            <a:endParaRPr lang="en-US" altLang="en-US" sz="2400" b="1" dirty="0">
              <a:solidFill>
                <a:srgbClr val="000000"/>
              </a:solidFill>
              <a:latin typeface="Manrope"/>
            </a:endParaRPr>
          </a:p>
          <a:p>
            <a:pPr marL="0" lvl="0" indent="0" defTabSz="914400" eaLnBrk="0" fontAlgn="base" hangingPunct="0">
              <a:spcBef>
                <a:spcPct val="0"/>
              </a:spcBef>
              <a:spcAft>
                <a:spcPct val="0"/>
              </a:spcAft>
              <a:buClrTx/>
              <a:buNone/>
            </a:pPr>
            <a:r>
              <a:rPr lang="en-US" altLang="en-US" sz="1400" b="1" dirty="0">
                <a:solidFill>
                  <a:srgbClr val="000000"/>
                </a:solidFill>
                <a:latin typeface="Manrope"/>
              </a:rPr>
              <a:t>B</a:t>
            </a:r>
            <a:endParaRPr lang="en-US" altLang="en-US" sz="2400" b="1" dirty="0">
              <a:solidFill>
                <a:srgbClr val="000000"/>
              </a:solidFill>
              <a:latin typeface="Manrope"/>
            </a:endParaRPr>
          </a:p>
          <a:p>
            <a:pPr marL="0" lvl="0" indent="0" defTabSz="914400" eaLnBrk="0" fontAlgn="base" hangingPunct="0">
              <a:spcBef>
                <a:spcPct val="0"/>
              </a:spcBef>
              <a:spcAft>
                <a:spcPct val="0"/>
              </a:spcAft>
              <a:buClrTx/>
              <a:buNone/>
            </a:pPr>
            <a:r>
              <a:rPr lang="en-US" altLang="en-US" sz="2000" b="1" dirty="0">
                <a:solidFill>
                  <a:srgbClr val="000000"/>
                </a:solidFill>
                <a:latin typeface="Manrope"/>
              </a:rPr>
              <a:t>  </a:t>
            </a:r>
            <a:r>
              <a:rPr lang="en-US" altLang="en-US" sz="8800" b="1" dirty="0">
                <a:solidFill>
                  <a:srgbClr val="000000"/>
                </a:solidFill>
                <a:latin typeface="Manrope"/>
              </a:rPr>
              <a:t>      </a:t>
            </a:r>
            <a:endParaRPr lang="en-US" altLang="en-US" sz="1100" dirty="0">
              <a:solidFill>
                <a:schemeClr val="tx1"/>
              </a:solidFill>
            </a:endParaRPr>
          </a:p>
          <a:p>
            <a:pPr marL="0" lvl="0" indent="0" defTabSz="914400" eaLnBrk="0" fontAlgn="base" hangingPunct="0">
              <a:spcBef>
                <a:spcPct val="0"/>
              </a:spcBef>
              <a:spcAft>
                <a:spcPct val="0"/>
              </a:spcAft>
              <a:buClrTx/>
              <a:buNone/>
            </a:pPr>
            <a:endParaRPr lang="en-US" altLang="en-US" sz="2400" b="1" dirty="0">
              <a:solidFill>
                <a:srgbClr val="000000"/>
              </a:solidFill>
              <a:latin typeface="Manrope"/>
            </a:endParaRPr>
          </a:p>
          <a:p>
            <a:pPr marL="0" lvl="0" indent="0" defTabSz="914400" eaLnBrk="0" fontAlgn="base" hangingPunct="0">
              <a:spcBef>
                <a:spcPct val="0"/>
              </a:spcBef>
              <a:spcAft>
                <a:spcPct val="0"/>
              </a:spcAft>
              <a:buClrTx/>
              <a:buNone/>
            </a:pPr>
            <a:r>
              <a:rPr lang="en-US" altLang="en-US" sz="2400" b="1" dirty="0">
                <a:solidFill>
                  <a:srgbClr val="000000"/>
                </a:solidFill>
                <a:latin typeface="Manrope"/>
              </a:rPr>
              <a:t>From the given  information we could understand that small curved designs on side wards are once projecting out ward both and in the next thing projecting inside both of </a:t>
            </a:r>
            <a:r>
              <a:rPr lang="en-US" altLang="en-US" sz="2400" b="1" dirty="0" err="1">
                <a:solidFill>
                  <a:srgbClr val="000000"/>
                </a:solidFill>
                <a:latin typeface="Manrope"/>
              </a:rPr>
              <a:t>them.Here</a:t>
            </a:r>
            <a:r>
              <a:rPr lang="en-US" altLang="en-US" sz="2400" b="1" dirty="0">
                <a:solidFill>
                  <a:srgbClr val="000000"/>
                </a:solidFill>
                <a:latin typeface="Manrope"/>
              </a:rPr>
              <a:t> for the required one's we need it to be projecting outward because in the third quadrant those are projecting </a:t>
            </a:r>
            <a:r>
              <a:rPr lang="en-US" altLang="en-US" sz="2400" b="1" dirty="0" err="1">
                <a:solidFill>
                  <a:srgbClr val="000000"/>
                </a:solidFill>
                <a:latin typeface="Manrope"/>
              </a:rPr>
              <a:t>inside.Hence</a:t>
            </a:r>
            <a:r>
              <a:rPr lang="en-US" altLang="en-US" sz="2400" b="1" dirty="0">
                <a:solidFill>
                  <a:srgbClr val="000000"/>
                </a:solidFill>
                <a:latin typeface="Manrope"/>
              </a:rPr>
              <a:t> option B is the correct answer.</a:t>
            </a:r>
            <a:endParaRPr lang="en-US" altLang="en-US" sz="2400" b="1" dirty="0">
              <a:solidFill>
                <a:srgbClr val="000000"/>
              </a:solidFill>
              <a:latin typeface="Manrope"/>
            </a:endParaRPr>
          </a:p>
          <a:p>
            <a:pPr marL="0" lvl="0" indent="0" defTabSz="914400" eaLnBrk="0" fontAlgn="base" hangingPunct="0">
              <a:spcBef>
                <a:spcPct val="0"/>
              </a:spcBef>
              <a:spcAft>
                <a:spcPct val="0"/>
              </a:spcAft>
              <a:buClrTx/>
              <a:buNone/>
            </a:pPr>
            <a:endParaRPr lang="en-US" altLang="en-US" sz="3200" dirty="0">
              <a:solidFill>
                <a:schemeClr val="tx1"/>
              </a:solidFill>
              <a:latin typeface="Arial" panose="020B0604020202020204" pitchFamily="34" charset="0"/>
            </a:endParaRPr>
          </a:p>
          <a:p>
            <a:endParaRPr lang="en-IN" sz="2400" dirty="0"/>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100027"/>
            <a:ext cx="38472" cy="200055"/>
          </a:xfrm>
          <a:prstGeom prst="rect">
            <a:avLst/>
          </a:prstGeom>
          <a:solidFill>
            <a:srgbClr val="E1F4D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300" b="1" i="0" u="none" strike="noStrike" cap="none" normalizeH="0" baseline="0" dirty="0">
                <a:ln>
                  <a:noFill/>
                </a:ln>
                <a:solidFill>
                  <a:srgbClr val="000000"/>
                </a:solidFill>
                <a:effectLst/>
                <a:latin typeface="Manrope"/>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074" name="Picture 2" descr="op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398" y="2024805"/>
            <a:ext cx="847725" cy="9239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7080" y="2133600"/>
            <a:ext cx="9647532" cy="3777622"/>
          </a:xfrm>
        </p:spPr>
        <p:txBody>
          <a:bodyPr>
            <a:normAutofit/>
          </a:bodyPr>
          <a:lstStyle/>
          <a:p>
            <a:pPr marL="0" indent="0">
              <a:buNone/>
            </a:pPr>
            <a:r>
              <a:rPr lang="en-US" sz="2400" b="1" dirty="0">
                <a:latin typeface="Algerian" panose="04020705040A02060702" pitchFamily="82" charset="0"/>
              </a:rPr>
              <a:t> </a:t>
            </a:r>
            <a:endParaRPr lang="en-IN" sz="2400" b="1" dirty="0">
              <a:latin typeface="Algerian" panose="04020705040A02060702" pitchFamily="82" charset="0"/>
            </a:endParaRPr>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2"/>
          <a:stretch>
            <a:fillRect/>
          </a:stretch>
        </p:blipFill>
        <p:spPr>
          <a:xfrm>
            <a:off x="3379923" y="761677"/>
            <a:ext cx="2552767" cy="865437"/>
          </a:xfrm>
          <a:prstGeom prst="rect">
            <a:avLst/>
          </a:prstGeom>
        </p:spPr>
      </p:pic>
      <p:sp>
        <p:nvSpPr>
          <p:cNvPr id="5" name="Rectangle 4"/>
          <p:cNvSpPr/>
          <p:nvPr/>
        </p:nvSpPr>
        <p:spPr>
          <a:xfrm>
            <a:off x="1685192" y="770303"/>
            <a:ext cx="1531188" cy="369332"/>
          </a:xfrm>
          <a:prstGeom prst="rect">
            <a:avLst/>
          </a:prstGeom>
        </p:spPr>
        <p:txBody>
          <a:bodyPr wrap="none">
            <a:spAutoFit/>
          </a:bodyPr>
          <a:lstStyle/>
          <a:p>
            <a:r>
              <a:rPr lang="en-US" b="1" dirty="0">
                <a:latin typeface="Algerian" panose="04020705040A02060702" pitchFamily="82" charset="0"/>
              </a:rPr>
              <a:t>Question 5)</a:t>
            </a:r>
            <a:endParaRPr lang="en-IN" dirty="0"/>
          </a:p>
        </p:txBody>
      </p:sp>
      <p:pic>
        <p:nvPicPr>
          <p:cNvPr id="6" name="Picture 5"/>
          <p:cNvPicPr>
            <a:picLocks noChangeAspect="1"/>
          </p:cNvPicPr>
          <p:nvPr/>
        </p:nvPicPr>
        <p:blipFill>
          <a:blip r:embed="rId3"/>
          <a:stretch>
            <a:fillRect/>
          </a:stretch>
        </p:blipFill>
        <p:spPr>
          <a:xfrm>
            <a:off x="3968885" y="2950016"/>
            <a:ext cx="3574953" cy="9579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77418" y="1413377"/>
            <a:ext cx="6096000" cy="1200329"/>
          </a:xfrm>
          <a:prstGeom prst="rect">
            <a:avLst/>
          </a:prstGeom>
        </p:spPr>
        <p:txBody>
          <a:bodyPr>
            <a:spAutoFit/>
          </a:bodyPr>
          <a:lstStyle/>
          <a:p>
            <a:r>
              <a:rPr lang="en-US" sz="2400" b="1" dirty="0">
                <a:latin typeface="Algerian" panose="04020705040A02060702" pitchFamily="82" charset="0"/>
              </a:rPr>
              <a:t>ANSWERE:  A</a:t>
            </a:r>
            <a:endParaRPr lang="en-US" sz="2400" b="1" dirty="0">
              <a:latin typeface="Algerian" panose="04020705040A02060702" pitchFamily="82" charset="0"/>
            </a:endParaRPr>
          </a:p>
          <a:p>
            <a:r>
              <a:rPr lang="en-US" sz="2400" dirty="0">
                <a:latin typeface="Algerian" panose="04020705040A02060702" pitchFamily="82" charset="0"/>
              </a:rPr>
              <a:t>                                                                             </a:t>
            </a:r>
            <a:endParaRPr lang="en-US" sz="2400" dirty="0">
              <a:latin typeface="Algerian" panose="04020705040A02060702" pitchFamily="82" charset="0"/>
            </a:endParaRPr>
          </a:p>
          <a:p>
            <a:r>
              <a:rPr lang="en-US" sz="2400" dirty="0">
                <a:latin typeface="Algerian" panose="04020705040A02060702" pitchFamily="82" charset="0"/>
              </a:rPr>
              <a:t>                                                                                            </a:t>
            </a:r>
            <a:endParaRPr lang="en-IN" sz="2400" dirty="0">
              <a:latin typeface="Algerian" panose="04020705040A02060702" pitchFamily="82" charset="0"/>
            </a:endParaRPr>
          </a:p>
        </p:txBody>
      </p:sp>
      <p:pic>
        <p:nvPicPr>
          <p:cNvPr id="5"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Content Placeholder 1"/>
          <p:cNvPicPr>
            <a:picLocks noGrp="1" noChangeAspect="1"/>
          </p:cNvPicPr>
          <p:nvPr>
            <p:ph idx="1"/>
          </p:nvPr>
        </p:nvPicPr>
        <p:blipFill>
          <a:blip r:embed="rId2"/>
          <a:stretch>
            <a:fillRect/>
          </a:stretch>
        </p:blipFill>
        <p:spPr>
          <a:xfrm>
            <a:off x="2101175" y="1914671"/>
            <a:ext cx="1525167" cy="1398070"/>
          </a:xfrm>
          <a:prstGeom prst="rect">
            <a:avLst/>
          </a:prstGeom>
        </p:spPr>
      </p:pic>
      <p:sp>
        <p:nvSpPr>
          <p:cNvPr id="4" name="Rectangle 3"/>
          <p:cNvSpPr/>
          <p:nvPr/>
        </p:nvSpPr>
        <p:spPr>
          <a:xfrm>
            <a:off x="1577418" y="3545260"/>
            <a:ext cx="9159712" cy="1200329"/>
          </a:xfrm>
          <a:prstGeom prst="rect">
            <a:avLst/>
          </a:prstGeom>
        </p:spPr>
        <p:txBody>
          <a:bodyPr wrap="square">
            <a:spAutoFit/>
          </a:bodyPr>
          <a:lstStyle/>
          <a:p>
            <a:r>
              <a:rPr lang="en-US" altLang="en-US" sz="2400" dirty="0">
                <a:solidFill>
                  <a:srgbClr val="000000"/>
                </a:solidFill>
                <a:latin typeface="Algerian" panose="04020705040A02060702" pitchFamily="82" charset="0"/>
              </a:rPr>
              <a:t>From the given  information we could understand that small designs on side wards are HAVING DECREASES NO OF SIDES BY STEPS.  </a:t>
            </a:r>
            <a:endParaRPr lang="en-IN" sz="2400" dirty="0">
              <a:latin typeface="Algerian" panose="04020705040A02060702"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83703" y="1111719"/>
            <a:ext cx="7484882" cy="738664"/>
          </a:xfrm>
          <a:prstGeom prst="rect">
            <a:avLst/>
          </a:prstGeom>
        </p:spPr>
        <p:txBody>
          <a:bodyPr wrap="square">
            <a:spAutoFit/>
          </a:bodyPr>
          <a:lstStyle/>
          <a:p>
            <a:r>
              <a:rPr lang="en-US" sz="2400" b="1" dirty="0">
                <a:latin typeface="Algerian" panose="04020705040A02060702" pitchFamily="82" charset="0"/>
              </a:rPr>
              <a:t>Question 8)</a:t>
            </a:r>
            <a:endParaRPr lang="en-US" sz="2400" b="1" dirty="0">
              <a:latin typeface="Algerian" panose="04020705040A02060702" pitchFamily="82" charset="0"/>
            </a:endParaRPr>
          </a:p>
          <a:p>
            <a:r>
              <a:rPr lang="en-US" dirty="0">
                <a:latin typeface="Algerian" panose="04020705040A02060702" pitchFamily="82" charset="0"/>
              </a:rPr>
              <a:t>                                                                                  </a:t>
            </a:r>
            <a:endParaRPr lang="en-IN" dirty="0">
              <a:latin typeface="Algerian" panose="04020705040A02060702" pitchFamily="82" charset="0"/>
            </a:endParaRPr>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7"/>
          <p:cNvPicPr>
            <a:picLocks noGrp="1" noChangeAspect="1"/>
          </p:cNvPicPr>
          <p:nvPr>
            <p:ph idx="1"/>
          </p:nvPr>
        </p:nvPicPr>
        <p:blipFill>
          <a:blip r:embed="rId2"/>
          <a:stretch>
            <a:fillRect/>
          </a:stretch>
        </p:blipFill>
        <p:spPr>
          <a:xfrm>
            <a:off x="2045316" y="3534474"/>
            <a:ext cx="6592843" cy="1862552"/>
          </a:xfrm>
          <a:prstGeom prst="rect">
            <a:avLst/>
          </a:prstGeom>
        </p:spPr>
      </p:pic>
      <p:pic>
        <p:nvPicPr>
          <p:cNvPr id="6" name="Picture 5"/>
          <p:cNvPicPr>
            <a:picLocks noChangeAspect="1"/>
          </p:cNvPicPr>
          <p:nvPr/>
        </p:nvPicPr>
        <p:blipFill>
          <a:blip r:embed="rId3"/>
          <a:stretch>
            <a:fillRect/>
          </a:stretch>
        </p:blipFill>
        <p:spPr>
          <a:xfrm>
            <a:off x="2969033" y="1746852"/>
            <a:ext cx="4714222" cy="1335973"/>
          </a:xfrm>
          <a:prstGeom prst="rect">
            <a:avLst/>
          </a:prstGeom>
        </p:spPr>
      </p:pic>
      <p:sp>
        <p:nvSpPr>
          <p:cNvPr id="9" name="Rectangle 8"/>
          <p:cNvSpPr/>
          <p:nvPr/>
        </p:nvSpPr>
        <p:spPr>
          <a:xfrm>
            <a:off x="2045317" y="5561614"/>
            <a:ext cx="6592842" cy="523220"/>
          </a:xfrm>
          <a:prstGeom prst="rect">
            <a:avLst/>
          </a:prstGeom>
        </p:spPr>
        <p:txBody>
          <a:bodyPr wrap="square">
            <a:spAutoFit/>
          </a:bodyPr>
          <a:lstStyle/>
          <a:p>
            <a:r>
              <a:rPr lang="en-US" dirty="0">
                <a:latin typeface="Algerian" panose="04020705040A02060702" pitchFamily="82" charset="0"/>
              </a:rPr>
              <a:t>         </a:t>
            </a:r>
            <a:r>
              <a:rPr lang="en-US" sz="2800" dirty="0">
                <a:latin typeface="Algerian" panose="04020705040A02060702" pitchFamily="82" charset="0"/>
              </a:rPr>
              <a:t>(a)       (b)        (c)        (d)       (E)</a:t>
            </a:r>
            <a:endParaRPr lang="en-IN" sz="2800" dirty="0">
              <a:latin typeface="Algerian" panose="04020705040A02060702"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1927" y="553114"/>
            <a:ext cx="7613715" cy="2954655"/>
          </a:xfrm>
          <a:prstGeom prst="rect">
            <a:avLst/>
          </a:prstGeom>
        </p:spPr>
        <p:txBody>
          <a:bodyPr wrap="square">
            <a:spAutoFit/>
          </a:bodyPr>
          <a:lstStyle/>
          <a:p>
            <a:r>
              <a:rPr lang="en-US" sz="2400" b="1" dirty="0">
                <a:latin typeface="Algerian" panose="04020705040A02060702" pitchFamily="82" charset="0"/>
              </a:rPr>
              <a:t>ANSWER: A</a:t>
            </a:r>
            <a:endParaRPr lang="en-US" sz="2400" b="1" dirty="0">
              <a:latin typeface="Algerian" panose="04020705040A02060702" pitchFamily="82" charset="0"/>
            </a:endParaRPr>
          </a:p>
          <a:p>
            <a:endParaRPr lang="en-US" sz="2400" b="1" dirty="0">
              <a:latin typeface="Algerian" panose="04020705040A02060702" pitchFamily="82" charset="0"/>
            </a:endParaRPr>
          </a:p>
          <a:p>
            <a:r>
              <a:rPr lang="en-US" sz="2400" b="1" dirty="0">
                <a:latin typeface="Algerian" panose="04020705040A02060702" pitchFamily="82" charset="0"/>
              </a:rPr>
              <a:t>EXPLAINATION:</a:t>
            </a:r>
            <a:endParaRPr lang="en-US" sz="2400" b="1" dirty="0">
              <a:latin typeface="Algerian" panose="04020705040A02060702" pitchFamily="82" charset="0"/>
            </a:endParaRPr>
          </a:p>
          <a:p>
            <a:endParaRPr lang="en-US" sz="2400" b="1" dirty="0">
              <a:latin typeface="Algerian" panose="04020705040A02060702" pitchFamily="82" charset="0"/>
            </a:endParaRPr>
          </a:p>
          <a:p>
            <a:r>
              <a:rPr lang="en-US" sz="2400" b="1" dirty="0">
                <a:latin typeface="Algerian" panose="04020705040A02060702" pitchFamily="82" charset="0"/>
              </a:rPr>
              <a:t> HERE FROM GIVEN INFORMATION THE PATTERN CHANGES WITH INCREASE SIDES ONE BY ONE WITH PATTREN OF EDGES.</a:t>
            </a:r>
            <a:endParaRPr lang="en-US" sz="2400" b="1" dirty="0">
              <a:latin typeface="Algerian" panose="04020705040A02060702" pitchFamily="82" charset="0"/>
            </a:endParaRPr>
          </a:p>
          <a:p>
            <a:r>
              <a:rPr lang="en-US" dirty="0">
                <a:latin typeface="Algerian" panose="04020705040A02060702" pitchFamily="82" charset="0"/>
              </a:rPr>
              <a:t> </a:t>
            </a:r>
            <a:endParaRPr lang="en-IN" dirty="0">
              <a:latin typeface="Algerian" panose="04020705040A02060702" pitchFamily="82" charset="0"/>
            </a:endParaRPr>
          </a:p>
        </p:txBody>
      </p:sp>
      <p:pic>
        <p:nvPicPr>
          <p:cNvPr id="8"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9"/>
          <p:cNvPicPr>
            <a:picLocks noGrp="1" noChangeAspect="1"/>
          </p:cNvPicPr>
          <p:nvPr>
            <p:ph idx="1"/>
          </p:nvPr>
        </p:nvPicPr>
        <p:blipFill>
          <a:blip r:embed="rId2"/>
          <a:stretch>
            <a:fillRect/>
          </a:stretch>
        </p:blipFill>
        <p:spPr>
          <a:xfrm>
            <a:off x="1596791" y="3508361"/>
            <a:ext cx="10251498" cy="23671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34532" y="960891"/>
            <a:ext cx="7136091" cy="738664"/>
          </a:xfrm>
          <a:prstGeom prst="rect">
            <a:avLst/>
          </a:prstGeom>
        </p:spPr>
        <p:txBody>
          <a:bodyPr wrap="square">
            <a:spAutoFit/>
          </a:bodyPr>
          <a:lstStyle/>
          <a:p>
            <a:r>
              <a:rPr lang="en-US" sz="2400" b="1" dirty="0">
                <a:latin typeface="Algerian" panose="04020705040A02060702" pitchFamily="82" charset="0"/>
              </a:rPr>
              <a:t>Question 9)</a:t>
            </a:r>
            <a:endParaRPr lang="en-US" sz="2400" b="1" dirty="0">
              <a:latin typeface="Algerian" panose="04020705040A02060702" pitchFamily="82" charset="0"/>
            </a:endParaRPr>
          </a:p>
          <a:p>
            <a:r>
              <a:rPr lang="en-US" dirty="0">
                <a:latin typeface="Algerian" panose="04020705040A02060702" pitchFamily="82" charset="0"/>
              </a:rPr>
              <a:t>                                                                                 </a:t>
            </a:r>
            <a:endParaRPr lang="en-IN" dirty="0">
              <a:latin typeface="Algerian" panose="04020705040A02060702" pitchFamily="82" charset="0"/>
            </a:endParaRPr>
          </a:p>
        </p:txBody>
      </p:sp>
      <p:pic>
        <p:nvPicPr>
          <p:cNvPr id="5"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idx="1"/>
          </p:nvPr>
        </p:nvSpPr>
        <p:spPr/>
        <p:txBody>
          <a:bodyPr/>
          <a:lstStyle/>
          <a:p>
            <a:endParaRPr lang="en-IN" dirty="0"/>
          </a:p>
        </p:txBody>
      </p:sp>
      <p:pic>
        <p:nvPicPr>
          <p:cNvPr id="7" name="Picture 6"/>
          <p:cNvPicPr>
            <a:picLocks noChangeAspect="1"/>
          </p:cNvPicPr>
          <p:nvPr/>
        </p:nvPicPr>
        <p:blipFill>
          <a:blip r:embed="rId2"/>
          <a:stretch>
            <a:fillRect/>
          </a:stretch>
        </p:blipFill>
        <p:spPr>
          <a:xfrm>
            <a:off x="2734947" y="1499456"/>
            <a:ext cx="7518005" cy="439765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93573" y="1338605"/>
            <a:ext cx="9693236" cy="2585323"/>
          </a:xfrm>
          <a:prstGeom prst="rect">
            <a:avLst/>
          </a:prstGeom>
        </p:spPr>
        <p:txBody>
          <a:bodyPr wrap="square">
            <a:spAutoFit/>
          </a:bodyPr>
          <a:lstStyle/>
          <a:p>
            <a:r>
              <a:rPr lang="en-US" sz="2400" b="1" dirty="0">
                <a:latin typeface="Algerian" panose="04020705040A02060702" pitchFamily="82" charset="0"/>
              </a:rPr>
              <a:t>ANSWER: D</a:t>
            </a:r>
            <a:endParaRPr lang="en-US" sz="2400" b="1" dirty="0">
              <a:latin typeface="Algerian" panose="04020705040A02060702" pitchFamily="82" charset="0"/>
            </a:endParaRPr>
          </a:p>
          <a:p>
            <a:endParaRPr lang="en-US" sz="2400" b="1" dirty="0">
              <a:latin typeface="Algerian" panose="04020705040A02060702" pitchFamily="82" charset="0"/>
            </a:endParaRPr>
          </a:p>
          <a:p>
            <a:r>
              <a:rPr lang="en-US" sz="2400" b="1" dirty="0">
                <a:latin typeface="Algerian" panose="04020705040A02060702" pitchFamily="82" charset="0"/>
              </a:rPr>
              <a:t>EXPLAINATION: </a:t>
            </a:r>
            <a:endParaRPr lang="en-US" sz="2400" b="1" dirty="0">
              <a:latin typeface="Algerian" panose="04020705040A02060702" pitchFamily="82" charset="0"/>
            </a:endParaRPr>
          </a:p>
          <a:p>
            <a:endParaRPr lang="en-US" sz="2400" b="1" dirty="0">
              <a:latin typeface="Algerian" panose="04020705040A02060702" pitchFamily="82" charset="0"/>
            </a:endParaRPr>
          </a:p>
          <a:p>
            <a:r>
              <a:rPr lang="en-US" sz="2400" b="1" dirty="0">
                <a:latin typeface="Algerian" panose="04020705040A02060702" pitchFamily="82" charset="0"/>
              </a:rPr>
              <a:t>WITH THE INFORMATION GIVEN BY FIGURES THE FIRST FIGURE REVERTS THE INNER AND OUTER FIGURES IN NEXT FIGURE .</a:t>
            </a:r>
            <a:endParaRPr lang="en-US" sz="2400" b="1" dirty="0">
              <a:latin typeface="Algerian" panose="04020705040A02060702" pitchFamily="82" charset="0"/>
            </a:endParaRPr>
          </a:p>
          <a:p>
            <a:r>
              <a:rPr lang="en-US" dirty="0">
                <a:latin typeface="Algerian" panose="04020705040A02060702" pitchFamily="82" charset="0"/>
              </a:rPr>
              <a:t>                                                                                 </a:t>
            </a:r>
            <a:endParaRPr lang="en-IN" dirty="0">
              <a:latin typeface="Algerian" panose="04020705040A02060702" pitchFamily="82" charset="0"/>
            </a:endParaRPr>
          </a:p>
        </p:txBody>
      </p:sp>
      <p:pic>
        <p:nvPicPr>
          <p:cNvPr id="10"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6528" y="772354"/>
            <a:ext cx="7641996" cy="738664"/>
          </a:xfrm>
          <a:prstGeom prst="rect">
            <a:avLst/>
          </a:prstGeom>
        </p:spPr>
        <p:txBody>
          <a:bodyPr wrap="square">
            <a:spAutoFit/>
          </a:bodyPr>
          <a:lstStyle/>
          <a:p>
            <a:r>
              <a:rPr lang="en-US" sz="2400" b="1" dirty="0">
                <a:latin typeface="Algerian" panose="04020705040A02060702" pitchFamily="82" charset="0"/>
              </a:rPr>
              <a:t>Question 10)</a:t>
            </a:r>
            <a:endParaRPr lang="en-US" sz="2400" b="1" dirty="0">
              <a:latin typeface="Algerian" panose="04020705040A02060702" pitchFamily="82" charset="0"/>
            </a:endParaRPr>
          </a:p>
          <a:p>
            <a:r>
              <a:rPr lang="en-US" dirty="0">
                <a:latin typeface="Algerian" panose="04020705040A02060702" pitchFamily="82" charset="0"/>
              </a:rPr>
              <a:t>                                                                                 </a:t>
            </a:r>
            <a:endParaRPr lang="en-IN" dirty="0">
              <a:latin typeface="Algerian" panose="04020705040A02060702" pitchFamily="82" charset="0"/>
            </a:endParaRPr>
          </a:p>
        </p:txBody>
      </p:sp>
      <p:pic>
        <p:nvPicPr>
          <p:cNvPr id="5"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6"/>
          <p:cNvPicPr>
            <a:picLocks noGrp="1" noChangeAspect="1"/>
          </p:cNvPicPr>
          <p:nvPr>
            <p:ph idx="1"/>
          </p:nvPr>
        </p:nvPicPr>
        <p:blipFill>
          <a:blip r:embed="rId2"/>
          <a:stretch>
            <a:fillRect/>
          </a:stretch>
        </p:blipFill>
        <p:spPr>
          <a:xfrm>
            <a:off x="2427205" y="1387789"/>
            <a:ext cx="7337590" cy="2470821"/>
          </a:xfrm>
          <a:prstGeom prst="rect">
            <a:avLst/>
          </a:prstGeom>
        </p:spPr>
      </p:pic>
      <p:pic>
        <p:nvPicPr>
          <p:cNvPr id="8" name="Picture 7"/>
          <p:cNvPicPr>
            <a:picLocks noChangeAspect="1"/>
          </p:cNvPicPr>
          <p:nvPr/>
        </p:nvPicPr>
        <p:blipFill>
          <a:blip r:embed="rId3"/>
          <a:stretch>
            <a:fillRect/>
          </a:stretch>
        </p:blipFill>
        <p:spPr>
          <a:xfrm>
            <a:off x="2427206" y="3742157"/>
            <a:ext cx="7337590" cy="24246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77417" y="942038"/>
            <a:ext cx="7378045" cy="3323987"/>
          </a:xfrm>
          <a:prstGeom prst="rect">
            <a:avLst/>
          </a:prstGeom>
        </p:spPr>
        <p:txBody>
          <a:bodyPr wrap="square">
            <a:spAutoFit/>
          </a:bodyPr>
          <a:lstStyle/>
          <a:p>
            <a:r>
              <a:rPr lang="en-US" sz="2400" b="1" dirty="0">
                <a:latin typeface="Algerian" panose="04020705040A02060702" pitchFamily="82" charset="0"/>
              </a:rPr>
              <a:t>ANSWER: A</a:t>
            </a:r>
            <a:endParaRPr lang="en-US" sz="2400" b="1" dirty="0">
              <a:latin typeface="Algerian" panose="04020705040A02060702" pitchFamily="82" charset="0"/>
            </a:endParaRPr>
          </a:p>
          <a:p>
            <a:r>
              <a:rPr lang="en-US" sz="2400" b="1" dirty="0">
                <a:latin typeface="Algerian" panose="04020705040A02060702" pitchFamily="82" charset="0"/>
              </a:rPr>
              <a:t>EXPLAINATION:</a:t>
            </a:r>
            <a:endParaRPr lang="en-US" sz="2400" b="1" dirty="0">
              <a:latin typeface="Algerian" panose="04020705040A02060702" pitchFamily="82" charset="0"/>
            </a:endParaRPr>
          </a:p>
          <a:p>
            <a:endParaRPr lang="en-US" sz="2400" b="1" dirty="0">
              <a:latin typeface="Algerian" panose="04020705040A02060702" pitchFamily="82" charset="0"/>
            </a:endParaRPr>
          </a:p>
          <a:p>
            <a:r>
              <a:rPr lang="en-US" sz="2400" b="1" dirty="0">
                <a:latin typeface="Algerian" panose="04020705040A02060702" pitchFamily="82" charset="0"/>
              </a:rPr>
              <a:t>FROM GIVEN DATA THE CUBES IN SQUARE ARE INCREASES BY ONE EACH WITH CONTRAST BLACK AND WHITE CUBES. THAT FIRST SQUARE CONTAI 3 SMALL CUBES , 2</a:t>
            </a:r>
            <a:r>
              <a:rPr lang="en-US" sz="2400" b="1" baseline="30000" dirty="0">
                <a:latin typeface="Algerian" panose="04020705040A02060702" pitchFamily="82" charset="0"/>
              </a:rPr>
              <a:t>ND</a:t>
            </a:r>
            <a:r>
              <a:rPr lang="en-US" sz="2400" b="1" dirty="0">
                <a:latin typeface="Algerian" panose="04020705040A02060702" pitchFamily="82" charset="0"/>
              </a:rPr>
              <a:t> HAVE 4, 3</a:t>
            </a:r>
            <a:r>
              <a:rPr lang="en-US" sz="2400" b="1" baseline="30000" dirty="0">
                <a:latin typeface="Algerian" panose="04020705040A02060702" pitchFamily="82" charset="0"/>
              </a:rPr>
              <a:t>RD</a:t>
            </a:r>
            <a:r>
              <a:rPr lang="en-US" sz="2400" b="1" dirty="0">
                <a:latin typeface="Algerian" panose="04020705040A02060702" pitchFamily="82" charset="0"/>
              </a:rPr>
              <a:t> HAVE 5, 4</a:t>
            </a:r>
            <a:r>
              <a:rPr lang="en-US" sz="2400" b="1" baseline="30000" dirty="0">
                <a:latin typeface="Algerian" panose="04020705040A02060702" pitchFamily="82" charset="0"/>
              </a:rPr>
              <a:t>TH</a:t>
            </a:r>
            <a:r>
              <a:rPr lang="en-US" sz="2400" b="1" dirty="0">
                <a:latin typeface="Algerian" panose="04020705040A02060702" pitchFamily="82" charset="0"/>
              </a:rPr>
              <a:t> HAVE SIX AND NEXT 5</a:t>
            </a:r>
            <a:r>
              <a:rPr lang="en-US" sz="2400" b="1" baseline="30000" dirty="0">
                <a:latin typeface="Algerian" panose="04020705040A02060702" pitchFamily="82" charset="0"/>
              </a:rPr>
              <a:t>TH</a:t>
            </a:r>
            <a:r>
              <a:rPr lang="en-US" sz="2400" b="1" dirty="0">
                <a:latin typeface="Algerian" panose="04020705040A02060702" pitchFamily="82" charset="0"/>
              </a:rPr>
              <a:t> SHOULD BE 6 SMALL CUBES.</a:t>
            </a:r>
            <a:endParaRPr lang="en-US" sz="2400" b="1" dirty="0">
              <a:latin typeface="Algerian" panose="04020705040A02060702" pitchFamily="82" charset="0"/>
            </a:endParaRPr>
          </a:p>
          <a:p>
            <a:r>
              <a:rPr lang="en-US" dirty="0">
                <a:latin typeface="Algerian" panose="04020705040A02060702" pitchFamily="82" charset="0"/>
              </a:rPr>
              <a:t>                                                                                 </a:t>
            </a:r>
            <a:endParaRPr lang="en-IN" dirty="0">
              <a:latin typeface="Algerian" panose="04020705040A02060702" pitchFamily="82" charset="0"/>
            </a:endParaRPr>
          </a:p>
        </p:txBody>
      </p:sp>
      <p:pic>
        <p:nvPicPr>
          <p:cNvPr id="6"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09392" y="714089"/>
            <a:ext cx="7726837" cy="738664"/>
          </a:xfrm>
          <a:prstGeom prst="rect">
            <a:avLst/>
          </a:prstGeom>
        </p:spPr>
        <p:txBody>
          <a:bodyPr wrap="square">
            <a:spAutoFit/>
          </a:bodyPr>
          <a:lstStyle/>
          <a:p>
            <a:r>
              <a:rPr lang="en-US" sz="2400" b="1" dirty="0">
                <a:latin typeface="Algerian" panose="04020705040A02060702" pitchFamily="82" charset="0"/>
              </a:rPr>
              <a:t>Question 11)</a:t>
            </a:r>
            <a:endParaRPr lang="en-US" sz="2400" b="1" dirty="0">
              <a:latin typeface="Algerian" panose="04020705040A02060702" pitchFamily="82" charset="0"/>
            </a:endParaRPr>
          </a:p>
          <a:p>
            <a:r>
              <a:rPr lang="en-US" dirty="0">
                <a:latin typeface="Algerian" panose="04020705040A02060702" pitchFamily="82" charset="0"/>
              </a:rPr>
              <a:t>                                                                                 </a:t>
            </a:r>
            <a:endParaRPr lang="en-IN" dirty="0">
              <a:latin typeface="Algerian" panose="04020705040A02060702" pitchFamily="82" charset="0"/>
            </a:endParaRPr>
          </a:p>
        </p:txBody>
      </p:sp>
      <p:pic>
        <p:nvPicPr>
          <p:cNvPr id="5"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6"/>
          <p:cNvPicPr>
            <a:picLocks noGrp="1" noChangeAspect="1"/>
          </p:cNvPicPr>
          <p:nvPr>
            <p:ph idx="1"/>
          </p:nvPr>
        </p:nvPicPr>
        <p:blipFill>
          <a:blip r:embed="rId2"/>
          <a:stretch>
            <a:fillRect/>
          </a:stretch>
        </p:blipFill>
        <p:spPr>
          <a:xfrm>
            <a:off x="2694867" y="1452753"/>
            <a:ext cx="6802265" cy="1893414"/>
          </a:xfrm>
          <a:prstGeom prst="rect">
            <a:avLst/>
          </a:prstGeom>
        </p:spPr>
      </p:pic>
      <p:pic>
        <p:nvPicPr>
          <p:cNvPr id="8" name="Picture 7"/>
          <p:cNvPicPr>
            <a:picLocks noChangeAspect="1"/>
          </p:cNvPicPr>
          <p:nvPr/>
        </p:nvPicPr>
        <p:blipFill>
          <a:blip r:embed="rId3"/>
          <a:stretch>
            <a:fillRect/>
          </a:stretch>
        </p:blipFill>
        <p:spPr>
          <a:xfrm>
            <a:off x="2694867" y="3663789"/>
            <a:ext cx="7110614" cy="22506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3088" y="678467"/>
            <a:ext cx="7462887" cy="2585323"/>
          </a:xfrm>
          <a:prstGeom prst="rect">
            <a:avLst/>
          </a:prstGeom>
        </p:spPr>
        <p:txBody>
          <a:bodyPr wrap="square">
            <a:spAutoFit/>
          </a:bodyPr>
          <a:lstStyle/>
          <a:p>
            <a:r>
              <a:rPr lang="en-US" sz="2400" b="1" dirty="0">
                <a:latin typeface="Algerian" panose="04020705040A02060702" pitchFamily="82" charset="0"/>
              </a:rPr>
              <a:t>ANSWER: C</a:t>
            </a:r>
            <a:endParaRPr lang="en-US" sz="2400" b="1" dirty="0">
              <a:latin typeface="Algerian" panose="04020705040A02060702" pitchFamily="82" charset="0"/>
            </a:endParaRPr>
          </a:p>
          <a:p>
            <a:endParaRPr lang="en-US" sz="2400" b="1" dirty="0">
              <a:latin typeface="Algerian" panose="04020705040A02060702" pitchFamily="82" charset="0"/>
            </a:endParaRPr>
          </a:p>
          <a:p>
            <a:r>
              <a:rPr lang="en-US" sz="2400" b="1" dirty="0">
                <a:latin typeface="Algerian" panose="04020705040A02060702" pitchFamily="82" charset="0"/>
              </a:rPr>
              <a:t>EXPLAINATION:  HERE THE FIGURES CONTAIN 2 CIRCLES WHICH SMALLER CIRCLE HAVING INCREASING LINES BY ONE WITH BLACK AND WHITE INNLET CIRCLES WITH ODD PLACES.</a:t>
            </a:r>
            <a:endParaRPr lang="en-US" sz="2400" b="1" dirty="0">
              <a:latin typeface="Algerian" panose="04020705040A02060702" pitchFamily="82" charset="0"/>
            </a:endParaRPr>
          </a:p>
          <a:p>
            <a:r>
              <a:rPr lang="en-US" dirty="0">
                <a:latin typeface="Algerian" panose="04020705040A02060702" pitchFamily="82" charset="0"/>
              </a:rPr>
              <a:t>                                                                                 </a:t>
            </a:r>
            <a:endParaRPr lang="en-IN" dirty="0">
              <a:latin typeface="Algerian" panose="04020705040A02060702" pitchFamily="82" charset="0"/>
            </a:endParaRPr>
          </a:p>
        </p:txBody>
      </p:sp>
      <p:pic>
        <p:nvPicPr>
          <p:cNvPr id="7"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52832" y="762928"/>
            <a:ext cx="8311299" cy="830997"/>
          </a:xfrm>
          <a:prstGeom prst="rect">
            <a:avLst/>
          </a:prstGeom>
        </p:spPr>
        <p:txBody>
          <a:bodyPr wrap="square">
            <a:spAutoFit/>
          </a:bodyPr>
          <a:lstStyle/>
          <a:p>
            <a:r>
              <a:rPr lang="en-US" sz="2400" b="1" dirty="0">
                <a:latin typeface="Algerian" panose="04020705040A02060702" pitchFamily="82" charset="0"/>
              </a:rPr>
              <a:t>Question 12)</a:t>
            </a:r>
            <a:endParaRPr lang="en-US" sz="2400" b="1" dirty="0">
              <a:latin typeface="Algerian" panose="04020705040A02060702" pitchFamily="82" charset="0"/>
            </a:endParaRPr>
          </a:p>
          <a:p>
            <a:r>
              <a:rPr lang="en-US" sz="2400" dirty="0">
                <a:latin typeface="Algerian" panose="04020705040A02060702" pitchFamily="82" charset="0"/>
              </a:rPr>
              <a:t>                                                                                 </a:t>
            </a:r>
            <a:endParaRPr lang="en-IN" sz="2400" dirty="0">
              <a:latin typeface="Algerian" panose="04020705040A02060702" pitchFamily="82" charset="0"/>
            </a:endParaRPr>
          </a:p>
        </p:txBody>
      </p:sp>
      <p:pic>
        <p:nvPicPr>
          <p:cNvPr id="5"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6"/>
          <p:cNvPicPr>
            <a:picLocks noGrp="1" noChangeAspect="1"/>
          </p:cNvPicPr>
          <p:nvPr>
            <p:ph idx="1"/>
          </p:nvPr>
        </p:nvPicPr>
        <p:blipFill>
          <a:blip r:embed="rId2"/>
          <a:stretch>
            <a:fillRect/>
          </a:stretch>
        </p:blipFill>
        <p:spPr>
          <a:xfrm>
            <a:off x="2508383" y="1338605"/>
            <a:ext cx="6111645" cy="1973552"/>
          </a:xfrm>
          <a:prstGeom prst="rect">
            <a:avLst/>
          </a:prstGeom>
        </p:spPr>
      </p:pic>
      <p:pic>
        <p:nvPicPr>
          <p:cNvPr id="8" name="Picture 7"/>
          <p:cNvPicPr>
            <a:picLocks noChangeAspect="1"/>
          </p:cNvPicPr>
          <p:nvPr/>
        </p:nvPicPr>
        <p:blipFill>
          <a:blip r:embed="rId3"/>
          <a:stretch>
            <a:fillRect/>
          </a:stretch>
        </p:blipFill>
        <p:spPr>
          <a:xfrm>
            <a:off x="2508383" y="3848611"/>
            <a:ext cx="6265966" cy="21203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41369" y="838342"/>
            <a:ext cx="7811678" cy="1569660"/>
          </a:xfrm>
          <a:prstGeom prst="rect">
            <a:avLst/>
          </a:prstGeom>
        </p:spPr>
        <p:txBody>
          <a:bodyPr wrap="square">
            <a:spAutoFit/>
          </a:bodyPr>
          <a:lstStyle/>
          <a:p>
            <a:r>
              <a:rPr lang="en-US" sz="2400" b="1" dirty="0">
                <a:latin typeface="Algerian" panose="04020705040A02060702" pitchFamily="82" charset="0"/>
              </a:rPr>
              <a:t>ANSWER: C</a:t>
            </a:r>
            <a:endParaRPr lang="en-US" sz="2400" b="1" dirty="0">
              <a:latin typeface="Algerian" panose="04020705040A02060702" pitchFamily="82" charset="0"/>
            </a:endParaRPr>
          </a:p>
          <a:p>
            <a:endParaRPr lang="en-US" sz="2400" b="1" dirty="0">
              <a:latin typeface="Algerian" panose="04020705040A02060702" pitchFamily="82" charset="0"/>
            </a:endParaRPr>
          </a:p>
          <a:p>
            <a:r>
              <a:rPr lang="en-US" sz="2400" b="1" dirty="0">
                <a:latin typeface="Algerian" panose="04020705040A02060702" pitchFamily="82" charset="0"/>
              </a:rPr>
              <a:t>EXPLAINATION:</a:t>
            </a:r>
            <a:endParaRPr lang="en-US" sz="2400" b="1" dirty="0">
              <a:latin typeface="Algerian" panose="04020705040A02060702" pitchFamily="82" charset="0"/>
            </a:endParaRPr>
          </a:p>
          <a:p>
            <a:r>
              <a:rPr lang="en-US" sz="2400" dirty="0">
                <a:latin typeface="Algerian" panose="04020705040A02060702" pitchFamily="82" charset="0"/>
              </a:rPr>
              <a:t>                                                                                 </a:t>
            </a:r>
            <a:endParaRPr lang="en-IN" sz="2400" dirty="0">
              <a:latin typeface="Algerian" panose="04020705040A02060702" pitchFamily="82" charset="0"/>
            </a:endParaRPr>
          </a:p>
        </p:txBody>
      </p:sp>
      <p:pic>
        <p:nvPicPr>
          <p:cNvPr id="7"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28246" y="1064585"/>
            <a:ext cx="7283777" cy="830997"/>
          </a:xfrm>
          <a:prstGeom prst="rect">
            <a:avLst/>
          </a:prstGeom>
        </p:spPr>
        <p:txBody>
          <a:bodyPr wrap="square">
            <a:spAutoFit/>
          </a:bodyPr>
          <a:lstStyle/>
          <a:p>
            <a:r>
              <a:rPr lang="en-US" sz="2400" b="1" dirty="0">
                <a:latin typeface="Algerian" panose="04020705040A02060702" pitchFamily="82" charset="0"/>
              </a:rPr>
              <a:t>Question 13)</a:t>
            </a:r>
            <a:endParaRPr lang="en-US" sz="2400" b="1" dirty="0">
              <a:latin typeface="Algerian" panose="04020705040A02060702" pitchFamily="82" charset="0"/>
            </a:endParaRPr>
          </a:p>
          <a:p>
            <a:r>
              <a:rPr lang="en-US" sz="2400" dirty="0">
                <a:latin typeface="Algerian" panose="04020705040A02060702" pitchFamily="82" charset="0"/>
              </a:rPr>
              <a:t>                                                                                 </a:t>
            </a:r>
            <a:endParaRPr lang="en-IN" sz="2400" dirty="0">
              <a:latin typeface="Algerian" panose="04020705040A02060702" pitchFamily="82" charset="0"/>
            </a:endParaRPr>
          </a:p>
        </p:txBody>
      </p:sp>
      <p:pic>
        <p:nvPicPr>
          <p:cNvPr id="5"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9978"/>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2"/>
          <a:stretch>
            <a:fillRect/>
          </a:stretch>
        </p:blipFill>
        <p:spPr>
          <a:xfrm>
            <a:off x="2927710" y="1620625"/>
            <a:ext cx="6084313" cy="2064320"/>
          </a:xfrm>
          <a:prstGeom prst="rect">
            <a:avLst/>
          </a:prstGeom>
        </p:spPr>
      </p:pic>
      <p:pic>
        <p:nvPicPr>
          <p:cNvPr id="8" name="Picture 7"/>
          <p:cNvPicPr>
            <a:picLocks noChangeAspect="1"/>
          </p:cNvPicPr>
          <p:nvPr/>
        </p:nvPicPr>
        <p:blipFill>
          <a:blip r:embed="rId3"/>
          <a:stretch>
            <a:fillRect/>
          </a:stretch>
        </p:blipFill>
        <p:spPr>
          <a:xfrm>
            <a:off x="2927710" y="3850999"/>
            <a:ext cx="6392718" cy="22968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22515" y="762928"/>
            <a:ext cx="8301872" cy="1569660"/>
          </a:xfrm>
          <a:prstGeom prst="rect">
            <a:avLst/>
          </a:prstGeom>
        </p:spPr>
        <p:txBody>
          <a:bodyPr wrap="square">
            <a:spAutoFit/>
          </a:bodyPr>
          <a:lstStyle/>
          <a:p>
            <a:r>
              <a:rPr lang="en-US" sz="2400" b="1" dirty="0">
                <a:latin typeface="Algerian" panose="04020705040A02060702" pitchFamily="82" charset="0"/>
              </a:rPr>
              <a:t>ANSWER: D</a:t>
            </a:r>
            <a:endParaRPr lang="en-US" sz="2400" b="1" dirty="0">
              <a:latin typeface="Algerian" panose="04020705040A02060702" pitchFamily="82" charset="0"/>
            </a:endParaRPr>
          </a:p>
          <a:p>
            <a:endParaRPr lang="en-US" sz="2400" b="1" dirty="0">
              <a:latin typeface="Algerian" panose="04020705040A02060702" pitchFamily="82" charset="0"/>
            </a:endParaRPr>
          </a:p>
          <a:p>
            <a:r>
              <a:rPr lang="en-US" sz="2400" b="1" dirty="0">
                <a:latin typeface="Algerian" panose="04020705040A02060702" pitchFamily="82" charset="0"/>
              </a:rPr>
              <a:t>EXPLAINATION:</a:t>
            </a:r>
            <a:endParaRPr lang="en-US" sz="2400" b="1" dirty="0">
              <a:latin typeface="Algerian" panose="04020705040A02060702" pitchFamily="82" charset="0"/>
            </a:endParaRPr>
          </a:p>
          <a:p>
            <a:r>
              <a:rPr lang="en-US" sz="2400" dirty="0">
                <a:latin typeface="Algerian" panose="04020705040A02060702" pitchFamily="82" charset="0"/>
              </a:rPr>
              <a:t> </a:t>
            </a:r>
            <a:endParaRPr lang="en-IN" sz="2400" dirty="0">
              <a:latin typeface="Algerian" panose="04020705040A02060702" pitchFamily="82" charset="0"/>
            </a:endParaRPr>
          </a:p>
        </p:txBody>
      </p:sp>
      <p:pic>
        <p:nvPicPr>
          <p:cNvPr id="7"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614581" y="551"/>
            <a:ext cx="1577419" cy="132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381181" y="1635282"/>
            <a:ext cx="4037407" cy="3435114"/>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1873188" y="900580"/>
            <a:ext cx="7283777" cy="461665"/>
          </a:xfrm>
          <a:prstGeom prst="rect">
            <a:avLst/>
          </a:prstGeom>
        </p:spPr>
        <p:txBody>
          <a:bodyPr wrap="square">
            <a:spAutoFit/>
          </a:bodyPr>
          <a:lstStyle/>
          <a:p>
            <a:r>
              <a:rPr lang="en-US" sz="2400" b="1" dirty="0">
                <a:latin typeface="Algerian" panose="04020705040A02060702" pitchFamily="82" charset="0"/>
              </a:rPr>
              <a:t>Question 14)</a:t>
            </a:r>
            <a:r>
              <a:rPr lang="en-US" sz="2400" dirty="0">
                <a:latin typeface="Algerian" panose="04020705040A02060702" pitchFamily="82" charset="0"/>
              </a:rPr>
              <a:t>                                                                                </a:t>
            </a:r>
            <a:endParaRPr lang="en-IN" sz="2400" dirty="0">
              <a:latin typeface="Algerian" panose="04020705040A02060702"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67104" y="1235786"/>
            <a:ext cx="5017167" cy="2585323"/>
          </a:xfrm>
          <a:prstGeom prst="rect">
            <a:avLst/>
          </a:prstGeom>
          <a:noFill/>
        </p:spPr>
        <p:txBody>
          <a:bodyPr wrap="square">
            <a:spAutoFit/>
          </a:bodyPr>
          <a:lstStyle/>
          <a:p>
            <a:pPr algn="just"/>
            <a:r>
              <a:rPr lang="en-US" b="1" dirty="0">
                <a:solidFill>
                  <a:srgbClr val="000000"/>
                </a:solidFill>
                <a:effectLst/>
              </a:rPr>
              <a:t>Answer:</a:t>
            </a:r>
            <a:r>
              <a:rPr lang="en-US" b="0" dirty="0">
                <a:solidFill>
                  <a:srgbClr val="000000"/>
                </a:solidFill>
                <a:effectLst/>
              </a:rPr>
              <a:t> C</a:t>
            </a:r>
            <a:endParaRPr lang="en-US" b="0" dirty="0">
              <a:effectLst/>
            </a:endParaRPr>
          </a:p>
          <a:p>
            <a:pPr algn="just"/>
            <a:r>
              <a:rPr lang="en-US" b="1" dirty="0">
                <a:solidFill>
                  <a:srgbClr val="000000"/>
                </a:solidFill>
                <a:effectLst/>
              </a:rPr>
              <a:t>Explanation:</a:t>
            </a:r>
            <a:endParaRPr lang="en-US" b="0" dirty="0">
              <a:effectLst/>
            </a:endParaRPr>
          </a:p>
          <a:p>
            <a:pPr algn="just"/>
            <a:r>
              <a:rPr lang="en-US" b="0" dirty="0">
                <a:solidFill>
                  <a:srgbClr val="000000"/>
                </a:solidFill>
                <a:effectLst/>
              </a:rPr>
              <a:t>Considering column wise,</a:t>
            </a:r>
            <a:endParaRPr lang="en-US" b="0" dirty="0">
              <a:effectLst/>
            </a:endParaRPr>
          </a:p>
          <a:p>
            <a:pPr algn="just"/>
            <a:r>
              <a:rPr lang="en-US" b="0" dirty="0">
                <a:solidFill>
                  <a:srgbClr val="000000"/>
                </a:solidFill>
                <a:effectLst/>
              </a:rPr>
              <a:t>Figure 1 + Figure 2 = Figure 3</a:t>
            </a:r>
            <a:endParaRPr lang="en-US" b="0" dirty="0">
              <a:effectLst/>
            </a:endParaRPr>
          </a:p>
          <a:p>
            <a:pPr algn="just"/>
            <a:r>
              <a:rPr lang="en-US" b="0" dirty="0">
                <a:solidFill>
                  <a:srgbClr val="000000"/>
                </a:solidFill>
                <a:effectLst/>
              </a:rPr>
              <a:t>The non-overlapping parts between figures 1 and 2 are shaded in yellow. The overlapping parts are shaded in blue.</a:t>
            </a:r>
            <a:endParaRPr lang="en-US" b="0" dirty="0">
              <a:effectLst/>
            </a:endParaRPr>
          </a:p>
          <a:p>
            <a:br>
              <a:rPr lang="en-US" b="0" dirty="0">
                <a:effectLst/>
              </a:rPr>
            </a:br>
            <a:endParaRPr lang="en-IN" dirty="0"/>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8246" y="1064585"/>
            <a:ext cx="7283777" cy="461665"/>
          </a:xfrm>
          <a:prstGeom prst="rect">
            <a:avLst/>
          </a:prstGeom>
        </p:spPr>
        <p:txBody>
          <a:bodyPr wrap="square">
            <a:spAutoFit/>
          </a:bodyPr>
          <a:lstStyle/>
          <a:p>
            <a:r>
              <a:rPr lang="en-US" sz="2400" b="1" dirty="0">
                <a:latin typeface="Algerian" panose="04020705040A02060702" pitchFamily="82" charset="0"/>
              </a:rPr>
              <a:t>Question 15)</a:t>
            </a:r>
            <a:r>
              <a:rPr lang="en-US" sz="2400" dirty="0">
                <a:latin typeface="Algerian" panose="04020705040A02060702" pitchFamily="82" charset="0"/>
              </a:rPr>
              <a:t>                                                                            </a:t>
            </a:r>
            <a:endParaRPr lang="en-IN" sz="2400" dirty="0">
              <a:latin typeface="Algerian" panose="04020705040A02060702" pitchFamily="82" charset="0"/>
            </a:endParaRPr>
          </a:p>
        </p:txBody>
      </p:sp>
      <p:pic>
        <p:nvPicPr>
          <p:cNvPr id="4" name="Picture 3"/>
          <p:cNvPicPr>
            <a:picLocks noChangeAspect="1"/>
          </p:cNvPicPr>
          <p:nvPr/>
        </p:nvPicPr>
        <p:blipFill>
          <a:blip r:embed="rId1"/>
          <a:stretch>
            <a:fillRect/>
          </a:stretch>
        </p:blipFill>
        <p:spPr>
          <a:xfrm>
            <a:off x="3184725" y="1597271"/>
            <a:ext cx="5076825" cy="4124325"/>
          </a:xfrm>
          <a:prstGeom prst="rect">
            <a:avLst/>
          </a:prstGeom>
          <a:ln w="88900" cap="sq" cmpd="thickThin">
            <a:solidFill>
              <a:srgbClr val="000000"/>
            </a:solidFill>
            <a:prstDash val="solid"/>
            <a:miter lim="800000"/>
            <a:headEnd/>
            <a:tailEnd/>
          </a:ln>
          <a:effectLst>
            <a:innerShdw blurRad="76200">
              <a:srgbClr val="000000"/>
            </a:innerShdw>
          </a:effectLst>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544714" y="1585416"/>
            <a:ext cx="8114191" cy="3200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just" defTabSz="914400" rtl="0" eaLnBrk="0" fontAlgn="base" latinLnBrk="0" hangingPunct="0">
              <a:lnSpc>
                <a:spcPct val="100000"/>
              </a:lnSpc>
              <a:spcBef>
                <a:spcPct val="0"/>
              </a:spcBef>
              <a:spcAft>
                <a:spcPct val="0"/>
              </a:spcAft>
              <a:buClrTx/>
              <a:buSzTx/>
              <a:buFontTx/>
              <a:buNone/>
            </a:pPr>
            <a:r>
              <a:rPr kumimoji="0" lang="en-US" altLang="en-US"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Answer:</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pPr>
            <a:b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pPr>
            <a:b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altLang="en-US"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Explanation:</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Each row and column should have exactly one cross mark. As the pattern already exists on the question figure, the missing part should not contain any cross marks.</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pPr>
            <a:b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844152" y="1959375"/>
            <a:ext cx="788634" cy="13175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circle(in)">
                                      <p:cBhvr>
                                        <p:cTn id="14"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5814</Words>
  <Application>WPS Presentation</Application>
  <PresentationFormat>Widescreen</PresentationFormat>
  <Paragraphs>173</Paragraphs>
  <Slides>28</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28</vt:i4>
      </vt:variant>
    </vt:vector>
  </HeadingPairs>
  <TitlesOfParts>
    <vt:vector size="44" baseType="lpstr">
      <vt:lpstr>Arial</vt:lpstr>
      <vt:lpstr>SimSun</vt:lpstr>
      <vt:lpstr>Wingdings</vt:lpstr>
      <vt:lpstr>Wingdings 3</vt:lpstr>
      <vt:lpstr>Symbol</vt:lpstr>
      <vt:lpstr>Arial</vt:lpstr>
      <vt:lpstr>Algerian</vt:lpstr>
      <vt:lpstr>Times New Roman</vt:lpstr>
      <vt:lpstr>Gabriola</vt:lpstr>
      <vt:lpstr>Manrope</vt:lpstr>
      <vt:lpstr>Microsoft YaHei</vt:lpstr>
      <vt:lpstr>Arial Unicode MS</vt:lpstr>
      <vt:lpstr>Century Gothic</vt:lpstr>
      <vt:lpstr>Calibri</vt:lpstr>
      <vt:lpstr>Segoe Print</vt:lpstr>
      <vt:lpstr>Wisp</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shraddha patil</dc:creator>
  <cp:lastModifiedBy>panchratna</cp:lastModifiedBy>
  <cp:revision>105</cp:revision>
  <dcterms:created xsi:type="dcterms:W3CDTF">2021-07-11T07:28:00Z</dcterms:created>
  <dcterms:modified xsi:type="dcterms:W3CDTF">2021-08-10T09:24:11Z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0B0CF249E42F4800811BD02D6F440090</vt:lpwstr>
  </property>
  <property fmtid="{D5CDD505-2E9C-101B-9397-08002B2CF9AE}" pid="3" name="KSOProductBuildVer">
    <vt:lpwstr>1033-11.2.0.10258</vt:lpwstr>
  </property>
</Properties>
</file>