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1" r:id="rId3"/>
    <p:sldId id="256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05" autoAdjust="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36"/>
            <a:ext cx="5825202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702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11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700870"/>
            <a:ext cx="644750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458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2" y="2160589"/>
            <a:ext cx="3138026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77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10" y="2160983"/>
            <a:ext cx="313921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10" y="2737248"/>
            <a:ext cx="31392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8" y="2160983"/>
            <a:ext cx="313921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9" y="2737248"/>
            <a:ext cx="313921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245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573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69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98604"/>
            <a:ext cx="2890896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7" y="514927"/>
            <a:ext cx="3385156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777069"/>
            <a:ext cx="2890896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60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4800600"/>
            <a:ext cx="6447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609600"/>
            <a:ext cx="6447501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2" y="5367338"/>
            <a:ext cx="644750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00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09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1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3632200"/>
            <a:ext cx="541839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494BA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494BA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3494BA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3898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931988"/>
            <a:ext cx="644750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664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1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494BA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494BA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5720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0"/>
            <a:ext cx="644115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7809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02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6" y="609602"/>
            <a:ext cx="978557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2" y="609600"/>
            <a:ext cx="5295113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39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19/Jul/2018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2160590"/>
            <a:ext cx="644750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6041365"/>
            <a:ext cx="6839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2A530-D5B4-4396-A305-6D090E9417FB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19-07-2018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6041365"/>
            <a:ext cx="47232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9" y="6041365"/>
            <a:ext cx="512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12E4E4-5335-43DA-B203-4F5A896CD1BC}" type="slidenum">
              <a:rPr lang="en-IN" smtClean="0">
                <a:solidFill>
                  <a:srgbClr val="3494BA"/>
                </a:solidFill>
              </a:rPr>
              <a:pPr/>
              <a:t>‹#›</a:t>
            </a:fld>
            <a:endParaRPr lang="en-IN">
              <a:solidFill>
                <a:srgbClr val="3494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1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dellpc\Downloads\Apt-tech LOGO modifi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273" y="457200"/>
            <a:ext cx="7187621" cy="54716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57200" y="4162553"/>
            <a:ext cx="7086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Number Series 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4452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304800"/>
            <a:ext cx="3048000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Cambria" pitchFamily="18" charset="0"/>
              </a:rPr>
              <a:t>Type 1: Square Series </a:t>
            </a:r>
            <a:endParaRPr lang="en-US" sz="2200" b="1" dirty="0"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813137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</a:rPr>
              <a:t>1] </a:t>
            </a:r>
            <a:r>
              <a:rPr lang="en-US" sz="2000" dirty="0" smtClean="0">
                <a:latin typeface="Cambria" pitchFamily="18" charset="0"/>
              </a:rPr>
              <a:t>15  19  35  71  135  </a:t>
            </a:r>
            <a:r>
              <a:rPr lang="en-US" sz="2000" dirty="0" smtClean="0">
                <a:latin typeface="Cambria" pitchFamily="18" charset="0"/>
              </a:rPr>
              <a:t>?</a:t>
            </a:r>
          </a:p>
          <a:p>
            <a:r>
              <a:rPr lang="en-US" sz="2000" dirty="0" smtClean="0">
                <a:latin typeface="Cambria" pitchFamily="18" charset="0"/>
              </a:rPr>
              <a:t>Ans : 235</a:t>
            </a:r>
          </a:p>
          <a:p>
            <a:r>
              <a:rPr lang="en-US" sz="2000" dirty="0" smtClean="0">
                <a:latin typeface="Cambria" pitchFamily="18" charset="0"/>
              </a:rPr>
              <a:t>135+100=235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" y="2007513"/>
            <a:ext cx="3048000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Cambria" pitchFamily="18" charset="0"/>
              </a:rPr>
              <a:t>Type 2: Cube Series</a:t>
            </a:r>
            <a:endParaRPr lang="en-US" sz="2200" b="1" dirty="0">
              <a:latin typeface="Cambr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00" y="2590800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2</a:t>
            </a:r>
            <a:r>
              <a:rPr lang="en-US" sz="2000" b="1" dirty="0" smtClean="0">
                <a:latin typeface="Cambria" pitchFamily="18" charset="0"/>
              </a:rPr>
              <a:t>]  </a:t>
            </a:r>
            <a:r>
              <a:rPr lang="en-US" sz="2000" dirty="0" smtClean="0">
                <a:latin typeface="Cambria" pitchFamily="18" charset="0"/>
              </a:rPr>
              <a:t>403  746  962  1087  1151  ? </a:t>
            </a:r>
            <a:endParaRPr lang="en-US" sz="2000" dirty="0" smtClean="0">
              <a:latin typeface="Cambria" pitchFamily="18" charset="0"/>
            </a:endParaRPr>
          </a:p>
          <a:p>
            <a:r>
              <a:rPr lang="en-US" sz="2000" dirty="0" smtClean="0">
                <a:latin typeface="Cambria" pitchFamily="18" charset="0"/>
              </a:rPr>
              <a:t>Ans : 1178</a:t>
            </a:r>
            <a:endParaRPr lang="en-US" sz="2000" dirty="0" smtClean="0">
              <a:latin typeface="Cambria" pitchFamily="18" charset="0"/>
            </a:endParaRPr>
          </a:p>
          <a:p>
            <a:endParaRPr lang="en-US" sz="2000" dirty="0">
              <a:latin typeface="Cambr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4800" y="3607713"/>
            <a:ext cx="3048000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Cambria" pitchFamily="18" charset="0"/>
              </a:rPr>
              <a:t>Type 3: Factorial </a:t>
            </a:r>
            <a:endParaRPr lang="en-US" sz="2200" b="1" dirty="0">
              <a:latin typeface="Cambr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8600" y="4400490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</a:rPr>
              <a:t>3]  </a:t>
            </a:r>
            <a:r>
              <a:rPr lang="en-US" sz="2000" dirty="0" smtClean="0">
                <a:latin typeface="Cambria" pitchFamily="18" charset="0"/>
              </a:rPr>
              <a:t> 512  392  368  362  360  ?</a:t>
            </a:r>
          </a:p>
          <a:p>
            <a:pPr marL="342900" indent="-342900">
              <a:buFont typeface="Wingdings"/>
              <a:buChar char="è"/>
            </a:pP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1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!  1,    2!  2,   3!  6,	4! 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24,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	5!  120,	  6!  720,      7! 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5640</a:t>
            </a: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Ans : 361</a:t>
            </a:r>
            <a:endParaRPr lang="en-US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4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4" grpId="0" animBg="1"/>
      <p:bldP spid="25" grpId="0"/>
      <p:bldP spid="26" grpId="0" animBg="1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457200"/>
            <a:ext cx="853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4</a:t>
            </a:r>
            <a:r>
              <a:rPr lang="en-US" sz="2000" b="1" dirty="0" smtClean="0">
                <a:latin typeface="Cambria" pitchFamily="18" charset="0"/>
              </a:rPr>
              <a:t>]  </a:t>
            </a:r>
            <a:r>
              <a:rPr lang="en-US" sz="2000" dirty="0" smtClean="0">
                <a:latin typeface="Cambria" pitchFamily="18" charset="0"/>
              </a:rPr>
              <a:t>38  57  74   87  98  105    ?</a:t>
            </a:r>
            <a:br>
              <a:rPr lang="en-US" sz="2000" dirty="0" smtClean="0">
                <a:latin typeface="Cambria" pitchFamily="18" charset="0"/>
              </a:rPr>
            </a:br>
            <a:endParaRPr lang="en-US" sz="2000" dirty="0" smtClean="0">
              <a:latin typeface="Cambria" pitchFamily="18" charset="0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  Prime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Nos.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upto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50 [2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, 3, 5, 7, 11, 13, 17, 19, 23, 29, 31, 37, 41, 43, 47] </a:t>
            </a:r>
          </a:p>
          <a:p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Ans. 110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3048000"/>
            <a:ext cx="853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</a:rPr>
              <a:t>5]  </a:t>
            </a:r>
            <a:r>
              <a:rPr lang="en-US" sz="2000" dirty="0" smtClean="0">
                <a:latin typeface="Cambria" pitchFamily="18" charset="0"/>
              </a:rPr>
              <a:t>75  108  148   202   277    ?</a:t>
            </a:r>
          </a:p>
          <a:p>
            <a:endParaRPr lang="en-US" sz="2000" dirty="0">
              <a:latin typeface="Cambria" pitchFamily="18" charset="0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 	</a:t>
            </a:r>
            <a:r>
              <a:rPr lang="en-US" sz="2000" dirty="0" smtClean="0">
                <a:latin typeface="Cambria" pitchFamily="18" charset="0"/>
              </a:rPr>
              <a:t> 75  	108 	 </a:t>
            </a:r>
            <a:r>
              <a:rPr lang="en-US" sz="2000" dirty="0">
                <a:latin typeface="Cambria" pitchFamily="18" charset="0"/>
              </a:rPr>
              <a:t>148 </a:t>
            </a:r>
            <a:r>
              <a:rPr lang="en-US" sz="2000" dirty="0" smtClean="0">
                <a:latin typeface="Cambria" pitchFamily="18" charset="0"/>
              </a:rPr>
              <a:t>	  </a:t>
            </a:r>
            <a:r>
              <a:rPr lang="en-US" sz="2000" dirty="0">
                <a:latin typeface="Cambria" pitchFamily="18" charset="0"/>
              </a:rPr>
              <a:t>202 </a:t>
            </a:r>
            <a:r>
              <a:rPr lang="en-US" sz="2000" dirty="0" smtClean="0">
                <a:latin typeface="Cambria" pitchFamily="18" charset="0"/>
              </a:rPr>
              <a:t>	  277</a:t>
            </a:r>
          </a:p>
          <a:p>
            <a:r>
              <a:rPr lang="en-US" sz="2000" dirty="0" smtClean="0">
                <a:latin typeface="Cambria" pitchFamily="18" charset="0"/>
              </a:rPr>
              <a:t>	        33              40            54           75             103</a:t>
            </a:r>
          </a:p>
          <a:p>
            <a:r>
              <a:rPr lang="en-US" sz="2000" dirty="0">
                <a:latin typeface="Cambria" pitchFamily="18" charset="0"/>
              </a:rPr>
              <a:t>	</a:t>
            </a:r>
            <a:r>
              <a:rPr lang="en-US" sz="2000" dirty="0" smtClean="0">
                <a:latin typeface="Cambria" pitchFamily="18" charset="0"/>
              </a:rPr>
              <a:t>	+7	 +14	  +21	   +28</a:t>
            </a:r>
          </a:p>
          <a:p>
            <a:endParaRPr lang="en-US" sz="2000" dirty="0">
              <a:latin typeface="Cambria" pitchFamily="18" charset="0"/>
            </a:endParaRPr>
          </a:p>
          <a:p>
            <a:r>
              <a:rPr lang="en-US" sz="2000" dirty="0" smtClean="0">
                <a:latin typeface="Cambria" pitchFamily="18" charset="0"/>
              </a:rPr>
              <a:t>Ans. 380 </a:t>
            </a:r>
            <a:endParaRPr lang="en-US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3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7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75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152400"/>
            <a:ext cx="853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</a:rPr>
              <a:t>6]  </a:t>
            </a:r>
            <a:r>
              <a:rPr lang="en-US" sz="2000" dirty="0" smtClean="0">
                <a:latin typeface="Cambria" pitchFamily="18" charset="0"/>
              </a:rPr>
              <a:t>1    9   21   28   81   65  261</a:t>
            </a: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</a:t>
            </a: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	</a:t>
            </a: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 2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3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+1	                                    3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3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+1                        4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3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+1		</a:t>
            </a:r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	1	9	21	28	81	65	261</a:t>
            </a:r>
          </a:p>
          <a:p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endParaRPr lang="en-US" sz="2000" dirty="0" smtClean="0">
              <a:latin typeface="Cambria" pitchFamily="18" charset="0"/>
              <a:sym typeface="Wingdings" pitchFamily="2" charset="2"/>
            </a:endParaRPr>
          </a:p>
          <a:p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Ans. 121</a:t>
            </a:r>
            <a:endParaRPr lang="en-US" sz="2000" dirty="0">
              <a:latin typeface="Cambria" pitchFamily="18" charset="0"/>
              <a:sym typeface="Wingdings" pitchFamily="2" charset="2"/>
            </a:endParaRPr>
          </a:p>
        </p:txBody>
      </p:sp>
      <p:sp>
        <p:nvSpPr>
          <p:cNvPr id="4" name="Left Bracket 3"/>
          <p:cNvSpPr/>
          <p:nvPr/>
        </p:nvSpPr>
        <p:spPr>
          <a:xfrm rot="5400000">
            <a:off x="2999337" y="391567"/>
            <a:ext cx="364026" cy="171450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/>
          <p:cNvSpPr/>
          <p:nvPr/>
        </p:nvSpPr>
        <p:spPr>
          <a:xfrm rot="5400000">
            <a:off x="4830633" y="389070"/>
            <a:ext cx="359033" cy="171450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/>
          <p:cNvSpPr/>
          <p:nvPr/>
        </p:nvSpPr>
        <p:spPr>
          <a:xfrm rot="16200000" flipV="1">
            <a:off x="2103356" y="1055606"/>
            <a:ext cx="346237" cy="180975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/>
          <p:cNvSpPr/>
          <p:nvPr/>
        </p:nvSpPr>
        <p:spPr>
          <a:xfrm rot="16200000" flipV="1">
            <a:off x="4027406" y="1055606"/>
            <a:ext cx="346237" cy="180975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/>
          <p:cNvSpPr/>
          <p:nvPr/>
        </p:nvSpPr>
        <p:spPr>
          <a:xfrm rot="16200000" flipV="1">
            <a:off x="5913357" y="1055606"/>
            <a:ext cx="346237" cy="180975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3233678"/>
            <a:ext cx="85344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7</a:t>
            </a:r>
            <a:r>
              <a:rPr lang="en-US" sz="2000" b="1" dirty="0" smtClean="0">
                <a:latin typeface="Cambria" pitchFamily="18" charset="0"/>
              </a:rPr>
              <a:t>]  </a:t>
            </a:r>
            <a:r>
              <a:rPr lang="en-US" sz="2000" dirty="0" smtClean="0">
                <a:latin typeface="Cambria" pitchFamily="18" charset="0"/>
              </a:rPr>
              <a:t>12  40  61  55   367  72  2570   ?</a:t>
            </a: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</a:t>
            </a:r>
          </a:p>
          <a:p>
            <a:endParaRPr lang="en-US" sz="900" dirty="0" smtClean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            7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-9                        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8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-9		9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-9</a:t>
            </a:r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12	40	61	55	367	72	2570</a:t>
            </a:r>
          </a:p>
          <a:p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		</a:t>
            </a: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	    x5+1		x6+1		   x7+1</a:t>
            </a:r>
          </a:p>
          <a:p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Ans. 91</a:t>
            </a:r>
          </a:p>
        </p:txBody>
      </p:sp>
      <p:sp>
        <p:nvSpPr>
          <p:cNvPr id="15" name="Left Bracket 14"/>
          <p:cNvSpPr/>
          <p:nvPr/>
        </p:nvSpPr>
        <p:spPr>
          <a:xfrm rot="16200000" flipV="1">
            <a:off x="2046206" y="3951206"/>
            <a:ext cx="346237" cy="180975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16200000" flipV="1">
            <a:off x="3932157" y="3916444"/>
            <a:ext cx="346237" cy="180975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/>
          <p:cNvSpPr/>
          <p:nvPr/>
        </p:nvSpPr>
        <p:spPr>
          <a:xfrm rot="16200000" flipV="1">
            <a:off x="5837157" y="3916444"/>
            <a:ext cx="346237" cy="1809750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9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023408"/>
            <a:ext cx="853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</a:rPr>
              <a:t>8]  </a:t>
            </a:r>
            <a:r>
              <a:rPr lang="en-US" sz="2000" dirty="0" smtClean="0">
                <a:latin typeface="Cambria" pitchFamily="18" charset="0"/>
              </a:rPr>
              <a:t> x</a:t>
            </a:r>
            <a:r>
              <a:rPr lang="en-US" sz="2000" baseline="30000" dirty="0" smtClean="0">
                <a:latin typeface="Cambria" pitchFamily="18" charset="0"/>
              </a:rPr>
              <a:t>2</a:t>
            </a:r>
            <a:r>
              <a:rPr lang="en-US" sz="2000" dirty="0" smtClean="0">
                <a:latin typeface="Cambria" pitchFamily="18" charset="0"/>
              </a:rPr>
              <a:t> = 1 2 3 4 5 4 3 2 1       Find ‘x’.</a:t>
            </a: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 </a:t>
            </a:r>
          </a:p>
          <a:p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	11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= 121,	111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= 12321		1111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= 1234321</a:t>
            </a:r>
          </a:p>
          <a:p>
            <a:endParaRPr lang="en-US" sz="2000" dirty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Ans. X=111111.</a:t>
            </a:r>
          </a:p>
        </p:txBody>
      </p:sp>
    </p:spTree>
    <p:extLst>
      <p:ext uri="{BB962C8B-B14F-4D97-AF65-F5344CB8AC3E}">
        <p14:creationId xmlns:p14="http://schemas.microsoft.com/office/powerpoint/2010/main" val="129757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228600"/>
            <a:ext cx="853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9</a:t>
            </a:r>
            <a:r>
              <a:rPr lang="en-US" sz="2000" b="1" dirty="0" smtClean="0">
                <a:latin typeface="Cambria" pitchFamily="18" charset="0"/>
              </a:rPr>
              <a:t>]  </a:t>
            </a:r>
            <a:r>
              <a:rPr lang="en-US" sz="2000" dirty="0" smtClean="0">
                <a:latin typeface="Cambria" pitchFamily="18" charset="0"/>
              </a:rPr>
              <a:t>Find the Square of 206,  304,  404,  506,  609</a:t>
            </a: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</a:t>
            </a: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206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=  42436</a:t>
            </a: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304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= 92416</a:t>
            </a: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404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= 163216</a:t>
            </a: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506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= 256036</a:t>
            </a: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	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609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= 370881	</a:t>
            </a:r>
            <a:r>
              <a:rPr lang="en-US" sz="2000" dirty="0" smtClean="0">
                <a:latin typeface="Cambria" pitchFamily="18" charset="0"/>
              </a:rPr>
              <a:t>  </a:t>
            </a:r>
            <a:r>
              <a:rPr lang="en-US" sz="2000" b="1" dirty="0" smtClean="0">
                <a:latin typeface="Cambria" pitchFamily="18" charset="0"/>
              </a:rPr>
              <a:t> </a:t>
            </a:r>
            <a:endParaRPr lang="en-US" sz="2000" dirty="0" smtClean="0">
              <a:latin typeface="Cambria" pitchFamily="18" charset="0"/>
              <a:sym typeface="Wingdings" pitchFamily="2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895600"/>
            <a:ext cx="114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  <a:sym typeface="Wingdings" pitchFamily="2" charset="2"/>
              </a:rPr>
              <a:t>For 200</a:t>
            </a:r>
          </a:p>
          <a:p>
            <a:endParaRPr lang="en-US" sz="2000" b="1" dirty="0" smtClean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4  4d  d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endParaRPr lang="en-US" sz="2000" b="1" baseline="30000" dirty="0" smtClean="0">
              <a:latin typeface="Cambria" pitchFamily="18" charset="0"/>
              <a:sym typeface="Wingdings" pitchFamily="2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0" y="2895600"/>
            <a:ext cx="114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  <a:sym typeface="Wingdings" pitchFamily="2" charset="2"/>
              </a:rPr>
              <a:t>For 300</a:t>
            </a:r>
          </a:p>
          <a:p>
            <a:endParaRPr lang="en-US" sz="2000" b="1" dirty="0" smtClean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>
                <a:latin typeface="Cambria" pitchFamily="18" charset="0"/>
                <a:sym typeface="Wingdings" pitchFamily="2" charset="2"/>
              </a:rPr>
              <a:t>9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 6d  d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endParaRPr lang="en-US" sz="2000" b="1" baseline="30000" dirty="0" smtClean="0">
              <a:latin typeface="Cambria" pitchFamily="18" charset="0"/>
              <a:sym typeface="Wingdings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2895600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  <a:sym typeface="Wingdings" pitchFamily="2" charset="2"/>
              </a:rPr>
              <a:t>For 400</a:t>
            </a:r>
          </a:p>
          <a:p>
            <a:endParaRPr lang="en-US" sz="2000" b="1" dirty="0" smtClean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16  8d  d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endParaRPr lang="en-US" sz="2000" b="1" baseline="30000" dirty="0" smtClean="0">
              <a:latin typeface="Cambria" pitchFamily="18" charset="0"/>
              <a:sym typeface="Wingdings" pitchFamily="2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2895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  <a:sym typeface="Wingdings" pitchFamily="2" charset="2"/>
              </a:rPr>
              <a:t>For 500</a:t>
            </a:r>
          </a:p>
          <a:p>
            <a:endParaRPr lang="en-US" sz="2000" b="1" dirty="0" smtClean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25  10d  d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endParaRPr lang="en-US" sz="2000" b="1" baseline="30000" dirty="0" smtClean="0">
              <a:latin typeface="Cambria" pitchFamily="18" charset="0"/>
              <a:sym typeface="Wingdings" pitchFamily="2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00800" y="2870537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itchFamily="18" charset="0"/>
                <a:sym typeface="Wingdings" pitchFamily="2" charset="2"/>
              </a:rPr>
              <a:t>For 900</a:t>
            </a:r>
          </a:p>
          <a:p>
            <a:endParaRPr lang="en-US" sz="2000" b="1" dirty="0" smtClean="0">
              <a:latin typeface="Cambria" pitchFamily="18" charset="0"/>
              <a:sym typeface="Wingdings" pitchFamily="2" charset="2"/>
            </a:endParaRPr>
          </a:p>
          <a:p>
            <a:r>
              <a:rPr lang="en-US" sz="2000" dirty="0" smtClean="0">
                <a:latin typeface="Cambria" pitchFamily="18" charset="0"/>
                <a:sym typeface="Wingdings" pitchFamily="2" charset="2"/>
              </a:rPr>
              <a:t>81  18d   d</a:t>
            </a:r>
            <a:r>
              <a:rPr lang="en-US" sz="2000" baseline="30000" dirty="0" smtClean="0">
                <a:latin typeface="Cambria" pitchFamily="18" charset="0"/>
                <a:sym typeface="Wingdings" pitchFamily="2" charset="2"/>
              </a:rPr>
              <a:t>2</a:t>
            </a:r>
            <a:endParaRPr lang="en-US" sz="2000" b="1" baseline="30000" dirty="0" smtClean="0">
              <a:latin typeface="Cambria" pitchFamily="18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5935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77318" y="533400"/>
                <a:ext cx="8534400" cy="3921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" pitchFamily="18" charset="0"/>
                  </a:rPr>
                  <a:t>10] </a:t>
                </a:r>
                <a:r>
                  <a:rPr lang="en-US" sz="2000" dirty="0" smtClean="0">
                    <a:latin typeface="Cambria" pitchFamily="18" charset="0"/>
                  </a:rPr>
                  <a:t>Find the cube of   15   23   19    32</a:t>
                </a: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</a:t>
                </a:r>
              </a:p>
              <a:p>
                <a:endParaRPr lang="en-US" sz="2000" dirty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1	5</a:t>
                </a: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a=1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b=5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𝑏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𝑎</m:t>
                        </m:r>
                      </m:den>
                    </m:f>
                    <m:r>
                      <a:rPr lang="en-US" sz="2000" b="0" i="0" smtClean="0">
                        <a:latin typeface="Cambria Math"/>
                        <a:sym typeface="Wingdings" pitchFamily="2" charset="2"/>
                      </a:rPr>
                      <m:t>= </m:t>
                    </m:r>
                  </m:oMath>
                </a14:m>
                <a:r>
                  <a:rPr lang="en-US" sz="2000" b="0" dirty="0" smtClean="0">
                    <a:latin typeface="Cambria" pitchFamily="18" charset="0"/>
                    <a:sym typeface="Wingdings" pitchFamily="2" charset="2"/>
                  </a:rPr>
                  <a:t>5</a:t>
                </a:r>
              </a:p>
              <a:p>
                <a:endParaRPr lang="en-US" sz="200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1</a:t>
                </a:r>
                <a:r>
                  <a:rPr lang="en-US" sz="2000" baseline="30000" dirty="0" smtClean="0">
                    <a:latin typeface="Cambria" pitchFamily="18" charset="0"/>
                    <a:sym typeface="Wingdings" pitchFamily="2" charset="2"/>
                  </a:rPr>
                  <a:t>3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1</a:t>
                </a:r>
                <a:r>
                  <a:rPr lang="en-US" sz="2000" baseline="30000" dirty="0" smtClean="0">
                    <a:latin typeface="Cambria" pitchFamily="18" charset="0"/>
                    <a:sym typeface="Wingdings" pitchFamily="2" charset="2"/>
                  </a:rPr>
                  <a:t>3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*5	1</a:t>
                </a:r>
                <a:r>
                  <a:rPr lang="en-US" sz="2000" baseline="30000" dirty="0" smtClean="0">
                    <a:latin typeface="Cambria" pitchFamily="18" charset="0"/>
                    <a:sym typeface="Wingdings" pitchFamily="2" charset="2"/>
                  </a:rPr>
                  <a:t>3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*5*5		1</a:t>
                </a:r>
                <a:r>
                  <a:rPr lang="en-US" sz="2000" baseline="30000" dirty="0" smtClean="0">
                    <a:latin typeface="Cambria" pitchFamily="18" charset="0"/>
                    <a:sym typeface="Wingdings" pitchFamily="2" charset="2"/>
                  </a:rPr>
                  <a:t>3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*5*5*5</a:t>
                </a:r>
              </a:p>
              <a:p>
                <a:endParaRPr lang="en-US" sz="2000" dirty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	1	5	 25		125</a:t>
                </a: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  </a:t>
                </a:r>
                <a:r>
                  <a:rPr lang="en-US" sz="2000" u="sng" dirty="0" smtClean="0">
                    <a:latin typeface="Cambria" pitchFamily="18" charset="0"/>
                    <a:sym typeface="Wingdings" pitchFamily="2" charset="2"/>
                  </a:rPr>
                  <a:t>		10	50			  </a:t>
                </a:r>
              </a:p>
              <a:p>
                <a:r>
                  <a:rPr lang="en-US" sz="2000" u="sng" dirty="0" smtClean="0">
                    <a:latin typeface="Cambria" pitchFamily="18" charset="0"/>
                    <a:sym typeface="Wingdings" pitchFamily="2" charset="2"/>
                  </a:rPr>
                  <a:t>    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18" y="533400"/>
                <a:ext cx="8534400" cy="3921138"/>
              </a:xfrm>
              <a:prstGeom prst="rect">
                <a:avLst/>
              </a:prstGeom>
              <a:blipFill rotWithShape="1">
                <a:blip r:embed="rId3"/>
                <a:stretch>
                  <a:fillRect l="-714" t="-778" b="-1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057400" y="4054428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3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4054428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[2] 3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4054428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[8] 7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4016076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[12] 5</a:t>
            </a:r>
            <a:endParaRPr lang="en-US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0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8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7318" y="76200"/>
                <a:ext cx="8534400" cy="6850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" pitchFamily="18" charset="0"/>
                  </a:rPr>
                  <a:t>11]  </a:t>
                </a:r>
                <a:r>
                  <a:rPr lang="en-US" sz="2000" dirty="0" smtClean="0">
                    <a:latin typeface="Cambria" pitchFamily="18" charset="0"/>
                  </a:rPr>
                  <a:t>Find the number of Zero in 124!,  78!,   201!</a:t>
                </a: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</a:t>
                </a: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           124!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124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sym typeface="Wingdings" pitchFamily="2" charset="2"/>
                      </a:rPr>
                      <m:t>=24</m:t>
                    </m:r>
                  </m:oMath>
                </a14:m>
                <a:endParaRPr lang="en-US" sz="2000" b="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	</a:t>
                </a: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24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sym typeface="Wingdings" pitchFamily="2" charset="2"/>
                      </a:rPr>
                      <m:t> =  4</m:t>
                    </m:r>
                  </m:oMath>
                </a14:m>
                <a:endParaRPr lang="en-US" sz="2000" b="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	       = 28</a:t>
                </a:r>
              </a:p>
              <a:p>
                <a:endParaRPr lang="en-US" sz="200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78!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78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sym typeface="Wingdings" pitchFamily="2" charset="2"/>
                      </a:rPr>
                      <m:t> =15</m:t>
                    </m:r>
                  </m:oMath>
                </a14:m>
                <a:endParaRPr lang="en-US" sz="2000" b="0" dirty="0" smtClean="0">
                  <a:latin typeface="Cambria" pitchFamily="18" charset="0"/>
                  <a:sym typeface="Wingdings" pitchFamily="2" charset="2"/>
                </a:endParaRPr>
              </a:p>
              <a:p>
                <a:endParaRPr lang="en-US" sz="200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15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sym typeface="Wingdings" pitchFamily="2" charset="2"/>
                      </a:rPr>
                      <m:t> =  3</m:t>
                    </m:r>
                  </m:oMath>
                </a14:m>
                <a:endParaRPr lang="en-US" sz="2000" b="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	      = 18</a:t>
                </a:r>
              </a:p>
              <a:p>
                <a:endParaRPr lang="en-US" sz="2000" dirty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201! 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201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sym typeface="Wingdings" pitchFamily="2" charset="2"/>
                      </a:rPr>
                      <m:t> =  40</m:t>
                    </m:r>
                  </m:oMath>
                </a14:m>
                <a:endParaRPr lang="en-US" sz="2000" b="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	</a:t>
                </a: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40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sym typeface="Wingdings" pitchFamily="2" charset="2"/>
                      </a:rPr>
                      <m:t> =  8</m:t>
                    </m:r>
                  </m:oMath>
                </a14:m>
                <a:endParaRPr lang="en-US" sz="2000" b="0" dirty="0" smtClean="0">
                  <a:latin typeface="Cambria" pitchFamily="18" charset="0"/>
                  <a:sym typeface="Wingdings" pitchFamily="2" charset="2"/>
                </a:endParaRPr>
              </a:p>
              <a:p>
                <a:endParaRPr lang="en-US" sz="2000" dirty="0" smtClean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sym typeface="Wingdings" pitchFamily="2" charset="2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sym typeface="Wingdings" pitchFamily="2" charset="2"/>
                      </a:rPr>
                      <m:t> =  1</m:t>
                    </m:r>
                  </m:oMath>
                </a14:m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</a:p>
              <a:p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	</a:t>
                </a:r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     =  49	</a:t>
                </a:r>
                <a:endParaRPr lang="en-US" sz="2000" dirty="0">
                  <a:latin typeface="Cambria" pitchFamily="18" charset="0"/>
                  <a:sym typeface="Wingdings" pitchFamily="2" charset="2"/>
                </a:endParaRPr>
              </a:p>
              <a:p>
                <a:r>
                  <a:rPr lang="en-US" sz="2000" dirty="0" smtClean="0">
                    <a:latin typeface="Cambria" pitchFamily="18" charset="0"/>
                    <a:sym typeface="Wingdings" pitchFamily="2" charset="2"/>
                  </a:rPr>
                  <a:t>	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18" y="76200"/>
                <a:ext cx="8534400" cy="6850273"/>
              </a:xfrm>
              <a:prstGeom prst="rect">
                <a:avLst/>
              </a:prstGeom>
              <a:blipFill rotWithShape="1">
                <a:blip r:embed="rId3"/>
                <a:stretch>
                  <a:fillRect l="-714" t="-445" b="-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067937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199</Words>
  <Application>Microsoft Office PowerPoint</Application>
  <PresentationFormat>On-screen Show (4:3)</PresentationFormat>
  <Paragraphs>105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Sanir Kittur</dc:creator>
  <cp:lastModifiedBy>Sanir Kittur</cp:lastModifiedBy>
  <cp:revision>41</cp:revision>
  <dcterms:created xsi:type="dcterms:W3CDTF">2006-08-16T00:00:00Z</dcterms:created>
  <dcterms:modified xsi:type="dcterms:W3CDTF">2018-07-19T07:17:29Z</dcterms:modified>
</cp:coreProperties>
</file>