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8" r:id="rId3"/>
    <p:sldId id="260" r:id="rId4"/>
    <p:sldId id="272" r:id="rId5"/>
    <p:sldId id="261" r:id="rId6"/>
    <p:sldId id="259" r:id="rId7"/>
    <p:sldId id="262" r:id="rId8"/>
    <p:sldId id="263" r:id="rId9"/>
    <p:sldId id="273" r:id="rId10"/>
    <p:sldId id="264" r:id="rId11"/>
    <p:sldId id="265" r:id="rId12"/>
    <p:sldId id="266" r:id="rId13"/>
    <p:sldId id="274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D7A33-3DDA-4D70-99F2-071A4F336C7C}" type="datetimeFigureOut">
              <a:rPr lang="en-US" smtClean="0"/>
              <a:t>15/Oct/2017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43571-0554-4127-9820-1226A04B2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0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713B5-C5F4-48F6-A085-2C166EED280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7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D8201E82-936B-439D-8966-A90B3C5B79B8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9FF3-9E45-4540-9694-A83F46832960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45C4-7041-43C7-9362-287D5D6B8B92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9086-15C6-4475-A50E-B4A182F7C25A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CDDE-B63B-408D-B355-F87B364006C7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6471-D12D-4657-BE45-85D8AAAA7977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C06BD-2BE0-439D-BEF6-360C276388F5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C74E-74BE-47A3-8332-0DF3DB4B9869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0B24B-63C8-4DDF-9C80-B41C5AC75EB0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3430-C08C-4521-A0B7-CD27F6B04E66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3D86-5AFA-44F5-ACDB-F0EF0C226D7B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D183B219-1617-4B59-94F9-0275D5C4BA9E}" type="datetime1">
              <a:rPr lang="en-US" smtClean="0"/>
              <a:pPr/>
              <a:t>15/Oct/2017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r>
              <a:rPr lang="en-US" dirty="0" smtClean="0"/>
              <a:t>APT-TECH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040732" y="3095062"/>
            <a:ext cx="5358216" cy="1599722"/>
          </a:xfrm>
        </p:spPr>
        <p:txBody>
          <a:bodyPr/>
          <a:lstStyle/>
          <a:p>
            <a:r>
              <a:rPr lang="en-US" sz="12000" b="1" dirty="0" smtClean="0">
                <a:latin typeface="Old Stamper" pitchFamily="2" charset="0"/>
              </a:rPr>
              <a:t>APT-TECH</a:t>
            </a:r>
            <a:endParaRPr lang="en-US" sz="12000" b="1" dirty="0">
              <a:latin typeface="Old Stamper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373588">
            <a:off x="3188725" y="4933637"/>
            <a:ext cx="4719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Puzzle</a:t>
            </a:r>
            <a:endParaRPr lang="en-US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305800" y="6188075"/>
            <a:ext cx="990600" cy="365125"/>
          </a:xfrm>
        </p:spPr>
        <p:txBody>
          <a:bodyPr/>
          <a:lstStyle/>
          <a:p>
            <a:r>
              <a:rPr lang="en-US" sz="1200" dirty="0" smtClean="0">
                <a:solidFill>
                  <a:srgbClr val="D6ECFF"/>
                </a:solidFill>
                <a:latin typeface="Nyala" pitchFamily="2" charset="0"/>
              </a:rPr>
              <a:t>APT-TECH</a:t>
            </a:r>
            <a:endParaRPr lang="en-US" sz="1200" dirty="0">
              <a:solidFill>
                <a:srgbClr val="D6ECFF"/>
              </a:solidFill>
              <a:latin typeface="Nyala" pitchFamily="2" charset="0"/>
            </a:endParaRPr>
          </a:p>
        </p:txBody>
      </p:sp>
      <p:sp>
        <p:nvSpPr>
          <p:cNvPr id="5" name="Notched Right Arrow 4">
            <a:hlinkClick r:id="rId3" action="ppaction://hlinksldjump"/>
          </p:cNvPr>
          <p:cNvSpPr/>
          <p:nvPr/>
        </p:nvSpPr>
        <p:spPr>
          <a:xfrm>
            <a:off x="8153400" y="5715000"/>
            <a:ext cx="1066800" cy="609600"/>
          </a:xfrm>
          <a:prstGeom prst="notchedRightArrow">
            <a:avLst>
              <a:gd name="adj1" fmla="val 62308"/>
              <a:gd name="adj2" fmla="val 58205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Next Slide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3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226 0.00255 L 2.77778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3750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305800" cy="5943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900" dirty="0" smtClean="0">
                <a:solidFill>
                  <a:srgbClr val="0070C0"/>
                </a:solidFill>
              </a:rPr>
              <a:t>Case –I]:-</a:t>
            </a:r>
            <a:r>
              <a:rPr lang="en-US" sz="1900" dirty="0" smtClean="0"/>
              <a:t>Read the following information carefully &amp; answer the question given    below.</a:t>
            </a:r>
          </a:p>
          <a:p>
            <a:pPr>
              <a:buNone/>
            </a:pPr>
            <a:r>
              <a:rPr lang="en-US" sz="1900" dirty="0" smtClean="0"/>
              <a:t>			P,Q,R,S,T,W and Z are seven student studying in the different colleges A,B and C. There are 3 girls among them studying one each in each of these collage. Two of them study mechanical engineering, two study medical and one each study bio-technology, pharmacy and electrical engineering. R studies with only her best friend P who studies pharmacy in college B. No girl studies either bio-technology or electrical engineering. T studies mechanical engineering in college  A and his brother W studies electrical engineering in college C. None of the two studying medicines in college B. S studies bio-technology along with T and Z.</a:t>
            </a:r>
          </a:p>
          <a:p>
            <a:pPr>
              <a:buNone/>
            </a:pPr>
            <a:endParaRPr lang="en-US" sz="1900" dirty="0" smtClean="0"/>
          </a:p>
          <a:p>
            <a:pPr>
              <a:buNone/>
            </a:pPr>
            <a:r>
              <a:rPr lang="en-US" sz="1800" b="1" dirty="0" smtClean="0"/>
              <a:t>Q.1 In which of the colleges do three of them study?</a:t>
            </a:r>
          </a:p>
          <a:p>
            <a:pPr>
              <a:buNone/>
            </a:pPr>
            <a:r>
              <a:rPr lang="en-US" sz="1800" b="1" dirty="0" smtClean="0"/>
              <a:t>	a)C		b)B		c) A or C		d) Data inadequate	e)None of these</a:t>
            </a:r>
          </a:p>
          <a:p>
            <a:pPr>
              <a:buNone/>
            </a:pPr>
            <a:r>
              <a:rPr lang="en-US" sz="1800" b="1" dirty="0" smtClean="0"/>
              <a:t>Q.2 Which of the following pairs of students study medicine?</a:t>
            </a:r>
          </a:p>
          <a:p>
            <a:pPr>
              <a:buNone/>
            </a:pPr>
            <a:r>
              <a:rPr lang="en-US" sz="1800" b="1" dirty="0" smtClean="0"/>
              <a:t>	a) S,Z			b) Z,W		c) Z,Q		d) T,Q		e) None of  these</a:t>
            </a:r>
          </a:p>
          <a:p>
            <a:pPr>
              <a:buNone/>
            </a:pPr>
            <a:r>
              <a:rPr lang="en-US" sz="1800" b="1" dirty="0" smtClean="0"/>
              <a:t>Q.3 Who is the teller?</a:t>
            </a:r>
          </a:p>
          <a:p>
            <a:pPr>
              <a:buNone/>
            </a:pPr>
            <a:r>
              <a:rPr lang="en-US" sz="1800" b="1" dirty="0" smtClean="0"/>
              <a:t>	a) Miss. F		b) Mrs. C	</a:t>
            </a:r>
            <a:r>
              <a:rPr lang="en-US" sz="1800" b="1" dirty="0" err="1" smtClean="0"/>
              <a:t>c</a:t>
            </a:r>
            <a:r>
              <a:rPr lang="en-US" sz="1800" b="1" dirty="0" smtClean="0"/>
              <a:t>) Mr. A		d) Miss. D</a:t>
            </a:r>
            <a:endParaRPr lang="en-US" sz="1800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r>
              <a:rPr lang="en-US" sz="1800" b="1" dirty="0" smtClean="0"/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1"/>
            <a:ext cx="8001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Q.4 Which of the following represent  the three girls?</a:t>
            </a:r>
          </a:p>
          <a:p>
            <a:pPr>
              <a:buNone/>
            </a:pPr>
            <a:r>
              <a:rPr lang="en-US" sz="1800" dirty="0" smtClean="0"/>
              <a:t>	a) S, Z, Q	b) Z, R, Q		 c) S, R, Q		d) Data inadequate   e) None of these</a:t>
            </a:r>
          </a:p>
          <a:p>
            <a:pPr>
              <a:buNone/>
            </a:pPr>
            <a:r>
              <a:rPr lang="en-US" sz="1800" dirty="0" smtClean="0"/>
              <a:t>Q.5  In which college does Q study?</a:t>
            </a:r>
          </a:p>
          <a:p>
            <a:pPr>
              <a:buNone/>
            </a:pPr>
            <a:r>
              <a:rPr lang="en-US" sz="1800" dirty="0" smtClean="0"/>
              <a:t>	a) A		b) B			c) A or B		d) C			e) None of these</a:t>
            </a:r>
          </a:p>
          <a:p>
            <a:pPr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1"/>
            <a:ext cx="8001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18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18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		Answer</a:t>
            </a:r>
            <a:r>
              <a:rPr lang="en-US" sz="1800" b="1" dirty="0" smtClean="0">
                <a:solidFill>
                  <a:srgbClr val="FF0000"/>
                </a:solidFill>
              </a:rPr>
              <a:t>:-</a:t>
            </a:r>
          </a:p>
          <a:p>
            <a:pPr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2590800"/>
          <a:ext cx="6629400" cy="329501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657350"/>
                <a:gridCol w="1657350"/>
                <a:gridCol w="1657350"/>
                <a:gridCol w="1657350"/>
              </a:tblGrid>
              <a:tr h="4184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Pharmacy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Girl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Medicine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Girl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Mech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Engg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Biotech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Mech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Engg</a:t>
                      </a:r>
                      <a:endParaRPr lang="en-US" dirty="0"/>
                    </a:p>
                  </a:txBody>
                  <a:tcPr/>
                </a:tc>
              </a:tr>
              <a:tr h="30861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Elec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Engg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Girl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Medicine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302483"/>
      </p:ext>
    </p:extLst>
  </p:cSld>
  <p:clrMapOvr>
    <a:masterClrMapping/>
  </p:clrMapOvr>
  <p:transition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153400" cy="5715000"/>
          </a:xfrm>
        </p:spPr>
        <p:txBody>
          <a:bodyPr/>
          <a:lstStyle/>
          <a:p>
            <a:pPr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Case-II]  </a:t>
            </a:r>
            <a:r>
              <a:rPr lang="en-US" sz="2200" dirty="0" smtClean="0"/>
              <a:t>The staff of bank  are Mr. A, Mr. B, Mrs. C, Miss D, Mr. E and Miss F. The positions they occupy are manager, assistant manager, cashier, stenographer, teller and a clerk, though not necessarily in that order. The assistant manager is manager’s grandson, cashier is stenographer’s son-in-law. Mr. A is bachelor. Miss D is teller’s step sister and Mr. E is manager’s neighbor. Mr. B cannot have a grandson or son-in-law as he is only  20 yr old.</a:t>
            </a:r>
          </a:p>
          <a:p>
            <a:pPr>
              <a:buNone/>
            </a:pPr>
            <a:endParaRPr lang="en-US" sz="1900" dirty="0" smtClean="0"/>
          </a:p>
          <a:p>
            <a:pPr>
              <a:buNone/>
            </a:pPr>
            <a:r>
              <a:rPr lang="en-US" sz="1900" b="1" dirty="0" smtClean="0"/>
              <a:t>Q.1 Who is  manager?</a:t>
            </a:r>
          </a:p>
          <a:p>
            <a:pPr>
              <a:buNone/>
            </a:pPr>
            <a:r>
              <a:rPr lang="en-US" sz="1900" b="1" dirty="0" smtClean="0"/>
              <a:t>	a) Mr. A		b) Mr. C		</a:t>
            </a:r>
            <a:r>
              <a:rPr lang="en-US" sz="1900" b="1" dirty="0" err="1" smtClean="0"/>
              <a:t>c</a:t>
            </a:r>
            <a:r>
              <a:rPr lang="en-US" sz="1900" b="1" dirty="0" smtClean="0"/>
              <a:t>) Mr. E		d) None of these</a:t>
            </a:r>
          </a:p>
          <a:p>
            <a:pPr>
              <a:buNone/>
            </a:pPr>
            <a:r>
              <a:rPr lang="en-US" sz="1900" b="1" dirty="0" smtClean="0"/>
              <a:t>Q.2 Who is  the assistant  manager?</a:t>
            </a:r>
          </a:p>
          <a:p>
            <a:pPr>
              <a:buNone/>
            </a:pPr>
            <a:r>
              <a:rPr lang="en-US" sz="1900" b="1" dirty="0" smtClean="0"/>
              <a:t>	a) Mr. A		b) Miss F	c) Mr. E 		d) Mr. B</a:t>
            </a:r>
          </a:p>
          <a:p>
            <a:pPr>
              <a:buNone/>
            </a:pPr>
            <a:r>
              <a:rPr lang="en-US" sz="1900" b="1" dirty="0" smtClean="0"/>
              <a:t>Q.3 Who is the teller?</a:t>
            </a:r>
          </a:p>
          <a:p>
            <a:pPr>
              <a:buNone/>
            </a:pPr>
            <a:r>
              <a:rPr lang="en-US" sz="1900" b="1" dirty="0" smtClean="0"/>
              <a:t>	a) Miss. F		b) Mrs. C	</a:t>
            </a:r>
            <a:r>
              <a:rPr lang="en-US" sz="1900" b="1" dirty="0" err="1" smtClean="0"/>
              <a:t>c</a:t>
            </a:r>
            <a:r>
              <a:rPr lang="en-US" sz="1900" b="1" dirty="0" smtClean="0"/>
              <a:t>) Mr. A		d) Miss. D</a:t>
            </a:r>
          </a:p>
          <a:p>
            <a:pPr>
              <a:buNone/>
            </a:pPr>
            <a:endParaRPr lang="en-US" sz="1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7467600" cy="5532525"/>
          </a:xfrm>
        </p:spPr>
        <p:txBody>
          <a:bodyPr/>
          <a:lstStyle/>
          <a:p>
            <a:pPr lvl="0">
              <a:buClr>
                <a:srgbClr val="A63212"/>
              </a:buClr>
              <a:buNone/>
            </a:pP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Q.4 Who is the clerk?</a:t>
            </a:r>
          </a:p>
          <a:p>
            <a:pPr lvl="0">
              <a:buClr>
                <a:srgbClr val="A63212"/>
              </a:buClr>
              <a:buNone/>
            </a:pP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			a) Mr. B			</a:t>
            </a:r>
            <a:r>
              <a:rPr lang="en-US" sz="1800" b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</a:t>
            </a: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 Miss  F</a:t>
            </a:r>
          </a:p>
          <a:p>
            <a:pPr lvl="0">
              <a:buClr>
                <a:srgbClr val="A63212"/>
              </a:buClr>
              <a:buNone/>
            </a:pP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Q.5 Who is the cashier?</a:t>
            </a:r>
          </a:p>
          <a:p>
            <a:pPr lvl="0">
              <a:buClr>
                <a:srgbClr val="A63212"/>
              </a:buClr>
              <a:buNone/>
            </a:pP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	a) Either Mr. A or Mr. B	       </a:t>
            </a:r>
            <a:r>
              <a:rPr lang="en-US" sz="1800" b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</a:t>
            </a: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 Miss  F		c) Mr. B		d) Mr. C</a:t>
            </a:r>
          </a:p>
          <a:p>
            <a:pPr lvl="0">
              <a:buClr>
                <a:srgbClr val="A63212"/>
              </a:buClr>
              <a:buNone/>
            </a:pPr>
            <a:endParaRPr lang="en-US" sz="1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A63212"/>
              </a:buClr>
              <a:buNone/>
            </a:pPr>
            <a:endParaRPr lang="en-US" sz="1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A63212"/>
              </a:buClr>
              <a:buNone/>
            </a:pPr>
            <a:endParaRPr lang="en-US" sz="1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2057398"/>
          <a:ext cx="7848603" cy="4310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229"/>
                <a:gridCol w="1121229"/>
                <a:gridCol w="1121229"/>
                <a:gridCol w="1121229"/>
                <a:gridCol w="1121229"/>
                <a:gridCol w="1121229"/>
                <a:gridCol w="1121229"/>
              </a:tblGrid>
              <a:tr h="102288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Manager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Ass-Manager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Cashier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Clerk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Teller</a:t>
                      </a:r>
                      <a:endParaRPr lang="en-US" dirty="0"/>
                    </a:p>
                  </a:txBody>
                  <a:tcPr/>
                </a:tc>
              </a:tr>
              <a:tr h="547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Mr.</a:t>
                      </a:r>
                      <a:r>
                        <a:rPr lang="en-US" baseline="0" dirty="0" smtClean="0"/>
                        <a:t>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547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Mr.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547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Mrs</a:t>
                      </a:r>
                      <a:r>
                        <a:rPr lang="en-US" baseline="0" dirty="0" smtClean="0"/>
                        <a:t>. 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547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Miss 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547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Mr. 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547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Miss.</a:t>
                      </a:r>
                      <a:r>
                        <a:rPr lang="en-US" baseline="0" dirty="0" smtClean="0"/>
                        <a:t> 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458200" cy="579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900" dirty="0" smtClean="0">
                <a:solidFill>
                  <a:srgbClr val="0070C0"/>
                </a:solidFill>
              </a:rPr>
              <a:t>Case III]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P, Q, R, S, T and U are six member of a family, each of them engaged in a different profession- doctor, lawyer, teacher, engineer,  nurse, and manager.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Each of them remains at home on different day of the week from Monday to Saturday.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The lawyer in the family remains at home on Thursday.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R remains at home on Tuesday.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P, a  doctor , does not remain at home either on Saturday or Wednesday.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S is neither the doctor nor the teacher and remains at home on Friday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Q is the engineer and T is the manager.</a:t>
            </a:r>
          </a:p>
          <a:p>
            <a:pPr marL="457200" indent="-457200">
              <a:buNone/>
            </a:pPr>
            <a:endParaRPr lang="en-US" sz="1900" dirty="0" smtClean="0"/>
          </a:p>
          <a:p>
            <a:pPr marL="457200" indent="-457200">
              <a:buNone/>
            </a:pPr>
            <a:r>
              <a:rPr lang="en-US" sz="1900" b="1" dirty="0" smtClean="0"/>
              <a:t>Q.1) Which of the following combinations is not correct?</a:t>
            </a:r>
          </a:p>
          <a:p>
            <a:pPr marL="457200" indent="-457200">
              <a:buNone/>
            </a:pPr>
            <a:r>
              <a:rPr lang="en-US" sz="1900" b="1" dirty="0" smtClean="0"/>
              <a:t>	a) R- Teacher		b) Q- Engineer	c) T- Manager	d) All correct</a:t>
            </a:r>
          </a:p>
          <a:p>
            <a:pPr marL="457200" indent="-457200">
              <a:buNone/>
            </a:pPr>
            <a:r>
              <a:rPr lang="en-US" sz="1900" b="1" dirty="0" smtClean="0"/>
              <a:t>Q.2) Which of the following combinations is correct?</a:t>
            </a:r>
          </a:p>
          <a:p>
            <a:pPr marL="457200" indent="-457200">
              <a:buNone/>
            </a:pPr>
            <a:r>
              <a:rPr lang="en-US" sz="1900" b="1" dirty="0" smtClean="0"/>
              <a:t>		a) Lawyer-Tuesday			b) Teacher-Wednesday</a:t>
            </a:r>
          </a:p>
          <a:p>
            <a:pPr marL="457200" indent="-457200">
              <a:buNone/>
            </a:pPr>
            <a:r>
              <a:rPr lang="en-US" sz="1900" b="1" dirty="0" smtClean="0"/>
              <a:t>		c) Manager- Friday			d) Nurse-Friday</a:t>
            </a:r>
          </a:p>
          <a:p>
            <a:pPr marL="457200" indent="-457200">
              <a:buNone/>
            </a:pPr>
            <a:endParaRPr lang="en-US" sz="1900" dirty="0" smtClean="0"/>
          </a:p>
          <a:p>
            <a:pPr marL="457200" indent="-457200">
              <a:buFont typeface="+mj-lt"/>
              <a:buAutoNum type="arabicParenR"/>
            </a:pPr>
            <a:endParaRPr lang="en-US" sz="1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pull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0"/>
            <a:ext cx="7848600" cy="56087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/>
              <a:t>Q.3) Who is the nurse?</a:t>
            </a:r>
          </a:p>
          <a:p>
            <a:pPr>
              <a:buNone/>
            </a:pPr>
            <a:r>
              <a:rPr lang="en-US" sz="1800" b="1" dirty="0" smtClean="0"/>
              <a:t>	a) S			b) R			c) U			d) Data inadequate</a:t>
            </a:r>
          </a:p>
          <a:p>
            <a:pPr>
              <a:buNone/>
            </a:pPr>
            <a:r>
              <a:rPr lang="en-US" sz="1800" b="1" dirty="0" smtClean="0"/>
              <a:t>Q.4) Who among them remains at home on the following day on which  R stays at home?</a:t>
            </a:r>
          </a:p>
          <a:p>
            <a:pPr>
              <a:buNone/>
            </a:pPr>
            <a:r>
              <a:rPr lang="en-US" sz="1800" b="1" dirty="0" smtClean="0"/>
              <a:t>	a) Q			b) Q or T	c) S			d) Can’t be determined</a:t>
            </a:r>
          </a:p>
          <a:p>
            <a:pPr algn="ctr">
              <a:buNone/>
            </a:pPr>
            <a:endParaRPr lang="en-US" sz="1800" b="1" i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pull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0"/>
            <a:ext cx="7848600" cy="560872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1800" b="1" i="1" dirty="0" smtClean="0"/>
          </a:p>
          <a:p>
            <a:pPr algn="ctr">
              <a:buNone/>
            </a:pPr>
            <a:r>
              <a:rPr lang="en-US" sz="1800" b="1" i="1" dirty="0" smtClean="0"/>
              <a:t>PROFESSIONS</a:t>
            </a:r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398" y="2666999"/>
          <a:ext cx="7391405" cy="3200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55915"/>
                <a:gridCol w="1055915"/>
                <a:gridCol w="1055915"/>
                <a:gridCol w="1055915"/>
                <a:gridCol w="1055915"/>
                <a:gridCol w="1055915"/>
                <a:gridCol w="1055915"/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Doct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Engg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Mag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124116"/>
      </p:ext>
    </p:extLst>
  </p:cSld>
  <p:clrMapOvr>
    <a:masterClrMapping/>
  </p:clrMapOvr>
  <p:transition>
    <p:pull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9600"/>
            <a:ext cx="7467600" cy="5380125"/>
          </a:xfrm>
        </p:spPr>
        <p:txBody>
          <a:bodyPr/>
          <a:lstStyle/>
          <a:p>
            <a:pPr algn="ctr">
              <a:buNone/>
            </a:pPr>
            <a:r>
              <a:rPr lang="en-US" b="1" i="1" dirty="0" smtClean="0"/>
              <a:t>DAYS</a:t>
            </a:r>
            <a:endParaRPr lang="en-US" b="1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398" y="1219203"/>
          <a:ext cx="7391405" cy="38099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55915"/>
                <a:gridCol w="1055915"/>
                <a:gridCol w="1055915"/>
                <a:gridCol w="1055915"/>
                <a:gridCol w="1055915"/>
                <a:gridCol w="1055915"/>
                <a:gridCol w="1055915"/>
              </a:tblGrid>
              <a:tr h="54428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Thurs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Sat</a:t>
                      </a:r>
                      <a:endParaRPr lang="en-US" dirty="0"/>
                    </a:p>
                  </a:txBody>
                  <a:tcPr/>
                </a:tc>
              </a:tr>
              <a:tr h="5442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5442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5442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5442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5442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5442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001000" cy="56087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900" dirty="0" smtClean="0">
                <a:solidFill>
                  <a:srgbClr val="0070C0"/>
                </a:solidFill>
              </a:rPr>
              <a:t>Case IV] </a:t>
            </a:r>
            <a:r>
              <a:rPr lang="en-US" sz="1900" dirty="0" smtClean="0"/>
              <a:t>From a group of six boys M, N, O,P, Q and R and five girls G, H, I, J, and K a team of six is to be selected. Some of the criteria of selection are as follows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M and J go together.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O cannot be placed with N.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I cannot go with J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N goes with H.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P and Q have to be together.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K and R go together.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Unless otherwise stated these criteria are applicable to all the following question.</a:t>
            </a:r>
          </a:p>
          <a:p>
            <a:pPr marL="457200" indent="-457200">
              <a:buNone/>
            </a:pPr>
            <a:r>
              <a:rPr lang="en-US" sz="1900" b="1" dirty="0" smtClean="0"/>
              <a:t>Q.1 If the team consist of two girls and I is one of them , the other member are</a:t>
            </a:r>
          </a:p>
          <a:p>
            <a:pPr marL="457200" indent="-457200">
              <a:buNone/>
            </a:pPr>
            <a:r>
              <a:rPr lang="en-US" sz="1900" b="1" dirty="0" smtClean="0"/>
              <a:t>	a) GMRPQ		b) KOPQR		c) HNOPQ		d) KRMNP</a:t>
            </a:r>
          </a:p>
          <a:p>
            <a:pPr marL="457200" indent="-457200">
              <a:buNone/>
            </a:pPr>
            <a:r>
              <a:rPr lang="en-US" sz="1900" b="1" dirty="0" smtClean="0"/>
              <a:t>Q.2 If the team has four boys including O and R, the member of the team other than O and R are</a:t>
            </a:r>
          </a:p>
          <a:p>
            <a:pPr marL="457200" indent="-457200">
              <a:buNone/>
            </a:pPr>
            <a:r>
              <a:rPr lang="en-US" sz="1900" b="1" dirty="0" smtClean="0"/>
              <a:t>	a) HIPQ			b) GJPQ			c) GKPQ			d) GJMP</a:t>
            </a:r>
            <a:endParaRPr lang="en-US" sz="19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wipe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382000" cy="601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9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Q.3) If four members are boys , which of the following can’t constitute the team?</a:t>
            </a:r>
          </a:p>
          <a:p>
            <a:pPr>
              <a:buNone/>
            </a:pPr>
            <a:r>
              <a:rPr lang="en-US" sz="19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	a) GJMOPQ		b) JKMNOR		c) HJMNPQ		d) JKMPQR</a:t>
            </a:r>
          </a:p>
          <a:p>
            <a:pPr>
              <a:buNone/>
            </a:pPr>
            <a:r>
              <a:rPr lang="en-US" sz="19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Q.4) If both K and P are members of the team and three boys in all  are included in the team, the members of the team other than K and P are</a:t>
            </a:r>
          </a:p>
          <a:p>
            <a:pPr>
              <a:buNone/>
            </a:pPr>
            <a:r>
              <a:rPr lang="en-US" sz="19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		a) GIRQ			b) HIRQ			c) GJRM			d) IJRQ</a:t>
            </a:r>
          </a:p>
          <a:p>
            <a:pPr>
              <a:buNone/>
            </a:pPr>
            <a:r>
              <a:rPr lang="en-US" sz="19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Q.5) If the team  has three girls including J an K , the members of the team other than J and K are</a:t>
            </a:r>
          </a:p>
          <a:p>
            <a:pPr>
              <a:buNone/>
            </a:pPr>
            <a:r>
              <a:rPr lang="en-US" sz="19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		a) GHNR		b) MORG		c) MONG		d) NHOR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609600"/>
            <a:ext cx="7391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Answer:-</a:t>
            </a:r>
          </a:p>
          <a:p>
            <a:pPr>
              <a:buNone/>
            </a:pPr>
            <a:r>
              <a:rPr lang="en-US" b="1" dirty="0"/>
              <a:t>1] b) With M, J is necessary i.e.(a) is not possible. Either N or O is selected. Hence ,(c)is not possible. With N, H is necessary. Hence,(d) is not possible. Only option (b) compiles with all the conditions.</a:t>
            </a:r>
          </a:p>
          <a:p>
            <a:pPr>
              <a:buNone/>
            </a:pPr>
            <a:r>
              <a:rPr lang="en-US" b="1" dirty="0"/>
              <a:t>2] c) With R, K is necessary . Hence (a),(b) and(d) are not possible.</a:t>
            </a:r>
          </a:p>
          <a:p>
            <a:pPr>
              <a:buNone/>
            </a:pPr>
            <a:r>
              <a:rPr lang="en-US" b="1" dirty="0"/>
              <a:t>3] b) O can’t be with N. Hence, (b) is not possible.</a:t>
            </a:r>
          </a:p>
          <a:p>
            <a:pPr>
              <a:buNone/>
            </a:pPr>
            <a:r>
              <a:rPr lang="en-US" b="1" dirty="0"/>
              <a:t>4] a) Since H and N must be together, so (b) is not possible. P and Q must be together. Hence, (c) is not possible. Since, I can’t go with J, hence (d) is not possible , Only option (a) complies with all the condition.</a:t>
            </a:r>
          </a:p>
          <a:p>
            <a:pPr>
              <a:buNone/>
            </a:pPr>
            <a:r>
              <a:rPr lang="en-US" b="1" dirty="0"/>
              <a:t>5] b) G, H, J and K are four girls, so(a) is not possible. O and N do not want to be together . So (c) and (d) are not possible. Only option (b) complies with all the conditions.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493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7924800" cy="5608725"/>
          </a:xfrm>
        </p:spPr>
        <p:txBody>
          <a:bodyPr/>
          <a:lstStyle/>
          <a:p>
            <a:pPr>
              <a:buNone/>
            </a:pPr>
            <a:r>
              <a:rPr lang="en-US" sz="1900" dirty="0" smtClean="0">
                <a:solidFill>
                  <a:srgbClr val="0070C0"/>
                </a:solidFill>
              </a:rPr>
              <a:t>Case V] </a:t>
            </a:r>
            <a:r>
              <a:rPr lang="en-US" sz="1900" dirty="0" smtClean="0"/>
              <a:t>Seven  people A, B, C, D, E, F and G are planning to enjoy boating. There are only two boats and the following conditions are to be kept in mind.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A will go in the same boat in which  E is to go.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F can’t go in the boat in which C unless D is also accompanying.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Neither B nor C can be given the boat in which G is.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The maximum  number of persons in one boat can be four only.</a:t>
            </a:r>
          </a:p>
          <a:p>
            <a:pPr marL="457200" indent="-457200">
              <a:buNone/>
            </a:pPr>
            <a:endParaRPr lang="en-US" sz="1900" dirty="0" smtClean="0"/>
          </a:p>
          <a:p>
            <a:pPr marL="457200" indent="-457200">
              <a:buNone/>
            </a:pPr>
            <a:r>
              <a:rPr lang="en-US" sz="1900" b="1" dirty="0" smtClean="0"/>
              <a:t>Q.1)</a:t>
            </a:r>
            <a:r>
              <a:rPr lang="en-US" sz="1900" dirty="0" smtClean="0"/>
              <a:t>  </a:t>
            </a:r>
            <a:r>
              <a:rPr lang="en-US" sz="1900" b="1" dirty="0" smtClean="0"/>
              <a:t>If  F  and B are in one boat, which of the following statement is true?</a:t>
            </a:r>
          </a:p>
          <a:p>
            <a:pPr marL="457200" indent="-457200">
              <a:buNone/>
            </a:pPr>
            <a:r>
              <a:rPr lang="en-US" sz="1900" b="1" dirty="0" smtClean="0"/>
              <a:t>	a) G is in the other boat		b) D is  in the other boat</a:t>
            </a:r>
          </a:p>
          <a:p>
            <a:pPr marL="457200" indent="-457200">
              <a:buNone/>
            </a:pPr>
            <a:r>
              <a:rPr lang="en-US" sz="1900" b="1" dirty="0" smtClean="0"/>
              <a:t>	c) C is in the other boat		d) E is with F and B in one boat</a:t>
            </a:r>
          </a:p>
          <a:p>
            <a:pPr marL="457200" indent="-457200">
              <a:buNone/>
            </a:pPr>
            <a:r>
              <a:rPr lang="en-US" sz="1900" b="1" dirty="0" smtClean="0"/>
              <a:t>Q.2) If  E  gets boats with F, which of the following is the complete and accurate list of the people who must be sitting in other boat?</a:t>
            </a:r>
          </a:p>
          <a:p>
            <a:pPr marL="457200" indent="-457200">
              <a:buNone/>
            </a:pPr>
            <a:r>
              <a:rPr lang="en-US" sz="1900" b="1" dirty="0" smtClean="0"/>
              <a:t>	a) F and E					b) G and A</a:t>
            </a:r>
          </a:p>
          <a:p>
            <a:pPr marL="457200" indent="-457200">
              <a:buNone/>
            </a:pPr>
            <a:r>
              <a:rPr lang="en-US" sz="1900" b="1" dirty="0" smtClean="0"/>
              <a:t>	c) D and A					d) C, D and B</a:t>
            </a:r>
            <a:r>
              <a:rPr lang="en-US" sz="1900" dirty="0" smtClean="0"/>
              <a:t>	</a:t>
            </a:r>
            <a:endParaRPr lang="en-US" sz="1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7924800" cy="5608725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Answer:-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1900" dirty="0" smtClean="0">
                <a:solidFill>
                  <a:schemeClr val="tx1"/>
                </a:solidFill>
              </a:rPr>
              <a:t>1)  (a) According to the question and given condition, the possible cases are as follows</a:t>
            </a:r>
          </a:p>
          <a:p>
            <a:pPr>
              <a:buNone/>
            </a:pPr>
            <a:r>
              <a:rPr lang="en-US" sz="1900" dirty="0" smtClean="0">
                <a:solidFill>
                  <a:schemeClr val="tx1"/>
                </a:solidFill>
              </a:rPr>
              <a:t>		</a:t>
            </a:r>
            <a:r>
              <a:rPr lang="en-US" sz="1900" b="1" dirty="0" smtClean="0">
                <a:solidFill>
                  <a:schemeClr val="tx1"/>
                </a:solidFill>
              </a:rPr>
              <a:t>Case I </a:t>
            </a:r>
            <a:r>
              <a:rPr lang="en-US" sz="1900" dirty="0" smtClean="0">
                <a:solidFill>
                  <a:schemeClr val="tx1"/>
                </a:solidFill>
              </a:rPr>
              <a:t>  (Boat 1/ B, C, D, F) +(Boat 2/ A, E, G)</a:t>
            </a:r>
          </a:p>
          <a:p>
            <a:pPr>
              <a:buNone/>
            </a:pPr>
            <a:r>
              <a:rPr lang="en-US" sz="1900" b="1" dirty="0" smtClean="0">
                <a:solidFill>
                  <a:schemeClr val="tx1"/>
                </a:solidFill>
              </a:rPr>
              <a:t>		</a:t>
            </a:r>
          </a:p>
          <a:p>
            <a:pPr>
              <a:buNone/>
            </a:pPr>
            <a:r>
              <a:rPr lang="en-US" sz="1900" b="1" dirty="0" smtClean="0">
                <a:solidFill>
                  <a:schemeClr val="tx1"/>
                </a:solidFill>
              </a:rPr>
              <a:t>		Case II </a:t>
            </a:r>
            <a:r>
              <a:rPr lang="en-US" sz="1900" dirty="0" smtClean="0">
                <a:solidFill>
                  <a:schemeClr val="tx1"/>
                </a:solidFill>
              </a:rPr>
              <a:t> (Boat 1/ A, E, G) +(Boat 2/ B, C, D, F)</a:t>
            </a:r>
          </a:p>
          <a:p>
            <a:pPr>
              <a:buNone/>
            </a:pPr>
            <a:r>
              <a:rPr lang="en-US" sz="1900" b="1" dirty="0" smtClean="0">
                <a:solidFill>
                  <a:schemeClr val="tx1"/>
                </a:solidFill>
              </a:rPr>
              <a:t> 			</a:t>
            </a:r>
            <a:r>
              <a:rPr lang="en-US" sz="1900" dirty="0" smtClean="0">
                <a:solidFill>
                  <a:schemeClr val="tx1"/>
                </a:solidFill>
              </a:rPr>
              <a:t>Clearly, G is in other boat. If B, C, D and F are in boat 1, then G is in boat 2 and if B, C, D and F are in boat, then G is inn boat 1.</a:t>
            </a:r>
          </a:p>
          <a:p>
            <a:pPr>
              <a:buNone/>
            </a:pPr>
            <a:endParaRPr lang="en-US" sz="19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1900" dirty="0" smtClean="0">
                <a:solidFill>
                  <a:schemeClr val="tx1"/>
                </a:solidFill>
              </a:rPr>
              <a:t>2) (d) According to the question and conditions, the possible cases are as follows</a:t>
            </a:r>
          </a:p>
          <a:p>
            <a:pPr>
              <a:buNone/>
            </a:pPr>
            <a:r>
              <a:rPr lang="en-US" sz="1900" dirty="0" smtClean="0">
                <a:solidFill>
                  <a:schemeClr val="tx1"/>
                </a:solidFill>
              </a:rPr>
              <a:t>		</a:t>
            </a:r>
            <a:r>
              <a:rPr lang="en-US" sz="1900" b="1" dirty="0" smtClean="0">
                <a:solidFill>
                  <a:schemeClr val="tx1"/>
                </a:solidFill>
              </a:rPr>
              <a:t>Case I </a:t>
            </a:r>
            <a:r>
              <a:rPr lang="en-US" sz="1900" dirty="0" smtClean="0">
                <a:solidFill>
                  <a:schemeClr val="tx1"/>
                </a:solidFill>
              </a:rPr>
              <a:t>(Boat 1/ E, F, A, G)+(Boat 2/ C, D, B)</a:t>
            </a:r>
          </a:p>
          <a:p>
            <a:pPr>
              <a:buNone/>
            </a:pPr>
            <a:r>
              <a:rPr lang="en-US" sz="1900" dirty="0" smtClean="0">
                <a:solidFill>
                  <a:schemeClr val="tx1"/>
                </a:solidFill>
              </a:rPr>
              <a:t>		</a:t>
            </a:r>
            <a:r>
              <a:rPr lang="en-US" sz="1900" b="1" dirty="0" smtClean="0">
                <a:solidFill>
                  <a:schemeClr val="tx1"/>
                </a:solidFill>
              </a:rPr>
              <a:t>Case II </a:t>
            </a:r>
            <a:r>
              <a:rPr lang="en-US" sz="1900" dirty="0" smtClean="0">
                <a:solidFill>
                  <a:schemeClr val="tx1"/>
                </a:solidFill>
              </a:rPr>
              <a:t>(Boat1/C, D,B) +(Boat 2/ E, F, A, G)</a:t>
            </a:r>
          </a:p>
          <a:p>
            <a:pPr>
              <a:buNone/>
            </a:pPr>
            <a:r>
              <a:rPr lang="en-US" sz="1900" dirty="0" smtClean="0">
                <a:solidFill>
                  <a:schemeClr val="tx1"/>
                </a:solidFill>
              </a:rPr>
              <a:t>				Clearly, in either case C, D and B are in other boat.</a:t>
            </a:r>
            <a:endParaRPr lang="en-US" sz="19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077200" cy="5684925"/>
          </a:xfrm>
        </p:spPr>
        <p:txBody>
          <a:bodyPr/>
          <a:lstStyle/>
          <a:p>
            <a:pPr>
              <a:buNone/>
            </a:pPr>
            <a:r>
              <a:rPr lang="en-US" sz="1900" dirty="0" smtClean="0">
                <a:solidFill>
                  <a:srgbClr val="0070C0"/>
                </a:solidFill>
              </a:rPr>
              <a:t>Case VI]  </a:t>
            </a:r>
            <a:r>
              <a:rPr lang="en-US" sz="1900" dirty="0" smtClean="0"/>
              <a:t>In local pen store , seven puppies wait to be introduced to their new owners. The puppies named as </a:t>
            </a:r>
            <a:r>
              <a:rPr lang="en-US" sz="1900" dirty="0" err="1" smtClean="0"/>
              <a:t>Ashlen</a:t>
            </a:r>
            <a:r>
              <a:rPr lang="en-US" sz="1900" dirty="0" smtClean="0"/>
              <a:t>, </a:t>
            </a:r>
            <a:r>
              <a:rPr lang="en-US" sz="1900" dirty="0" err="1" smtClean="0"/>
              <a:t>Blackley</a:t>
            </a:r>
            <a:r>
              <a:rPr lang="en-US" sz="1900" dirty="0" smtClean="0"/>
              <a:t>, Custard, Daffy, Earl, </a:t>
            </a:r>
            <a:r>
              <a:rPr lang="en-US" sz="1900" dirty="0" err="1" smtClean="0"/>
              <a:t>Fala</a:t>
            </a:r>
            <a:r>
              <a:rPr lang="en-US" sz="1900" dirty="0" smtClean="0"/>
              <a:t> and </a:t>
            </a:r>
            <a:r>
              <a:rPr lang="en-US" sz="1900" dirty="0" err="1" smtClean="0"/>
              <a:t>Gabino</a:t>
            </a:r>
            <a:r>
              <a:rPr lang="en-US" sz="1900" dirty="0" smtClean="0"/>
              <a:t> are all kept in two available pen. Pen 1, holds three puppies and pen 2 holds four puppies.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If </a:t>
            </a:r>
            <a:r>
              <a:rPr lang="en-US" sz="1900" dirty="0" err="1" smtClean="0"/>
              <a:t>Gabino</a:t>
            </a:r>
            <a:r>
              <a:rPr lang="en-US" sz="1900" dirty="0" smtClean="0"/>
              <a:t> is kept in pen 1, then Daffy is not kept in pen 2.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If Daffy is not kept in pen 2, then </a:t>
            </a:r>
            <a:r>
              <a:rPr lang="en-US" sz="1900" dirty="0" err="1" smtClean="0"/>
              <a:t>Gabino</a:t>
            </a:r>
            <a:r>
              <a:rPr lang="en-US" sz="1900" dirty="0" smtClean="0"/>
              <a:t> is kept in pen 1.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If </a:t>
            </a:r>
            <a:r>
              <a:rPr lang="en-US" sz="1900" dirty="0" err="1" smtClean="0"/>
              <a:t>Ashlen</a:t>
            </a:r>
            <a:r>
              <a:rPr lang="en-US" sz="1900" dirty="0" smtClean="0"/>
              <a:t> is kept in pen 2, then </a:t>
            </a:r>
            <a:r>
              <a:rPr lang="en-US" sz="1900" dirty="0" err="1" smtClean="0"/>
              <a:t>Blackley</a:t>
            </a:r>
            <a:r>
              <a:rPr lang="en-US" sz="1900" dirty="0" smtClean="0"/>
              <a:t> is not kept in pen 2.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dirty="0" smtClean="0"/>
              <a:t>If </a:t>
            </a:r>
            <a:r>
              <a:rPr lang="en-US" sz="1900" dirty="0" err="1" smtClean="0"/>
              <a:t>Blackley</a:t>
            </a:r>
            <a:r>
              <a:rPr lang="en-US" sz="1900" dirty="0" smtClean="0"/>
              <a:t> is kept in pen 1, then </a:t>
            </a:r>
            <a:r>
              <a:rPr lang="en-US" sz="1900" dirty="0" err="1" smtClean="0"/>
              <a:t>Ashlen</a:t>
            </a:r>
            <a:r>
              <a:rPr lang="en-US" sz="1900" dirty="0" smtClean="0"/>
              <a:t> is not kept in pen 1</a:t>
            </a:r>
          </a:p>
          <a:p>
            <a:pPr marL="457200" indent="-457200">
              <a:buNone/>
            </a:pPr>
            <a:endParaRPr lang="en-US" sz="1900" b="1" dirty="0" smtClean="0"/>
          </a:p>
          <a:p>
            <a:pPr marL="457200" indent="-457200">
              <a:buNone/>
            </a:pPr>
            <a:r>
              <a:rPr lang="en-US" sz="1900" b="1" dirty="0" smtClean="0"/>
              <a:t>Q.1 Which of the following group of puppies could be in pen 2?</a:t>
            </a:r>
          </a:p>
          <a:p>
            <a:pPr marL="457200" indent="-457200">
              <a:buNone/>
            </a:pPr>
            <a:r>
              <a:rPr lang="en-US" sz="1900" b="1" dirty="0" smtClean="0"/>
              <a:t>	a)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Ashlen</a:t>
            </a:r>
            <a:r>
              <a:rPr lang="en-US" sz="1900" b="1" dirty="0" smtClean="0"/>
              <a:t>, Custard, Earl	b) 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Ashlen</a:t>
            </a:r>
            <a:r>
              <a:rPr lang="en-US" sz="1900" b="1" dirty="0" smtClean="0"/>
              <a:t>, Daffy</a:t>
            </a:r>
          </a:p>
          <a:p>
            <a:pPr marL="457200" indent="-457200">
              <a:buNone/>
            </a:pPr>
            <a:r>
              <a:rPr lang="en-US" sz="1900" b="1" dirty="0" smtClean="0"/>
              <a:t>	c) 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 , Custard, Earl,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	d)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Ashlen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, Earl</a:t>
            </a:r>
          </a:p>
          <a:p>
            <a:pPr marL="457200" indent="-457200">
              <a:buNone/>
            </a:pPr>
            <a:r>
              <a:rPr lang="en-US" sz="1900" b="1" dirty="0" smtClean="0"/>
              <a:t>Q.2 If Earl shares a pen with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, then which of the following must be true?</a:t>
            </a:r>
          </a:p>
          <a:p>
            <a:pPr marL="457200" indent="-457200">
              <a:buNone/>
            </a:pPr>
            <a:r>
              <a:rPr lang="en-US" sz="1900" b="1" dirty="0" smtClean="0"/>
              <a:t>	a)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 is in pen 1 with Daffy	b) Custard is in pen 2</a:t>
            </a:r>
          </a:p>
          <a:p>
            <a:pPr marL="457200" indent="-457200">
              <a:buNone/>
            </a:pPr>
            <a:r>
              <a:rPr lang="en-US" sz="1900" b="1" dirty="0" smtClean="0"/>
              <a:t>	c) Earl is in pen 1			d)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  shares a pen with </a:t>
            </a:r>
            <a:r>
              <a:rPr lang="en-US" sz="1900" b="1" dirty="0" err="1" smtClean="0"/>
              <a:t>Blackley</a:t>
            </a:r>
            <a:endParaRPr lang="en-US" sz="19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strips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153400" cy="568492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1900" b="1" dirty="0" smtClean="0"/>
              <a:t>Q.3 If Earl and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 are inn different pens, then which of the following must not be true?</a:t>
            </a:r>
          </a:p>
          <a:p>
            <a:pPr>
              <a:buNone/>
            </a:pPr>
            <a:r>
              <a:rPr lang="en-US" sz="1900" b="1" dirty="0" smtClean="0"/>
              <a:t>	a)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 shares a pen with </a:t>
            </a:r>
            <a:r>
              <a:rPr lang="en-US" sz="1900" b="1" dirty="0" err="1" smtClean="0"/>
              <a:t>Custerd</a:t>
            </a:r>
            <a:endParaRPr lang="en-US" sz="1900" b="1" dirty="0" smtClean="0"/>
          </a:p>
          <a:p>
            <a:pPr>
              <a:buNone/>
            </a:pPr>
            <a:r>
              <a:rPr lang="en-US" sz="1900" b="1" dirty="0" smtClean="0"/>
              <a:t>	b)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 shares a pen with </a:t>
            </a:r>
            <a:r>
              <a:rPr lang="en-US" sz="1900" b="1" dirty="0" err="1" smtClean="0"/>
              <a:t>Ashlen</a:t>
            </a:r>
            <a:endParaRPr lang="en-US" sz="1900" b="1" dirty="0" smtClean="0"/>
          </a:p>
          <a:p>
            <a:pPr>
              <a:buNone/>
            </a:pPr>
            <a:r>
              <a:rPr lang="en-US" sz="1900" b="1" dirty="0" smtClean="0"/>
              <a:t>	c) Earl is in a higher numbered pen than 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	</a:t>
            </a:r>
          </a:p>
          <a:p>
            <a:pPr>
              <a:buNone/>
            </a:pPr>
            <a:r>
              <a:rPr lang="en-US" sz="1900" b="1" dirty="0" smtClean="0"/>
              <a:t>	d) 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 shares pen 2 with Earl </a:t>
            </a:r>
          </a:p>
          <a:p>
            <a:pPr>
              <a:buNone/>
            </a:pPr>
            <a:r>
              <a:rPr lang="en-US" sz="1900" b="1" dirty="0" smtClean="0"/>
              <a:t>	e) Custard is in </a:t>
            </a:r>
            <a:r>
              <a:rPr lang="en-US" sz="1900" b="1" dirty="0" err="1" smtClean="0"/>
              <a:t>highered</a:t>
            </a:r>
            <a:r>
              <a:rPr lang="en-US" sz="1900" b="1" dirty="0" smtClean="0"/>
              <a:t> numbered pen with 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.</a:t>
            </a:r>
          </a:p>
          <a:p>
            <a:pPr>
              <a:buNone/>
            </a:pPr>
            <a:r>
              <a:rPr lang="en-US" sz="1900" b="1" dirty="0" smtClean="0">
                <a:solidFill>
                  <a:srgbClr val="FF0000"/>
                </a:solidFill>
              </a:rPr>
              <a:t>Answer:-</a:t>
            </a:r>
          </a:p>
          <a:p>
            <a:pPr>
              <a:buNone/>
            </a:pPr>
            <a:r>
              <a:rPr lang="en-US" sz="1900" b="1" dirty="0" smtClean="0"/>
              <a:t>1] (d) option (a) is incorrect as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 and Daffy must be in same pen. Option (b) is incorrect as 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 and </a:t>
            </a:r>
            <a:r>
              <a:rPr lang="en-US" sz="1900" b="1" dirty="0" err="1" smtClean="0"/>
              <a:t>Ashlen</a:t>
            </a:r>
            <a:r>
              <a:rPr lang="en-US" sz="1900" b="1" dirty="0" smtClean="0"/>
              <a:t> cannot be together in pen 2. Option (c) is incorrect as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 and Daffy must be in same pen. Option (d) is incorrect  as it fulfills all the given </a:t>
            </a:r>
            <a:r>
              <a:rPr lang="en-US" sz="1900" b="1" dirty="0" err="1" smtClean="0"/>
              <a:t>conditions.Option</a:t>
            </a:r>
            <a:r>
              <a:rPr lang="en-US" sz="1900" b="1" dirty="0" smtClean="0"/>
              <a:t>(e) is incorrect as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 and Daffy must be in same pen.</a:t>
            </a:r>
          </a:p>
          <a:p>
            <a:pPr>
              <a:buNone/>
            </a:pPr>
            <a:r>
              <a:rPr lang="en-US" sz="1900" b="1" dirty="0" smtClean="0"/>
              <a:t>2] (b) According to question and given conditions, the possible arrangements are as below:</a:t>
            </a:r>
          </a:p>
          <a:p>
            <a:pPr>
              <a:buNone/>
            </a:pPr>
            <a:r>
              <a:rPr lang="en-US" sz="1900" b="1" dirty="0" smtClean="0"/>
              <a:t>	I. Pen 1: Earl,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Ashlen</a:t>
            </a:r>
            <a:endParaRPr lang="en-US" sz="1900" b="1" dirty="0" smtClean="0"/>
          </a:p>
          <a:p>
            <a:pPr>
              <a:buNone/>
            </a:pPr>
            <a:r>
              <a:rPr lang="en-US" sz="1900" b="1" dirty="0" smtClean="0"/>
              <a:t>		pen 2: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, Daffy, 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, Custard</a:t>
            </a:r>
          </a:p>
          <a:p>
            <a:pPr>
              <a:buNone/>
            </a:pPr>
            <a:r>
              <a:rPr lang="en-US" sz="1900" b="1" dirty="0" smtClean="0"/>
              <a:t>	II. Pen 1: Earl,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Blackley</a:t>
            </a:r>
            <a:endParaRPr lang="en-US" sz="1900" b="1" dirty="0" smtClean="0"/>
          </a:p>
          <a:p>
            <a:pPr>
              <a:buNone/>
            </a:pPr>
            <a:r>
              <a:rPr lang="en-US" sz="1900" b="1" dirty="0" smtClean="0"/>
              <a:t>		Pen 2: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, Daffy, </a:t>
            </a:r>
            <a:r>
              <a:rPr lang="en-US" sz="1900" b="1" dirty="0" err="1" smtClean="0"/>
              <a:t>Ashlen</a:t>
            </a:r>
            <a:r>
              <a:rPr lang="en-US" sz="1900" b="1" dirty="0" smtClean="0"/>
              <a:t>, Custard</a:t>
            </a:r>
          </a:p>
          <a:p>
            <a:pPr>
              <a:buNone/>
            </a:pPr>
            <a:r>
              <a:rPr lang="en-US" sz="1900" b="1" dirty="0" smtClean="0"/>
              <a:t>	III. Pen 1: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, Daffy, </a:t>
            </a:r>
            <a:r>
              <a:rPr lang="en-US" sz="1900" b="1" dirty="0" err="1" smtClean="0"/>
              <a:t>Blackley</a:t>
            </a:r>
            <a:endParaRPr lang="en-US" sz="1900" b="1" dirty="0" smtClean="0"/>
          </a:p>
          <a:p>
            <a:pPr>
              <a:buNone/>
            </a:pPr>
            <a:r>
              <a:rPr lang="en-US" sz="1900" b="1" dirty="0" smtClean="0"/>
              <a:t>		Pen 2: Earl,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Ashlen</a:t>
            </a:r>
            <a:r>
              <a:rPr lang="en-US" sz="1900" b="1" dirty="0" smtClean="0"/>
              <a:t>, Custard</a:t>
            </a:r>
          </a:p>
          <a:p>
            <a:pPr>
              <a:buNone/>
            </a:pPr>
            <a:r>
              <a:rPr lang="en-US" sz="1900" b="1" dirty="0" smtClean="0"/>
              <a:t>	IV. Pen 1: </a:t>
            </a:r>
            <a:r>
              <a:rPr lang="en-US" sz="1900" b="1" dirty="0" err="1" smtClean="0"/>
              <a:t>Gabino</a:t>
            </a:r>
            <a:r>
              <a:rPr lang="en-US" sz="1900" b="1" dirty="0" smtClean="0"/>
              <a:t>, Daffy, </a:t>
            </a:r>
            <a:r>
              <a:rPr lang="en-US" sz="1900" b="1" dirty="0" err="1" smtClean="0"/>
              <a:t>Ashlen</a:t>
            </a:r>
            <a:endParaRPr lang="en-US" sz="1900" b="1" dirty="0" smtClean="0"/>
          </a:p>
          <a:p>
            <a:pPr>
              <a:buNone/>
            </a:pPr>
            <a:r>
              <a:rPr lang="en-US" sz="1900" b="1" dirty="0" smtClean="0"/>
              <a:t>		Pen 2:Earl, 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, Custard </a:t>
            </a:r>
          </a:p>
          <a:p>
            <a:pPr>
              <a:buNone/>
            </a:pPr>
            <a:r>
              <a:rPr lang="en-US" sz="1900" b="1" dirty="0" smtClean="0"/>
              <a:t> </a:t>
            </a:r>
            <a:endParaRPr lang="en-US" sz="19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1900" b="1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pull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620000" cy="5380125"/>
          </a:xfrm>
        </p:spPr>
        <p:txBody>
          <a:bodyPr/>
          <a:lstStyle/>
          <a:p>
            <a:pPr>
              <a:buNone/>
            </a:pPr>
            <a:r>
              <a:rPr lang="en-US" sz="1900" b="1" dirty="0" smtClean="0"/>
              <a:t>Q.3 (e) Possible arrangement are as follows</a:t>
            </a:r>
          </a:p>
          <a:p>
            <a:pPr>
              <a:buNone/>
            </a:pPr>
            <a:r>
              <a:rPr lang="en-US" sz="1900" b="1" dirty="0" smtClean="0"/>
              <a:t>		Pen 1: Earl/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Ashlen</a:t>
            </a:r>
            <a:r>
              <a:rPr lang="en-US" sz="1900" b="1" dirty="0" smtClean="0"/>
              <a:t>/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 and Custard</a:t>
            </a:r>
          </a:p>
          <a:p>
            <a:pPr>
              <a:buNone/>
            </a:pPr>
            <a:r>
              <a:rPr lang="en-US" sz="1900" b="1" dirty="0" smtClean="0"/>
              <a:t>		Pen 2: Earl/</a:t>
            </a:r>
            <a:r>
              <a:rPr lang="en-US" sz="1900" b="1" dirty="0" err="1" smtClean="0"/>
              <a:t>Fala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Ashlen</a:t>
            </a:r>
            <a:r>
              <a:rPr lang="en-US" sz="1900" b="1" dirty="0" smtClean="0"/>
              <a:t>/</a:t>
            </a:r>
            <a:r>
              <a:rPr lang="en-US" sz="1900" b="1" dirty="0" err="1" smtClean="0"/>
              <a:t>Blackley</a:t>
            </a:r>
            <a:r>
              <a:rPr lang="en-US" sz="1900" b="1" dirty="0" smtClean="0"/>
              <a:t> Daffy and </a:t>
            </a:r>
            <a:r>
              <a:rPr lang="en-US" sz="1900" b="1" dirty="0" err="1" smtClean="0"/>
              <a:t>Gabino</a:t>
            </a:r>
            <a:endParaRPr lang="en-US" sz="1900" b="1" dirty="0" smtClean="0"/>
          </a:p>
          <a:p>
            <a:pPr>
              <a:buNone/>
            </a:pPr>
            <a:r>
              <a:rPr lang="en-US" sz="1900" b="1" dirty="0" smtClean="0"/>
              <a:t>	Clearly, option (e) must not be true.</a:t>
            </a:r>
            <a:endParaRPr lang="en-US" sz="19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APT-TECH</a:t>
            </a:r>
            <a:endParaRPr lang="en-US" dirty="0"/>
          </a:p>
        </p:txBody>
      </p:sp>
    </p:spTree>
  </p:cSld>
  <p:clrMapOvr>
    <a:masterClrMapping/>
  </p:clrMapOvr>
  <p:transition>
    <p:wipe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292</TotalTime>
  <Words>1128</Words>
  <Application>Microsoft Office PowerPoint</Application>
  <PresentationFormat>On-screen Show (4:3)</PresentationFormat>
  <Paragraphs>338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Sketchbook</vt:lpstr>
      <vt:lpstr>APT-TECH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APT-TECH</dc:title>
  <dc:creator>smart</dc:creator>
  <cp:lastModifiedBy>Sanir Kittur</cp:lastModifiedBy>
  <cp:revision>32</cp:revision>
  <dcterms:created xsi:type="dcterms:W3CDTF">2017-10-14T12:46:59Z</dcterms:created>
  <dcterms:modified xsi:type="dcterms:W3CDTF">2017-10-15T05:56:00Z</dcterms:modified>
</cp:coreProperties>
</file>