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816" r:id="rId2"/>
    <p:sldMasterId id="2147483828" r:id="rId3"/>
    <p:sldMasterId id="2147483840" r:id="rId4"/>
  </p:sldMasterIdLst>
  <p:notesMasterIdLst>
    <p:notesMasterId r:id="rId20"/>
  </p:notesMasterIdLst>
  <p:sldIdLst>
    <p:sldId id="258" r:id="rId5"/>
    <p:sldId id="330" r:id="rId6"/>
    <p:sldId id="354" r:id="rId7"/>
    <p:sldId id="353" r:id="rId8"/>
    <p:sldId id="362" r:id="rId9"/>
    <p:sldId id="363" r:id="rId10"/>
    <p:sldId id="332" r:id="rId11"/>
    <p:sldId id="333" r:id="rId12"/>
    <p:sldId id="364" r:id="rId13"/>
    <p:sldId id="365" r:id="rId14"/>
    <p:sldId id="355" r:id="rId15"/>
    <p:sldId id="356" r:id="rId16"/>
    <p:sldId id="357" r:id="rId17"/>
    <p:sldId id="358" r:id="rId18"/>
    <p:sldId id="35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07" autoAdjust="0"/>
    <p:restoredTop sz="93073" autoAdjust="0"/>
  </p:normalViewPr>
  <p:slideViewPr>
    <p:cSldViewPr>
      <p:cViewPr>
        <p:scale>
          <a:sx n="70" d="100"/>
          <a:sy n="70" d="100"/>
        </p:scale>
        <p:origin x="-158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EC3CFB-591A-4277-BFFE-3CDA97675E2E}" type="datetimeFigureOut">
              <a:rPr lang="en-US" smtClean="0"/>
              <a:pPr/>
              <a:t>21/Jun/2016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9713B5-C5F4-48F6-A085-2C166EED280F}" type="slidenum">
              <a:rPr lang="en-US" smtClean="0"/>
              <a:pPr/>
              <a:t>‹#›</a:t>
            </a:fld>
            <a:endParaRPr lang="en-US" dirty="0"/>
          </a:p>
        </p:txBody>
      </p:sp>
    </p:spTree>
    <p:extLst>
      <p:ext uri="{BB962C8B-B14F-4D97-AF65-F5344CB8AC3E}">
        <p14:creationId xmlns:p14="http://schemas.microsoft.com/office/powerpoint/2010/main" val="2245678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2</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3</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4</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7</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8</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9</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pPr/>
              <a:t>10</a:t>
            </a:fld>
            <a:endParaRPr lang="en-US" dirty="0"/>
          </a:p>
        </p:txBody>
      </p:sp>
    </p:spTree>
    <p:extLst>
      <p:ext uri="{BB962C8B-B14F-4D97-AF65-F5344CB8AC3E}">
        <p14:creationId xmlns:p14="http://schemas.microsoft.com/office/powerpoint/2010/main" val="7484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solidFill>
                  <a:prstClr val="black"/>
                </a:solidFill>
              </a:rPr>
              <a:pPr/>
              <a:t>11</a:t>
            </a:fld>
            <a:endParaRPr lang="en-U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7484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7484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7484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AR 1 task 5&amp;</a:t>
            </a:r>
            <a:endParaRPr lang="en-US" dirty="0"/>
          </a:p>
        </p:txBody>
      </p:sp>
      <p:sp>
        <p:nvSpPr>
          <p:cNvPr id="4" name="Slide Number Placeholder 3"/>
          <p:cNvSpPr>
            <a:spLocks noGrp="1"/>
          </p:cNvSpPr>
          <p:nvPr>
            <p:ph type="sldNum" sz="quarter" idx="10"/>
          </p:nvPr>
        </p:nvSpPr>
        <p:spPr/>
        <p:txBody>
          <a:bodyPr/>
          <a:lstStyle/>
          <a:p>
            <a:fld id="{4E9713B5-C5F4-48F6-A085-2C166EED280F}"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74847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cstate="print">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4" name="Picture 13" descr="stickie-shadow.png"/>
            <p:cNvPicPr>
              <a:picLocks noChangeAspect="1"/>
            </p:cNvPicPr>
            <p:nvPr/>
          </p:nvPicPr>
          <p:blipFill>
            <a:blip r:embed="rId3" cstate="print"/>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cstate="print"/>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cstate="print"/>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D8201E82-936B-439D-8966-A90B3C5B79B8}" type="datetime1">
              <a:rPr lang="en-US" smtClean="0"/>
              <a:pPr/>
              <a:t>21/Jun/2016</a:t>
            </a:fld>
            <a:endParaRPr lang="en-US" dirty="0"/>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r>
              <a:rPr lang="en-US" dirty="0" smtClean="0"/>
              <a:t>APT-TECH</a:t>
            </a:r>
            <a:endParaRPr lang="en-US" dirty="0"/>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B6F15528-21DE-4FAA-801E-634DDDAF4B2B}" type="slidenum">
              <a:rPr lang="en-US" smtClean="0"/>
              <a:pPr/>
              <a:t>‹#›</a:t>
            </a:fld>
            <a:endParaRPr lang="en-US" dirty="0"/>
          </a:p>
        </p:txBody>
      </p:sp>
      <p:pic>
        <p:nvPicPr>
          <p:cNvPr id="9" name="Picture 8" descr="coverBand.png"/>
          <p:cNvPicPr>
            <a:picLocks noChangeAspect="1"/>
          </p:cNvPicPr>
          <p:nvPr/>
        </p:nvPicPr>
        <p:blipFill>
          <a:blip r:embed="rId5" cstate="print"/>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F9FF3-9E45-4540-9694-A83F46832960}" type="datetime1">
              <a:rPr lang="en-US" smtClean="0"/>
              <a:pPr/>
              <a:t>21/Jun/2016</a:t>
            </a:fld>
            <a:endParaRPr lang="en-US" dirty="0"/>
          </a:p>
        </p:txBody>
      </p:sp>
      <p:sp>
        <p:nvSpPr>
          <p:cNvPr id="5" name="Footer Placeholder 4"/>
          <p:cNvSpPr>
            <a:spLocks noGrp="1"/>
          </p:cNvSpPr>
          <p:nvPr>
            <p:ph type="ftr" sz="quarter" idx="11"/>
          </p:nvPr>
        </p:nvSpPr>
        <p:spPr/>
        <p:txBody>
          <a:bodyPr/>
          <a:lstStyle/>
          <a:p>
            <a:r>
              <a:rPr lang="en-US" dirty="0" smtClean="0"/>
              <a:t>APT-TECH</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A245C4-7041-43C7-9362-287D5D6B8B92}" type="datetime1">
              <a:rPr lang="en-US" smtClean="0"/>
              <a:pPr/>
              <a:t>21/Jun/2016</a:t>
            </a:fld>
            <a:endParaRPr lang="en-US" dirty="0"/>
          </a:p>
        </p:txBody>
      </p:sp>
      <p:sp>
        <p:nvSpPr>
          <p:cNvPr id="5" name="Footer Placeholder 4"/>
          <p:cNvSpPr>
            <a:spLocks noGrp="1"/>
          </p:cNvSpPr>
          <p:nvPr>
            <p:ph type="ftr" sz="quarter" idx="11"/>
          </p:nvPr>
        </p:nvSpPr>
        <p:spPr/>
        <p:txBody>
          <a:bodyPr/>
          <a:lstStyle/>
          <a:p>
            <a:r>
              <a:rPr lang="en-US" dirty="0" smtClean="0"/>
              <a:t>APT-TECH</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24C9086-15C6-4475-A50E-B4A182F7C25A}" type="datetime1">
              <a:rPr lang="en-US" smtClean="0"/>
              <a:pPr/>
              <a:t>21/Jun/2016</a:t>
            </a:fld>
            <a:endParaRPr lang="en-US" dirty="0"/>
          </a:p>
        </p:txBody>
      </p:sp>
      <p:sp>
        <p:nvSpPr>
          <p:cNvPr id="6" name="Footer Placeholder 5"/>
          <p:cNvSpPr>
            <a:spLocks noGrp="1"/>
          </p:cNvSpPr>
          <p:nvPr>
            <p:ph type="ftr" sz="quarter" idx="11"/>
          </p:nvPr>
        </p:nvSpPr>
        <p:spPr/>
        <p:txBody>
          <a:bodyPr/>
          <a:lstStyle/>
          <a:p>
            <a:r>
              <a:rPr lang="en-US" dirty="0" smtClean="0"/>
              <a:t>APT-TECH</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EC51CDDE-B63B-408D-B355-F87B364006C7}" type="datetime1">
              <a:rPr lang="en-US" smtClean="0"/>
              <a:pPr/>
              <a:t>21/Jun/2016</a:t>
            </a:fld>
            <a:endParaRPr lang="en-US" dirty="0"/>
          </a:p>
        </p:txBody>
      </p:sp>
      <p:sp>
        <p:nvSpPr>
          <p:cNvPr id="8" name="Footer Placeholder 7"/>
          <p:cNvSpPr>
            <a:spLocks noGrp="1"/>
          </p:cNvSpPr>
          <p:nvPr>
            <p:ph type="ftr" sz="quarter" idx="11"/>
          </p:nvPr>
        </p:nvSpPr>
        <p:spPr/>
        <p:txBody>
          <a:bodyPr/>
          <a:lstStyle/>
          <a:p>
            <a:r>
              <a:rPr lang="en-US" dirty="0" smtClean="0"/>
              <a:t>APT-TECH</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886471-D12D-4657-BE45-85D8AAAA7977}" type="datetime1">
              <a:rPr lang="en-US" smtClean="0"/>
              <a:pPr/>
              <a:t>21/Jun/2016</a:t>
            </a:fld>
            <a:endParaRPr lang="en-US" dirty="0"/>
          </a:p>
        </p:txBody>
      </p:sp>
      <p:sp>
        <p:nvSpPr>
          <p:cNvPr id="4" name="Footer Placeholder 3"/>
          <p:cNvSpPr>
            <a:spLocks noGrp="1"/>
          </p:cNvSpPr>
          <p:nvPr>
            <p:ph type="ftr" sz="quarter" idx="11"/>
          </p:nvPr>
        </p:nvSpPr>
        <p:spPr/>
        <p:txBody>
          <a:bodyPr/>
          <a:lstStyle/>
          <a:p>
            <a:r>
              <a:rPr lang="en-US" dirty="0" smtClean="0"/>
              <a:t>APT-TECH</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6C06BD-2BE0-439D-BEF6-360C276388F5}" type="datetime1">
              <a:rPr lang="en-US" smtClean="0"/>
              <a:pPr/>
              <a:t>21/Jun/2016</a:t>
            </a:fld>
            <a:endParaRPr lang="en-US" dirty="0"/>
          </a:p>
        </p:txBody>
      </p:sp>
      <p:sp>
        <p:nvSpPr>
          <p:cNvPr id="3" name="Footer Placeholder 2"/>
          <p:cNvSpPr>
            <a:spLocks noGrp="1"/>
          </p:cNvSpPr>
          <p:nvPr>
            <p:ph type="ftr" sz="quarter" idx="11"/>
          </p:nvPr>
        </p:nvSpPr>
        <p:spPr/>
        <p:txBody>
          <a:bodyPr/>
          <a:lstStyle/>
          <a:p>
            <a:r>
              <a:rPr lang="en-US" dirty="0" smtClean="0"/>
              <a:t>APT-TECH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9CC74E-74BE-47A3-8332-0DF3DB4B9869}" type="datetime1">
              <a:rPr lang="en-US" smtClean="0"/>
              <a:pPr/>
              <a:t>21/Jun/2016</a:t>
            </a:fld>
            <a:endParaRPr lang="en-US" dirty="0"/>
          </a:p>
        </p:txBody>
      </p:sp>
      <p:sp>
        <p:nvSpPr>
          <p:cNvPr id="6" name="Footer Placeholder 5"/>
          <p:cNvSpPr>
            <a:spLocks noGrp="1"/>
          </p:cNvSpPr>
          <p:nvPr>
            <p:ph type="ftr" sz="quarter" idx="11"/>
          </p:nvPr>
        </p:nvSpPr>
        <p:spPr/>
        <p:txBody>
          <a:bodyPr/>
          <a:lstStyle/>
          <a:p>
            <a:r>
              <a:rPr lang="en-US" dirty="0" smtClean="0"/>
              <a:t>APT-TECH</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cstate="print"/>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D0B24B-63C8-4DDF-9C80-B41C5AC75EB0}" type="datetime1">
              <a:rPr lang="en-US" smtClean="0"/>
              <a:pPr/>
              <a:t>21/Jun/2016</a:t>
            </a:fld>
            <a:endParaRPr lang="en-US" dirty="0"/>
          </a:p>
        </p:txBody>
      </p:sp>
      <p:sp>
        <p:nvSpPr>
          <p:cNvPr id="6" name="Footer Placeholder 5"/>
          <p:cNvSpPr>
            <a:spLocks noGrp="1"/>
          </p:cNvSpPr>
          <p:nvPr>
            <p:ph type="ftr" sz="quarter" idx="11"/>
          </p:nvPr>
        </p:nvSpPr>
        <p:spPr/>
        <p:txBody>
          <a:bodyPr/>
          <a:lstStyle/>
          <a:p>
            <a:r>
              <a:rPr lang="en-US" dirty="0" smtClean="0"/>
              <a:t>APT-TECH</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1A3430-C08C-4521-A0B7-CD27F6B04E66}" type="datetime1">
              <a:rPr lang="en-US" smtClean="0"/>
              <a:pPr/>
              <a:t>21/Jun/2016</a:t>
            </a:fld>
            <a:endParaRPr lang="en-US" dirty="0"/>
          </a:p>
        </p:txBody>
      </p:sp>
      <p:sp>
        <p:nvSpPr>
          <p:cNvPr id="5" name="Footer Placeholder 4"/>
          <p:cNvSpPr>
            <a:spLocks noGrp="1"/>
          </p:cNvSpPr>
          <p:nvPr>
            <p:ph type="ftr" sz="quarter" idx="11"/>
          </p:nvPr>
        </p:nvSpPr>
        <p:spPr/>
        <p:txBody>
          <a:bodyPr/>
          <a:lstStyle/>
          <a:p>
            <a:r>
              <a:rPr lang="en-US" dirty="0" smtClean="0"/>
              <a:t>APT-TECH</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123D86-5AFA-44F5-ACDB-F0EF0C226D7B}" type="datetime1">
              <a:rPr lang="en-US" smtClean="0"/>
              <a:pPr/>
              <a:t>21/Jun/2016</a:t>
            </a:fld>
            <a:endParaRPr lang="en-US" dirty="0"/>
          </a:p>
        </p:txBody>
      </p:sp>
      <p:sp>
        <p:nvSpPr>
          <p:cNvPr id="5" name="Footer Placeholder 4"/>
          <p:cNvSpPr>
            <a:spLocks noGrp="1"/>
          </p:cNvSpPr>
          <p:nvPr>
            <p:ph type="ftr" sz="quarter" idx="11"/>
          </p:nvPr>
        </p:nvSpPr>
        <p:spPr/>
        <p:txBody>
          <a:bodyPr/>
          <a:lstStyle/>
          <a:p>
            <a:r>
              <a:rPr lang="en-US" dirty="0" smtClean="0"/>
              <a:t>APT-TECH</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DED19040-5A81-413D-9AFE-234B34C40462}" type="datetime1">
              <a:rPr lang="en-US" smtClean="0">
                <a:solidFill>
                  <a:srgbClr val="D6ECFF"/>
                </a:solidFill>
              </a:rPr>
              <a:pPr/>
              <a:t>21/Jun/2016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F277407D-EBEE-497D-91BA-2C2856EBAB4D}" type="datetime1">
              <a:rPr lang="en-US" smtClean="0">
                <a:solidFill>
                  <a:srgbClr val="D6ECFF"/>
                </a:solidFill>
              </a:rPr>
              <a:pPr/>
              <a:t>21/Jun/2016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FE6759-5B6E-49B4-AF8C-291C4AF86F8E}" type="datetime1">
              <a:rPr lang="en-US" smtClean="0">
                <a:solidFill>
                  <a:srgbClr val="D6ECFF"/>
                </a:solidFill>
              </a:rPr>
              <a:pPr/>
              <a:t>21/Jun/2016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E50A2F10-B4E0-4642-A1DF-57E7605A6F85}" type="datetime1">
              <a:rPr lang="en-US" smtClean="0">
                <a:solidFill>
                  <a:srgbClr val="D6ECFF"/>
                </a:solidFill>
              </a:rPr>
              <a:pPr/>
              <a:t>21/Jun/2016</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4F34CE9F-05C8-4174-B8C8-020D63035983}" type="datetime1">
              <a:rPr lang="en-US" smtClean="0">
                <a:solidFill>
                  <a:srgbClr val="D6ECFF"/>
                </a:solidFill>
              </a:rPr>
              <a:pPr/>
              <a:t>21/Jun/2016</a:t>
            </a:fld>
            <a:endParaRPr lang="en-US" dirty="0">
              <a:solidFill>
                <a:srgbClr val="D6ECFF"/>
              </a:solidFill>
            </a:endParaRPr>
          </a:p>
        </p:txBody>
      </p:sp>
      <p:sp>
        <p:nvSpPr>
          <p:cNvPr id="8" name="Footer Placeholder 7"/>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63F32B2-4D3D-4F8A-88B3-CF5D8A4422EB}" type="datetime1">
              <a:rPr lang="en-US" smtClean="0">
                <a:solidFill>
                  <a:srgbClr val="D6ECFF"/>
                </a:solidFill>
              </a:rPr>
              <a:pPr/>
              <a:t>21/Jun/2016</a:t>
            </a:fld>
            <a:endParaRPr lang="en-US" dirty="0">
              <a:solidFill>
                <a:srgbClr val="D6ECFF"/>
              </a:solidFill>
            </a:endParaRPr>
          </a:p>
        </p:txBody>
      </p:sp>
      <p:sp>
        <p:nvSpPr>
          <p:cNvPr id="4" name="Footer Placeholder 3"/>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0879B0-D59D-4ED7-BB41-DC074AAA3EC0}" type="datetime1">
              <a:rPr lang="en-US" smtClean="0">
                <a:solidFill>
                  <a:srgbClr val="D6ECFF"/>
                </a:solidFill>
              </a:rPr>
              <a:pPr/>
              <a:t>21/Jun/2016</a:t>
            </a:fld>
            <a:endParaRPr lang="en-US" dirty="0">
              <a:solidFill>
                <a:srgbClr val="D6ECFF"/>
              </a:solidFill>
            </a:endParaRPr>
          </a:p>
        </p:txBody>
      </p:sp>
      <p:sp>
        <p:nvSpPr>
          <p:cNvPr id="3" name="Footer Placeholder 2"/>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443D9C-14EE-4D93-A325-FEB632707ADC}" type="datetime1">
              <a:rPr lang="en-US" smtClean="0">
                <a:solidFill>
                  <a:srgbClr val="D6ECFF"/>
                </a:solidFill>
              </a:rPr>
              <a:pPr/>
              <a:t>21/Jun/2016</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75AF2D-90F8-4431-B8B8-43CCB15D5AB4}" type="datetime1">
              <a:rPr lang="en-US" smtClean="0">
                <a:solidFill>
                  <a:srgbClr val="D6ECFF"/>
                </a:solidFill>
              </a:rPr>
              <a:pPr/>
              <a:t>21/Jun/2016</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7765E4-08BB-404F-9EF5-8B91B44B4182}" type="datetime1">
              <a:rPr lang="en-US" smtClean="0">
                <a:solidFill>
                  <a:srgbClr val="D6ECFF"/>
                </a:solidFill>
              </a:rPr>
              <a:pPr/>
              <a:t>21/Jun/2016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13D4C7-4402-4B1A-82DA-E587A777ABF9}" type="datetime1">
              <a:rPr lang="en-US" smtClean="0">
                <a:solidFill>
                  <a:srgbClr val="D6ECFF"/>
                </a:solidFill>
              </a:rPr>
              <a:pPr/>
              <a:t>21/Jun/2016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cstate="print">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pic>
          <p:nvPicPr>
            <p:cNvPr id="14" name="Picture 13" descr="stickie-shadow.png"/>
            <p:cNvPicPr>
              <a:picLocks noChangeAspect="1"/>
            </p:cNvPicPr>
            <p:nvPr/>
          </p:nvPicPr>
          <p:blipFill>
            <a:blip r:embed="rId3" cstate="print"/>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cstate="print"/>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cstate="print"/>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D8201E82-936B-439D-8966-A90B3C5B79B8}" type="datetime1">
              <a:rPr lang="en-US" smtClean="0">
                <a:solidFill>
                  <a:srgbClr val="A63212"/>
                </a:solidFill>
              </a:rPr>
              <a:pPr/>
              <a:t>21/Jun/2016</a:t>
            </a:fld>
            <a:endParaRPr lang="en-US" dirty="0">
              <a:solidFill>
                <a:srgbClr val="A63212"/>
              </a:solidFill>
            </a:endParaRP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r>
              <a:rPr lang="en-US" dirty="0" smtClean="0">
                <a:solidFill>
                  <a:srgbClr val="4E66B2">
                    <a:lumMod val="50000"/>
                  </a:srgbClr>
                </a:solidFill>
              </a:rPr>
              <a:t>APT-TECH</a:t>
            </a:r>
            <a:endParaRPr lang="en-US" dirty="0">
              <a:solidFill>
                <a:srgbClr val="4E66B2">
                  <a:lumMod val="50000"/>
                </a:srgbClr>
              </a:solidFill>
            </a:endParaRP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B6F15528-21DE-4FAA-801E-634DDDAF4B2B}" type="slidenum">
              <a:rPr lang="en-US" smtClean="0">
                <a:solidFill>
                  <a:srgbClr val="A63212">
                    <a:lumMod val="75000"/>
                  </a:srgbClr>
                </a:solidFill>
              </a:rPr>
              <a:pPr/>
              <a:t>‹#›</a:t>
            </a:fld>
            <a:endParaRPr lang="en-US" dirty="0">
              <a:solidFill>
                <a:srgbClr val="A63212">
                  <a:lumMod val="75000"/>
                </a:srgbClr>
              </a:solidFill>
            </a:endParaRPr>
          </a:p>
        </p:txBody>
      </p:sp>
      <p:pic>
        <p:nvPicPr>
          <p:cNvPr id="9" name="Picture 8" descr="coverBand.png"/>
          <p:cNvPicPr>
            <a:picLocks noChangeAspect="1"/>
          </p:cNvPicPr>
          <p:nvPr/>
        </p:nvPicPr>
        <p:blipFill>
          <a:blip r:embed="rId5" cstate="print"/>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extLst>
      <p:ext uri="{BB962C8B-B14F-4D97-AF65-F5344CB8AC3E}">
        <p14:creationId xmlns:p14="http://schemas.microsoft.com/office/powerpoint/2010/main" val="27348597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F9FF3-9E45-4540-9694-A83F46832960}" type="datetime1">
              <a:rPr lang="en-US" smtClean="0">
                <a:solidFill>
                  <a:prstClr val="black">
                    <a:lumMod val="50000"/>
                    <a:lumOff val="50000"/>
                  </a:prstClr>
                </a:solidFill>
              </a:rPr>
              <a:pPr/>
              <a:t>21/Jun/2016</a:t>
            </a:fld>
            <a:endParaRPr lang="en-US" dirty="0">
              <a:solidFill>
                <a:prstClr val="black">
                  <a:lumMod val="50000"/>
                  <a:lumOff val="50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28166778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A245C4-7041-43C7-9362-287D5D6B8B92}" type="datetime1">
              <a:rPr lang="en-US" smtClean="0">
                <a:solidFill>
                  <a:prstClr val="black">
                    <a:lumMod val="50000"/>
                    <a:lumOff val="50000"/>
                  </a:prstClr>
                </a:solidFill>
              </a:rPr>
              <a:pPr/>
              <a:t>21/Jun/2016</a:t>
            </a:fld>
            <a:endParaRPr lang="en-US" dirty="0">
              <a:solidFill>
                <a:prstClr val="black">
                  <a:lumMod val="50000"/>
                  <a:lumOff val="50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35931441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24C9086-15C6-4475-A50E-B4A182F7C25A}" type="datetime1">
              <a:rPr lang="en-US" smtClean="0">
                <a:solidFill>
                  <a:prstClr val="black">
                    <a:lumMod val="50000"/>
                    <a:lumOff val="50000"/>
                  </a:prstClr>
                </a:solidFill>
              </a:rPr>
              <a:pPr/>
              <a:t>21/Jun/2016</a:t>
            </a:fld>
            <a:endParaRPr lang="en-US" dirty="0">
              <a:solidFill>
                <a:prstClr val="black">
                  <a:lumMod val="50000"/>
                  <a:lumOff val="50000"/>
                </a:prstClr>
              </a:solidFill>
            </a:endParaRPr>
          </a:p>
        </p:txBody>
      </p:sp>
      <p:sp>
        <p:nvSpPr>
          <p:cNvPr id="6" name="Footer Placeholder 5"/>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5254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EC51CDDE-B63B-408D-B355-F87B364006C7}" type="datetime1">
              <a:rPr lang="en-US" smtClean="0">
                <a:solidFill>
                  <a:prstClr val="black">
                    <a:lumMod val="50000"/>
                    <a:lumOff val="50000"/>
                  </a:prstClr>
                </a:solidFill>
              </a:rPr>
              <a:pPr/>
              <a:t>21/Jun/2016</a:t>
            </a:fld>
            <a:endParaRPr lang="en-US" dirty="0">
              <a:solidFill>
                <a:prstClr val="black">
                  <a:lumMod val="50000"/>
                  <a:lumOff val="50000"/>
                </a:prstClr>
              </a:solidFill>
            </a:endParaRPr>
          </a:p>
        </p:txBody>
      </p:sp>
      <p:sp>
        <p:nvSpPr>
          <p:cNvPr id="8" name="Footer Placeholder 7"/>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48530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886471-D12D-4657-BE45-85D8AAAA7977}" type="datetime1">
              <a:rPr lang="en-US" smtClean="0">
                <a:solidFill>
                  <a:prstClr val="black">
                    <a:lumMod val="50000"/>
                    <a:lumOff val="50000"/>
                  </a:prstClr>
                </a:solidFill>
              </a:rPr>
              <a:pPr/>
              <a:t>21/Jun/2016</a:t>
            </a:fld>
            <a:endParaRPr lang="en-US" dirty="0">
              <a:solidFill>
                <a:prstClr val="black">
                  <a:lumMod val="50000"/>
                  <a:lumOff val="50000"/>
                </a:prstClr>
              </a:solidFill>
            </a:endParaRPr>
          </a:p>
        </p:txBody>
      </p:sp>
      <p:sp>
        <p:nvSpPr>
          <p:cNvPr id="4" name="Footer Placeholder 3"/>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21379787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6C06BD-2BE0-439D-BEF6-360C276388F5}" type="datetime1">
              <a:rPr lang="en-US" smtClean="0">
                <a:solidFill>
                  <a:prstClr val="black">
                    <a:lumMod val="50000"/>
                    <a:lumOff val="50000"/>
                  </a:prstClr>
                </a:solidFill>
              </a:rPr>
              <a:pPr/>
              <a:t>21/Jun/2016</a:t>
            </a:fld>
            <a:endParaRPr lang="en-US" dirty="0">
              <a:solidFill>
                <a:prstClr val="black">
                  <a:lumMod val="50000"/>
                  <a:lumOff val="50000"/>
                </a:prstClr>
              </a:solidFill>
            </a:endParaRPr>
          </a:p>
        </p:txBody>
      </p:sp>
      <p:sp>
        <p:nvSpPr>
          <p:cNvPr id="3" name="Footer Placeholder 2"/>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8189571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9CC74E-74BE-47A3-8332-0DF3DB4B9869}" type="datetime1">
              <a:rPr lang="en-US" smtClean="0">
                <a:solidFill>
                  <a:prstClr val="black">
                    <a:lumMod val="50000"/>
                    <a:lumOff val="50000"/>
                  </a:prstClr>
                </a:solidFill>
              </a:rPr>
              <a:pPr/>
              <a:t>21/Jun/2016</a:t>
            </a:fld>
            <a:endParaRPr lang="en-US" dirty="0">
              <a:solidFill>
                <a:prstClr val="black">
                  <a:lumMod val="50000"/>
                  <a:lumOff val="50000"/>
                </a:prstClr>
              </a:solidFill>
            </a:endParaRPr>
          </a:p>
        </p:txBody>
      </p:sp>
      <p:sp>
        <p:nvSpPr>
          <p:cNvPr id="6" name="Footer Placeholder 5"/>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29133066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cstate="print"/>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D0B24B-63C8-4DDF-9C80-B41C5AC75EB0}" type="datetime1">
              <a:rPr lang="en-US" smtClean="0">
                <a:solidFill>
                  <a:prstClr val="black">
                    <a:lumMod val="50000"/>
                    <a:lumOff val="50000"/>
                  </a:prstClr>
                </a:solidFill>
              </a:rPr>
              <a:pPr/>
              <a:t>21/Jun/2016</a:t>
            </a:fld>
            <a:endParaRPr lang="en-US" dirty="0">
              <a:solidFill>
                <a:prstClr val="black">
                  <a:lumMod val="50000"/>
                  <a:lumOff val="50000"/>
                </a:prstClr>
              </a:solidFill>
            </a:endParaRPr>
          </a:p>
        </p:txBody>
      </p:sp>
      <p:sp>
        <p:nvSpPr>
          <p:cNvPr id="6" name="Footer Placeholder 5"/>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33534385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1A3430-C08C-4521-A0B7-CD27F6B04E66}" type="datetime1">
              <a:rPr lang="en-US" smtClean="0">
                <a:solidFill>
                  <a:prstClr val="black">
                    <a:lumMod val="50000"/>
                    <a:lumOff val="50000"/>
                  </a:prstClr>
                </a:solidFill>
              </a:rPr>
              <a:pPr/>
              <a:t>21/Jun/2016</a:t>
            </a:fld>
            <a:endParaRPr lang="en-US" dirty="0">
              <a:solidFill>
                <a:prstClr val="black">
                  <a:lumMod val="50000"/>
                  <a:lumOff val="50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12196582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123D86-5AFA-44F5-ACDB-F0EF0C226D7B}" type="datetime1">
              <a:rPr lang="en-US" smtClean="0">
                <a:solidFill>
                  <a:prstClr val="black">
                    <a:lumMod val="50000"/>
                    <a:lumOff val="50000"/>
                  </a:prstClr>
                </a:solidFill>
              </a:rPr>
              <a:pPr/>
              <a:t>21/Jun/2016</a:t>
            </a:fld>
            <a:endParaRPr lang="en-US" dirty="0">
              <a:solidFill>
                <a:prstClr val="black">
                  <a:lumMod val="50000"/>
                  <a:lumOff val="50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745432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DED19040-5A81-413D-9AFE-234B34C40462}" type="datetime1">
              <a:rPr lang="en-US" smtClean="0">
                <a:solidFill>
                  <a:srgbClr val="D6ECFF"/>
                </a:solidFill>
              </a:rPr>
              <a:pPr/>
              <a:t>21/Jun/2016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extLst>
      <p:ext uri="{BB962C8B-B14F-4D97-AF65-F5344CB8AC3E}">
        <p14:creationId xmlns:p14="http://schemas.microsoft.com/office/powerpoint/2010/main" val="8952390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F277407D-EBEE-497D-91BA-2C2856EBAB4D}" type="datetime1">
              <a:rPr lang="en-US" smtClean="0">
                <a:solidFill>
                  <a:srgbClr val="D6ECFF"/>
                </a:solidFill>
              </a:rPr>
              <a:pPr/>
              <a:t>21/Jun/2016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771201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FE6759-5B6E-49B4-AF8C-291C4AF86F8E}" type="datetime1">
              <a:rPr lang="en-US" smtClean="0">
                <a:solidFill>
                  <a:srgbClr val="D6ECFF"/>
                </a:solidFill>
              </a:rPr>
              <a:pPr/>
              <a:t>21/Jun/2016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38152709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E50A2F10-B4E0-4642-A1DF-57E7605A6F85}" type="datetime1">
              <a:rPr lang="en-US" smtClean="0">
                <a:solidFill>
                  <a:srgbClr val="D6ECFF"/>
                </a:solidFill>
              </a:rPr>
              <a:pPr/>
              <a:t>21/Jun/2016</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25976222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4F34CE9F-05C8-4174-B8C8-020D63035983}" type="datetime1">
              <a:rPr lang="en-US" smtClean="0">
                <a:solidFill>
                  <a:srgbClr val="D6ECFF"/>
                </a:solidFill>
              </a:rPr>
              <a:pPr/>
              <a:t>21/Jun/2016</a:t>
            </a:fld>
            <a:endParaRPr lang="en-US" dirty="0">
              <a:solidFill>
                <a:srgbClr val="D6ECFF"/>
              </a:solidFill>
            </a:endParaRPr>
          </a:p>
        </p:txBody>
      </p:sp>
      <p:sp>
        <p:nvSpPr>
          <p:cNvPr id="8" name="Footer Placeholder 7"/>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30277188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63F32B2-4D3D-4F8A-88B3-CF5D8A4422EB}" type="datetime1">
              <a:rPr lang="en-US" smtClean="0">
                <a:solidFill>
                  <a:srgbClr val="D6ECFF"/>
                </a:solidFill>
              </a:rPr>
              <a:pPr/>
              <a:t>21/Jun/2016</a:t>
            </a:fld>
            <a:endParaRPr lang="en-US" dirty="0">
              <a:solidFill>
                <a:srgbClr val="D6ECFF"/>
              </a:solidFill>
            </a:endParaRPr>
          </a:p>
        </p:txBody>
      </p:sp>
      <p:sp>
        <p:nvSpPr>
          <p:cNvPr id="4" name="Footer Placeholder 3"/>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40047384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0879B0-D59D-4ED7-BB41-DC074AAA3EC0}" type="datetime1">
              <a:rPr lang="en-US" smtClean="0">
                <a:solidFill>
                  <a:srgbClr val="D6ECFF"/>
                </a:solidFill>
              </a:rPr>
              <a:pPr/>
              <a:t>21/Jun/2016</a:t>
            </a:fld>
            <a:endParaRPr lang="en-US" dirty="0">
              <a:solidFill>
                <a:srgbClr val="D6ECFF"/>
              </a:solidFill>
            </a:endParaRPr>
          </a:p>
        </p:txBody>
      </p:sp>
      <p:sp>
        <p:nvSpPr>
          <p:cNvPr id="3" name="Footer Placeholder 2"/>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24046196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443D9C-14EE-4D93-A325-FEB632707ADC}" type="datetime1">
              <a:rPr lang="en-US" smtClean="0">
                <a:solidFill>
                  <a:srgbClr val="D6ECFF"/>
                </a:solidFill>
              </a:rPr>
              <a:pPr/>
              <a:t>21/Jun/2016</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41438051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75AF2D-90F8-4431-B8B8-43CCB15D5AB4}" type="datetime1">
              <a:rPr lang="en-US" smtClean="0">
                <a:solidFill>
                  <a:srgbClr val="D6ECFF"/>
                </a:solidFill>
              </a:rPr>
              <a:pPr/>
              <a:t>21/Jun/2016</a:t>
            </a:fld>
            <a:endParaRPr lang="en-US" dirty="0">
              <a:solidFill>
                <a:srgbClr val="D6ECFF"/>
              </a:solidFill>
            </a:endParaRPr>
          </a:p>
        </p:txBody>
      </p:sp>
      <p:sp>
        <p:nvSpPr>
          <p:cNvPr id="6" name="Footer Placeholder 5"/>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21089604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7765E4-08BB-404F-9EF5-8B91B44B4182}" type="datetime1">
              <a:rPr lang="en-US" smtClean="0">
                <a:solidFill>
                  <a:srgbClr val="D6ECFF"/>
                </a:solidFill>
              </a:rPr>
              <a:pPr/>
              <a:t>21/Jun/2016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11645161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13D4C7-4402-4B1A-82DA-E587A777ABF9}" type="datetime1">
              <a:rPr lang="en-US" smtClean="0">
                <a:solidFill>
                  <a:srgbClr val="D6ECFF"/>
                </a:solidFill>
              </a:rPr>
              <a:pPr/>
              <a:t>21/Jun/2016</a:t>
            </a:fld>
            <a:endParaRPr lang="en-US" dirty="0">
              <a:solidFill>
                <a:srgbClr val="D6ECFF"/>
              </a:solidFill>
            </a:endParaRPr>
          </a:p>
        </p:txBody>
      </p:sp>
      <p:sp>
        <p:nvSpPr>
          <p:cNvPr id="5" name="Footer Placeholder 4"/>
          <p:cNvSpPr>
            <a:spLocks noGrp="1"/>
          </p:cNvSpPr>
          <p:nvPr>
            <p:ph type="ftr" sz="quarter" idx="11"/>
          </p:nvPr>
        </p:nvSpPr>
        <p:spPr/>
        <p:txBody>
          <a:bodyPr/>
          <a:lstStyle/>
          <a:p>
            <a:r>
              <a:rPr lang="en-US" dirty="0" smtClean="0">
                <a:solidFill>
                  <a:srgbClr val="D6ECFF"/>
                </a:solidFill>
              </a:rPr>
              <a:t>APT-TECH</a:t>
            </a:r>
            <a:endParaRPr lang="en-US" dirty="0">
              <a:solidFill>
                <a:srgbClr val="D6EC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3551407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9.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9.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cstate="print">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D183B219-1617-4B59-94F9-0275D5C4BA9E}" type="datetime1">
              <a:rPr lang="en-US" smtClean="0"/>
              <a:pPr/>
              <a:t>21/Jun/2016</a:t>
            </a:fld>
            <a:endParaRPr lang="en-US" dirty="0"/>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r>
              <a:rPr lang="en-US" dirty="0" smtClean="0"/>
              <a:t>APT-TECH</a:t>
            </a:r>
            <a:endParaRPr lang="en-US" dirty="0"/>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dt="0"/>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D183B219-1617-4B59-94F9-0275D5C4BA9E}" type="datetime1">
              <a:rPr lang="en-US" smtClean="0"/>
              <a:pPr/>
              <a:t>21/Jun/2016</a:t>
            </a:fld>
            <a:endParaRPr lang="en-US" dirty="0"/>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r>
              <a:rPr lang="en-US" dirty="0" smtClean="0"/>
              <a:t>APT-TECH</a:t>
            </a:r>
            <a:endParaRPr lang="en-US" dirty="0"/>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B6F15528-21DE-4FAA-801E-634DDDAF4B2B}"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sldNum="0" hd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cstate="print">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D183B219-1617-4B59-94F9-0275D5C4BA9E}" type="datetime1">
              <a:rPr lang="en-US" smtClean="0">
                <a:solidFill>
                  <a:prstClr val="black">
                    <a:lumMod val="50000"/>
                    <a:lumOff val="50000"/>
                  </a:prstClr>
                </a:solidFill>
              </a:rPr>
              <a:pPr/>
              <a:t>21/Jun/2016</a:t>
            </a:fld>
            <a:endParaRPr lang="en-US" dirty="0">
              <a:solidFill>
                <a:prstClr val="black">
                  <a:lumMod val="50000"/>
                  <a:lumOff val="50000"/>
                </a:prstClr>
              </a:solidFill>
            </a:endParaRP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r>
              <a:rPr lang="en-US" dirty="0" smtClean="0">
                <a:solidFill>
                  <a:prstClr val="black">
                    <a:lumMod val="50000"/>
                    <a:lumOff val="50000"/>
                  </a:prstClr>
                </a:solidFill>
              </a:rPr>
              <a:t>APT-TECH</a:t>
            </a:r>
            <a:endParaRPr lang="en-US" dirty="0">
              <a:solidFill>
                <a:prstClr val="black">
                  <a:lumMod val="50000"/>
                  <a:lumOff val="50000"/>
                </a:prstClr>
              </a:solidFill>
            </a:endParaRP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B6F15528-21DE-4FAA-801E-634DDDAF4B2B}" type="slidenum">
              <a:rPr lang="en-US" smtClean="0">
                <a:solidFill>
                  <a:prstClr val="black">
                    <a:lumMod val="50000"/>
                    <a:lumOff val="50000"/>
                  </a:prstClr>
                </a:solidFill>
              </a:rPr>
              <a:pPr/>
              <a:t>‹#›</a:t>
            </a:fld>
            <a:endParaRPr lang="en-US" dirty="0">
              <a:solidFill>
                <a:prstClr val="black">
                  <a:lumMod val="50000"/>
                  <a:lumOff val="50000"/>
                </a:prstClr>
              </a:solidFill>
            </a:endParaRPr>
          </a:p>
        </p:txBody>
      </p:sp>
    </p:spTree>
    <p:extLst>
      <p:ext uri="{BB962C8B-B14F-4D97-AF65-F5344CB8AC3E}">
        <p14:creationId xmlns:p14="http://schemas.microsoft.com/office/powerpoint/2010/main" val="3761791050"/>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sldNum="0" hdr="0" dt="0"/>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D183B219-1617-4B59-94F9-0275D5C4BA9E}" type="datetime1">
              <a:rPr lang="en-US" smtClean="0">
                <a:solidFill>
                  <a:srgbClr val="FFFFFF"/>
                </a:solidFill>
              </a:rPr>
              <a:pPr/>
              <a:t>21/Jun/2016</a:t>
            </a:fld>
            <a:endParaRPr lang="en-US" dirty="0">
              <a:solidFill>
                <a:srgbClr val="FFFFFF"/>
              </a:solidFill>
            </a:endParaRPr>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r>
              <a:rPr lang="en-US" dirty="0" smtClean="0">
                <a:solidFill>
                  <a:srgbClr val="FFFFFF"/>
                </a:solidFill>
              </a:rPr>
              <a:t>APT-TECH</a:t>
            </a:r>
            <a:endParaRPr lang="en-US" dirty="0">
              <a:solidFill>
                <a:srgbClr val="FFFFFF"/>
              </a:solidFill>
            </a:endParaRPr>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B6F15528-21DE-4FAA-801E-634DDDAF4B2B}"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616276661"/>
      </p:ext>
    </p:extLst>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360000">
            <a:off x="3040732" y="3095062"/>
            <a:ext cx="5358216" cy="1599722"/>
          </a:xfrm>
        </p:spPr>
        <p:txBody>
          <a:bodyPr/>
          <a:lstStyle/>
          <a:p>
            <a:r>
              <a:rPr lang="en-US" sz="12000" b="1" dirty="0" smtClean="0">
                <a:latin typeface="Old Stamper" pitchFamily="2" charset="0"/>
              </a:rPr>
              <a:t>APT-TECH</a:t>
            </a:r>
            <a:endParaRPr lang="en-US" sz="12000" b="1" dirty="0">
              <a:latin typeface="Old Stamper" pitchFamily="2" charset="0"/>
            </a:endParaRPr>
          </a:p>
        </p:txBody>
      </p:sp>
      <p:sp>
        <p:nvSpPr>
          <p:cNvPr id="3" name="TextBox 2"/>
          <p:cNvSpPr txBox="1"/>
          <p:nvPr/>
        </p:nvSpPr>
        <p:spPr>
          <a:xfrm rot="373588">
            <a:off x="3149239" y="3905461"/>
            <a:ext cx="4954118" cy="1569660"/>
          </a:xfrm>
          <a:prstGeom prst="rect">
            <a:avLst/>
          </a:prstGeom>
          <a:noFill/>
        </p:spPr>
        <p:txBody>
          <a:bodyPr wrap="square" rtlCol="0">
            <a:spAutoFit/>
          </a:bodyPr>
          <a:lstStyle/>
          <a:p>
            <a:pPr marL="514350" indent="-514350">
              <a:buAutoNum type="arabicParenR"/>
            </a:pPr>
            <a:r>
              <a:rPr lang="en-US" sz="3200" dirty="0" smtClean="0">
                <a:solidFill>
                  <a:srgbClr val="FF0000"/>
                </a:solidFill>
                <a:latin typeface="Aharoni" pitchFamily="2" charset="-79"/>
                <a:cs typeface="Aharoni" pitchFamily="2" charset="-79"/>
              </a:rPr>
              <a:t>Blood </a:t>
            </a:r>
            <a:r>
              <a:rPr lang="en-US" sz="3200" dirty="0">
                <a:solidFill>
                  <a:srgbClr val="FF0000"/>
                </a:solidFill>
                <a:latin typeface="Aharoni" pitchFamily="2" charset="-79"/>
                <a:cs typeface="Aharoni" pitchFamily="2" charset="-79"/>
              </a:rPr>
              <a:t>Relations, </a:t>
            </a:r>
            <a:endParaRPr lang="en-US" sz="3200" dirty="0" smtClean="0">
              <a:solidFill>
                <a:srgbClr val="FF0000"/>
              </a:solidFill>
              <a:latin typeface="Aharoni" pitchFamily="2" charset="-79"/>
              <a:cs typeface="Aharoni" pitchFamily="2" charset="-79"/>
            </a:endParaRPr>
          </a:p>
          <a:p>
            <a:pPr marL="514350" indent="-514350">
              <a:buAutoNum type="arabicParenR"/>
            </a:pPr>
            <a:r>
              <a:rPr lang="en-US" sz="3200" dirty="0" smtClean="0">
                <a:solidFill>
                  <a:srgbClr val="FF0000"/>
                </a:solidFill>
                <a:latin typeface="Aharoni" pitchFamily="2" charset="-79"/>
                <a:cs typeface="Aharoni" pitchFamily="2" charset="-79"/>
              </a:rPr>
              <a:t>Direction,</a:t>
            </a:r>
          </a:p>
          <a:p>
            <a:pPr marL="514350" indent="-514350">
              <a:buAutoNum type="arabicParenR"/>
            </a:pPr>
            <a:r>
              <a:rPr lang="en-US" sz="3200" dirty="0" smtClean="0">
                <a:solidFill>
                  <a:srgbClr val="FF0000"/>
                </a:solidFill>
                <a:latin typeface="Aharoni" pitchFamily="2" charset="-79"/>
                <a:cs typeface="Aharoni" pitchFamily="2" charset="-79"/>
              </a:rPr>
              <a:t>Truth Verification</a:t>
            </a:r>
            <a:r>
              <a:rPr lang="en-US" sz="3200" dirty="0">
                <a:solidFill>
                  <a:srgbClr val="FF0000"/>
                </a:solidFill>
                <a:latin typeface="Aharoni" pitchFamily="2" charset="-79"/>
                <a:cs typeface="Aharoni" pitchFamily="2" charset="-79"/>
              </a:rPr>
              <a:t>,</a:t>
            </a:r>
            <a:endParaRPr lang="en-US" sz="3200" b="1" dirty="0">
              <a:solidFill>
                <a:srgbClr val="FF0000"/>
              </a:solidFill>
              <a:latin typeface="Times New Roman" pitchFamily="18" charset="0"/>
              <a:cs typeface="Times New Roman" pitchFamily="18" charset="0"/>
            </a:endParaRPr>
          </a:p>
        </p:txBody>
      </p:sp>
      <p:sp>
        <p:nvSpPr>
          <p:cNvPr id="4" name="Footer Placeholder 1"/>
          <p:cNvSpPr>
            <a:spLocks noGrp="1"/>
          </p:cNvSpPr>
          <p:nvPr>
            <p:ph type="ftr" sz="quarter" idx="11"/>
          </p:nvPr>
        </p:nvSpPr>
        <p:spPr>
          <a:xfrm>
            <a:off x="8305800" y="6188075"/>
            <a:ext cx="990600" cy="365125"/>
          </a:xfrm>
        </p:spPr>
        <p:txBody>
          <a:bodyPr/>
          <a:lstStyle/>
          <a:p>
            <a:r>
              <a:rPr lang="en-US" sz="1200" dirty="0" smtClean="0">
                <a:solidFill>
                  <a:srgbClr val="D6ECFF"/>
                </a:solidFill>
                <a:latin typeface="Nyala" pitchFamily="2" charset="0"/>
              </a:rPr>
              <a:t>APT-TECH</a:t>
            </a:r>
            <a:endParaRPr lang="en-US" sz="1200" dirty="0">
              <a:solidFill>
                <a:srgbClr val="D6ECFF"/>
              </a:solidFill>
              <a:latin typeface="Nyala" pitchFamily="2" charset="0"/>
            </a:endParaRPr>
          </a:p>
        </p:txBody>
      </p:sp>
    </p:spTree>
    <p:extLst>
      <p:ext uri="{BB962C8B-B14F-4D97-AF65-F5344CB8AC3E}">
        <p14:creationId xmlns:p14="http://schemas.microsoft.com/office/powerpoint/2010/main" val="1132635386"/>
      </p:ext>
    </p:extLst>
  </p:cSld>
  <p:clrMapOvr>
    <a:masterClrMapping/>
  </p:clrMapOvr>
  <mc:AlternateContent xmlns:mc="http://schemas.openxmlformats.org/markup-compatibility/2006" xmlns:p14="http://schemas.microsoft.com/office/powerpoint/2010/main">
    <mc:Choice Requires="p14">
      <p:transition spd="slow" p14:dur="40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00226 0.00255 L 2.77778E-7 -0.07222 " pathEditMode="relative" rAng="0" ptsTypes="AA">
                                      <p:cBhvr>
                                        <p:cTn id="6" dur="250" accel="50000" decel="50000" autoRev="1" fill="hold">
                                          <p:stCondLst>
                                            <p:cond delay="0"/>
                                          </p:stCondLst>
                                        </p:cTn>
                                        <p:tgtEl>
                                          <p:spTgt spid="2"/>
                                        </p:tgtEl>
                                        <p:attrNameLst>
                                          <p:attrName>ppt_x</p:attrName>
                                          <p:attrName>ppt_y</p:attrName>
                                        </p:attrNameLst>
                                      </p:cBhvr>
                                      <p:rCtr x="-122" y="-3750"/>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6247864"/>
          </a:xfrm>
          <a:prstGeom prst="rect">
            <a:avLst/>
          </a:prstGeom>
        </p:spPr>
        <p:txBody>
          <a:bodyPr wrap="square">
            <a:spAutoFit/>
          </a:bodyPr>
          <a:lstStyle/>
          <a:p>
            <a:r>
              <a:rPr lang="en-US" sz="2000" b="1" dirty="0" smtClean="0"/>
              <a:t>Q1)</a:t>
            </a:r>
            <a:r>
              <a:rPr lang="en-US" sz="2000" b="1" dirty="0" smtClean="0">
                <a:solidFill>
                  <a:srgbClr val="FFFF00"/>
                </a:solidFill>
              </a:rPr>
              <a:t>  During </a:t>
            </a:r>
            <a:r>
              <a:rPr lang="en-US" sz="2000" b="1" dirty="0">
                <a:solidFill>
                  <a:srgbClr val="FFFF00"/>
                </a:solidFill>
              </a:rPr>
              <a:t>my last visit to Paris, I was walking straight towards the Eiffel Tower.  I </a:t>
            </a:r>
            <a:r>
              <a:rPr lang="en-US" sz="2000" b="1" dirty="0" smtClean="0">
                <a:solidFill>
                  <a:srgbClr val="FFFF00"/>
                </a:solidFill>
              </a:rPr>
              <a:t>	walked </a:t>
            </a:r>
            <a:r>
              <a:rPr lang="en-US" sz="2000" b="1" dirty="0">
                <a:solidFill>
                  <a:srgbClr val="FFFF00"/>
                </a:solidFill>
              </a:rPr>
              <a:t>for 3 km then took a 900 turn so that the tower was now on my left side. </a:t>
            </a:r>
            <a:r>
              <a:rPr lang="en-US" sz="2000" b="1" dirty="0" smtClean="0">
                <a:solidFill>
                  <a:srgbClr val="FFFF00"/>
                </a:solidFill>
              </a:rPr>
              <a:t>	I </a:t>
            </a:r>
            <a:r>
              <a:rPr lang="en-US" sz="2000" b="1" dirty="0">
                <a:solidFill>
                  <a:srgbClr val="FFFF00"/>
                </a:solidFill>
              </a:rPr>
              <a:t>kept on walking for 2 km in this direction, before taking another 900 turn, so </a:t>
            </a:r>
            <a:r>
              <a:rPr lang="en-US" sz="2000" b="1" dirty="0" smtClean="0">
                <a:solidFill>
                  <a:srgbClr val="FFFF00"/>
                </a:solidFill>
              </a:rPr>
              <a:t>	that </a:t>
            </a:r>
            <a:r>
              <a:rPr lang="en-US" sz="2000" b="1" dirty="0">
                <a:solidFill>
                  <a:srgbClr val="FFFF00"/>
                </a:solidFill>
              </a:rPr>
              <a:t>it was on my right side. After walking for 3 km in this direction, I took right </a:t>
            </a:r>
            <a:r>
              <a:rPr lang="en-US" sz="2000" b="1" dirty="0" smtClean="0">
                <a:solidFill>
                  <a:srgbClr val="FFFF00"/>
                </a:solidFill>
              </a:rPr>
              <a:t>	turn </a:t>
            </a:r>
            <a:r>
              <a:rPr lang="en-US" sz="2000" b="1" dirty="0">
                <a:solidFill>
                  <a:srgbClr val="FFFF00"/>
                </a:solidFill>
              </a:rPr>
              <a:t>and walked 1 km. the point where I stopped was on which side of the point, </a:t>
            </a:r>
            <a:r>
              <a:rPr lang="en-US" sz="2000" b="1" dirty="0" smtClean="0">
                <a:solidFill>
                  <a:srgbClr val="FFFF00"/>
                </a:solidFill>
              </a:rPr>
              <a:t>	I </a:t>
            </a:r>
            <a:r>
              <a:rPr lang="en-US" sz="2000" b="1" dirty="0">
                <a:solidFill>
                  <a:srgbClr val="FFFF00"/>
                </a:solidFill>
              </a:rPr>
              <a:t>stated from?</a:t>
            </a:r>
          </a:p>
          <a:p>
            <a:r>
              <a:rPr lang="en-US" sz="2000" b="1" dirty="0"/>
              <a:t>	1) Left	 	2) Right	 	 3) Behind	 4) Ahead </a:t>
            </a:r>
            <a:endParaRPr lang="en-US" sz="2000" b="1" dirty="0" smtClean="0"/>
          </a:p>
          <a:p>
            <a:r>
              <a:rPr lang="en-US" sz="2000" b="1" i="1" u="sng" dirty="0" smtClean="0">
                <a:solidFill>
                  <a:srgbClr val="FF0000"/>
                </a:solidFill>
              </a:rPr>
              <a:t>Direction for questions 2 to 6</a:t>
            </a:r>
            <a:r>
              <a:rPr lang="en-US" sz="2000" b="1" i="1" dirty="0" smtClean="0">
                <a:solidFill>
                  <a:srgbClr val="FF0000"/>
                </a:solidFill>
              </a:rPr>
              <a:t>: Following questions are based on the diagram given below showing four persons stationed at the four corners of a square piece of plot as shown:</a:t>
            </a:r>
          </a:p>
          <a:p>
            <a:endParaRPr lang="en-US" sz="2000" b="1" i="1" dirty="0">
              <a:solidFill>
                <a:srgbClr val="FF0000"/>
              </a:solidFill>
            </a:endParaRPr>
          </a:p>
          <a:p>
            <a:endParaRPr lang="en-US" sz="2000" b="1" i="1" dirty="0" smtClean="0">
              <a:solidFill>
                <a:srgbClr val="FF0000"/>
              </a:solidFill>
            </a:endParaRPr>
          </a:p>
          <a:p>
            <a:endParaRPr lang="en-US" sz="2000" b="1" i="1" dirty="0">
              <a:solidFill>
                <a:srgbClr val="FF0000"/>
              </a:solidFill>
            </a:endParaRPr>
          </a:p>
          <a:p>
            <a:endParaRPr lang="en-US" sz="2000" b="1" i="1" dirty="0" smtClean="0">
              <a:solidFill>
                <a:srgbClr val="FF0000"/>
              </a:solidFill>
            </a:endParaRPr>
          </a:p>
          <a:p>
            <a:endParaRPr lang="en-US" sz="2000" b="1" i="1" dirty="0">
              <a:solidFill>
                <a:srgbClr val="FF0000"/>
              </a:solidFill>
            </a:endParaRPr>
          </a:p>
          <a:p>
            <a:endParaRPr lang="en-US" sz="2000" b="1" i="1" dirty="0" smtClean="0">
              <a:solidFill>
                <a:srgbClr val="FF0000"/>
              </a:solidFill>
            </a:endParaRPr>
          </a:p>
          <a:p>
            <a:endParaRPr lang="en-US" sz="2000" b="1" i="1" dirty="0">
              <a:solidFill>
                <a:srgbClr val="FF0000"/>
              </a:solidFill>
            </a:endParaRPr>
          </a:p>
          <a:p>
            <a:endParaRPr lang="en-US" sz="2000" b="1" i="1" dirty="0" smtClean="0">
              <a:solidFill>
                <a:srgbClr val="FF0000"/>
              </a:solidFill>
            </a:endParaRPr>
          </a:p>
          <a:p>
            <a:endParaRPr lang="en-US" sz="2000" b="1" i="1" dirty="0">
              <a:solidFill>
                <a:srgbClr val="FF0000"/>
              </a:solidFill>
            </a:endParaRPr>
          </a:p>
          <a:p>
            <a:endParaRPr lang="en-US" sz="2000" b="1" dirty="0" smtClean="0"/>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197539">
            <a:off x="2717829" y="2862738"/>
            <a:ext cx="3367395" cy="2671467"/>
          </a:xfrm>
          <a:prstGeom prst="roundRect">
            <a:avLst>
              <a:gd name="adj" fmla="val 13885"/>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6679066"/>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2400" y="152400"/>
            <a:ext cx="8991600" cy="6247864"/>
          </a:xfrm>
          <a:prstGeom prst="rect">
            <a:avLst/>
          </a:prstGeom>
        </p:spPr>
        <p:txBody>
          <a:bodyPr wrap="square">
            <a:spAutoFit/>
          </a:bodyPr>
          <a:lstStyle/>
          <a:p>
            <a:r>
              <a:rPr lang="en-US" sz="2000" b="1" dirty="0" smtClean="0"/>
              <a:t>Q2)</a:t>
            </a:r>
            <a:r>
              <a:rPr lang="en-US" sz="2000" b="1" dirty="0" smtClean="0">
                <a:solidFill>
                  <a:srgbClr val="FFFF00"/>
                </a:solidFill>
              </a:rPr>
              <a:t>  A starts crossing the field diagonally. After walking half the distance, he turns right ,</a:t>
            </a:r>
            <a:r>
              <a:rPr lang="en-US" sz="2000" b="1" dirty="0">
                <a:solidFill>
                  <a:srgbClr val="FFFF00"/>
                </a:solidFill>
              </a:rPr>
              <a:t> </a:t>
            </a:r>
            <a:r>
              <a:rPr lang="en-US" sz="2000" b="1" dirty="0" smtClean="0">
                <a:solidFill>
                  <a:srgbClr val="FFFF00"/>
                </a:solidFill>
              </a:rPr>
              <a:t>walks  some distance and turn left. Which direction A is facing?</a:t>
            </a:r>
          </a:p>
          <a:p>
            <a:r>
              <a:rPr lang="en-US" sz="2000" b="1" dirty="0" smtClean="0"/>
              <a:t>	A] North-East       B] North-West	 C] North		 D] South-East</a:t>
            </a:r>
          </a:p>
          <a:p>
            <a:endParaRPr lang="en-US" sz="2000" b="1" dirty="0"/>
          </a:p>
          <a:p>
            <a:r>
              <a:rPr lang="en-US" sz="2000" b="1" dirty="0" smtClean="0"/>
              <a:t>Q3) </a:t>
            </a:r>
            <a:r>
              <a:rPr lang="en-US" sz="2000" b="1" dirty="0" smtClean="0">
                <a:solidFill>
                  <a:srgbClr val="FFFF00"/>
                </a:solidFill>
              </a:rPr>
              <a:t>From the original position given in the above figure, A  and B move one arm length clockwise and then cross over to the corner diagonally opposite;</a:t>
            </a:r>
            <a:r>
              <a:rPr lang="en-US" sz="2000" b="1" dirty="0">
                <a:solidFill>
                  <a:srgbClr val="FFFF00"/>
                </a:solidFill>
              </a:rPr>
              <a:t> </a:t>
            </a:r>
            <a:r>
              <a:rPr lang="en-US" sz="2000" b="1" dirty="0" smtClean="0">
                <a:solidFill>
                  <a:srgbClr val="FFFF00"/>
                </a:solidFill>
              </a:rPr>
              <a:t>C and D </a:t>
            </a:r>
            <a:r>
              <a:rPr lang="en-US" sz="2000" b="1" dirty="0">
                <a:solidFill>
                  <a:srgbClr val="FFFF00"/>
                </a:solidFill>
              </a:rPr>
              <a:t>move one arm length </a:t>
            </a:r>
            <a:r>
              <a:rPr lang="en-US" sz="2000" b="1" dirty="0" smtClean="0">
                <a:solidFill>
                  <a:srgbClr val="FFFF00"/>
                </a:solidFill>
              </a:rPr>
              <a:t>anti-clockwise </a:t>
            </a:r>
            <a:r>
              <a:rPr lang="en-US" sz="2000" b="1" dirty="0">
                <a:solidFill>
                  <a:srgbClr val="FFFF00"/>
                </a:solidFill>
              </a:rPr>
              <a:t>and then cross over to the corner diagonally </a:t>
            </a:r>
            <a:r>
              <a:rPr lang="en-US" sz="2000" b="1" dirty="0" smtClean="0">
                <a:solidFill>
                  <a:srgbClr val="FFFF00"/>
                </a:solidFill>
              </a:rPr>
              <a:t>opposite. The original configuration ABCD has now changed to ..</a:t>
            </a:r>
          </a:p>
          <a:p>
            <a:r>
              <a:rPr lang="en-US" sz="2000" b="1" dirty="0" smtClean="0"/>
              <a:t>	A] CBDA		 B] BDAC	 C] ACBD	 D] BCAD</a:t>
            </a:r>
          </a:p>
          <a:p>
            <a:endParaRPr lang="en-US" sz="2000" b="1" dirty="0"/>
          </a:p>
          <a:p>
            <a:r>
              <a:rPr lang="en-US" sz="2000" b="1" dirty="0" smtClean="0"/>
              <a:t>Q4) </a:t>
            </a:r>
            <a:r>
              <a:rPr lang="en-US" sz="2000" b="1" dirty="0" smtClean="0">
                <a:solidFill>
                  <a:srgbClr val="FFFF00"/>
                </a:solidFill>
              </a:rPr>
              <a:t>From the original position, B and D move one and half length clockwise and anti-clockwise respectively. Which one of the following statement is true?</a:t>
            </a:r>
          </a:p>
          <a:p>
            <a:r>
              <a:rPr lang="en-US" sz="2000" b="1" dirty="0" smtClean="0"/>
              <a:t>A] B and D are both at the midpoint between A and C </a:t>
            </a:r>
          </a:p>
          <a:p>
            <a:r>
              <a:rPr lang="en-US" sz="2000" b="1" dirty="0" smtClean="0"/>
              <a:t>B] D is at the midpoint between A and C and B at the corner originally occupied by C.</a:t>
            </a:r>
          </a:p>
          <a:p>
            <a:r>
              <a:rPr lang="en-US" sz="2000" b="1" dirty="0" smtClean="0"/>
              <a:t>C] B </a:t>
            </a:r>
            <a:r>
              <a:rPr lang="en-US" sz="2000" b="1" dirty="0"/>
              <a:t>is at the midpoint between A and C and </a:t>
            </a:r>
            <a:r>
              <a:rPr lang="en-US" sz="2000" b="1" dirty="0" smtClean="0"/>
              <a:t>D </a:t>
            </a:r>
            <a:r>
              <a:rPr lang="en-US" sz="2000" b="1" dirty="0"/>
              <a:t>at the corner originally occupied by </a:t>
            </a:r>
            <a:r>
              <a:rPr lang="en-US" sz="2000" b="1" dirty="0" smtClean="0"/>
              <a:t>A.</a:t>
            </a:r>
            <a:endParaRPr lang="en-US" sz="2000" b="1" dirty="0"/>
          </a:p>
          <a:p>
            <a:r>
              <a:rPr lang="en-US" sz="2000" b="1" dirty="0" smtClean="0"/>
              <a:t>D] </a:t>
            </a:r>
            <a:r>
              <a:rPr lang="en-US" sz="2000" b="1" dirty="0"/>
              <a:t>B and D are both at the midpoint between A and </a:t>
            </a:r>
            <a:r>
              <a:rPr lang="en-US" sz="2000" b="1" dirty="0" smtClean="0"/>
              <a:t>D</a:t>
            </a:r>
          </a:p>
          <a:p>
            <a:endParaRPr lang="en-US" sz="2000" b="1" dirty="0"/>
          </a:p>
          <a:p>
            <a:r>
              <a:rPr lang="en-US" sz="2000" b="1" dirty="0" smtClean="0"/>
              <a:t>Q5) </a:t>
            </a:r>
            <a:r>
              <a:rPr lang="en-US" sz="2000" b="1" dirty="0" smtClean="0">
                <a:solidFill>
                  <a:srgbClr val="FFFF00"/>
                </a:solidFill>
              </a:rPr>
              <a:t>After the movement given in Q.4 above, who is t the North-East corner?</a:t>
            </a:r>
          </a:p>
          <a:p>
            <a:r>
              <a:rPr lang="en-US" sz="2000" b="1" dirty="0" smtClean="0"/>
              <a:t>A] A	 	B] B	 	C] C	 	D] Indeterminable  </a:t>
            </a:r>
            <a:endParaRPr lang="en-US" sz="2000" b="1" dirty="0"/>
          </a:p>
          <a:p>
            <a:endParaRPr lang="en-US" sz="2000" b="1" i="1" dirty="0" smtClean="0"/>
          </a:p>
        </p:txBody>
      </p:sp>
      <p:sp>
        <p:nvSpPr>
          <p:cNvPr id="7" name="Footer Placeholder 10"/>
          <p:cNvSpPr>
            <a:spLocks noGrp="1"/>
          </p:cNvSpPr>
          <p:nvPr>
            <p:ph type="ftr" sz="quarter" idx="11"/>
          </p:nvPr>
        </p:nvSpPr>
        <p:spPr>
          <a:xfrm>
            <a:off x="32004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Tree>
    <p:extLst>
      <p:ext uri="{BB962C8B-B14F-4D97-AF65-F5344CB8AC3E}">
        <p14:creationId xmlns:p14="http://schemas.microsoft.com/office/powerpoint/2010/main" val="313221611"/>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25360"/>
            <a:ext cx="8991600" cy="6832640"/>
          </a:xfrm>
          <a:prstGeom prst="rect">
            <a:avLst/>
          </a:prstGeom>
        </p:spPr>
        <p:txBody>
          <a:bodyPr wrap="square">
            <a:spAutoFit/>
          </a:bodyPr>
          <a:lstStyle/>
          <a:p>
            <a:r>
              <a:rPr lang="en-US" b="1" i="1" u="sng" dirty="0" smtClean="0">
                <a:solidFill>
                  <a:srgbClr val="FF0000"/>
                </a:solidFill>
              </a:rPr>
              <a:t>Direction </a:t>
            </a:r>
            <a:r>
              <a:rPr lang="en-US" b="1" i="1" u="sng" dirty="0">
                <a:solidFill>
                  <a:srgbClr val="FF0000"/>
                </a:solidFill>
              </a:rPr>
              <a:t>for </a:t>
            </a:r>
            <a:r>
              <a:rPr lang="en-US" b="1" i="1" u="sng" dirty="0" smtClean="0">
                <a:solidFill>
                  <a:srgbClr val="FF0000"/>
                </a:solidFill>
              </a:rPr>
              <a:t> </a:t>
            </a:r>
            <a:r>
              <a:rPr lang="en-US" b="1" i="1" u="sng" dirty="0" smtClean="0"/>
              <a:t>Q6 </a:t>
            </a:r>
            <a:r>
              <a:rPr lang="en-US" b="1" i="1" u="sng" dirty="0" smtClean="0">
                <a:solidFill>
                  <a:srgbClr val="FF0000"/>
                </a:solidFill>
              </a:rPr>
              <a:t>to </a:t>
            </a:r>
            <a:r>
              <a:rPr lang="en-US" b="1" i="1" u="sng" dirty="0" smtClean="0"/>
              <a:t>Q9</a:t>
            </a:r>
            <a:r>
              <a:rPr lang="en-US" b="1" i="1" dirty="0" smtClean="0">
                <a:solidFill>
                  <a:srgbClr val="FF0000"/>
                </a:solidFill>
              </a:rPr>
              <a:t>: </a:t>
            </a:r>
            <a:r>
              <a:rPr lang="en-US" b="1" i="1" dirty="0">
                <a:solidFill>
                  <a:srgbClr val="FF0000"/>
                </a:solidFill>
              </a:rPr>
              <a:t>Following are the positions of different cities with respect to each other.</a:t>
            </a:r>
          </a:p>
          <a:p>
            <a:r>
              <a:rPr lang="en-US" sz="2000" b="1" dirty="0"/>
              <a:t> 	-  </a:t>
            </a:r>
            <a:r>
              <a:rPr lang="en-US" sz="2000" b="1" dirty="0" err="1"/>
              <a:t>Catelona</a:t>
            </a:r>
            <a:r>
              <a:rPr lang="en-US" sz="2000" b="1" dirty="0"/>
              <a:t>  is to the south of Frisbee, but to  the west of Derby.</a:t>
            </a:r>
          </a:p>
          <a:p>
            <a:r>
              <a:rPr lang="en-US" sz="2000" b="1" dirty="0"/>
              <a:t>	-  Frisbee is to the south of Ewing which is the east of Derby. </a:t>
            </a:r>
          </a:p>
          <a:p>
            <a:r>
              <a:rPr lang="en-US" sz="2000" b="1" dirty="0"/>
              <a:t>	-  </a:t>
            </a:r>
            <a:r>
              <a:rPr lang="en-US" sz="2000" b="1" dirty="0" err="1"/>
              <a:t>Abulaki</a:t>
            </a:r>
            <a:r>
              <a:rPr lang="en-US" sz="2000" b="1" dirty="0"/>
              <a:t> is the south of </a:t>
            </a:r>
            <a:r>
              <a:rPr lang="en-US" sz="2000" b="1" dirty="0" err="1"/>
              <a:t>Burdan</a:t>
            </a:r>
            <a:r>
              <a:rPr lang="en-US" sz="2000" b="1" dirty="0"/>
              <a:t> which is the west of Frisbee.</a:t>
            </a:r>
          </a:p>
          <a:p>
            <a:r>
              <a:rPr lang="en-US" sz="2000" b="1" dirty="0" smtClean="0"/>
              <a:t>	-  </a:t>
            </a:r>
            <a:r>
              <a:rPr lang="en-US" sz="2000" b="1" dirty="0"/>
              <a:t>Ewing is the south of </a:t>
            </a:r>
            <a:r>
              <a:rPr lang="en-US" sz="2000" b="1" dirty="0" err="1"/>
              <a:t>Abulaki</a:t>
            </a:r>
            <a:r>
              <a:rPr lang="en-US" sz="2000" b="1" dirty="0"/>
              <a:t> which is the west of </a:t>
            </a:r>
            <a:r>
              <a:rPr lang="en-US" sz="2000" b="1" dirty="0" err="1"/>
              <a:t>Catelona</a:t>
            </a:r>
            <a:r>
              <a:rPr lang="en-US" sz="2000" b="1" dirty="0"/>
              <a:t>.</a:t>
            </a:r>
          </a:p>
          <a:p>
            <a:r>
              <a:rPr lang="en-US" sz="2000" b="1" dirty="0" smtClean="0"/>
              <a:t>	-  </a:t>
            </a:r>
            <a:r>
              <a:rPr lang="en-US" sz="2000" b="1" dirty="0"/>
              <a:t>Derby is the south of </a:t>
            </a:r>
            <a:r>
              <a:rPr lang="en-US" sz="2000" b="1" dirty="0" err="1"/>
              <a:t>Frissbee</a:t>
            </a:r>
            <a:r>
              <a:rPr lang="en-US" sz="2000" b="1" dirty="0"/>
              <a:t> which is the west </a:t>
            </a:r>
            <a:r>
              <a:rPr lang="en-US" sz="2000" b="1" dirty="0" smtClean="0"/>
              <a:t>of </a:t>
            </a:r>
            <a:r>
              <a:rPr lang="en-US" sz="2000" b="1" dirty="0" err="1" smtClean="0"/>
              <a:t>Abulaki</a:t>
            </a:r>
            <a:r>
              <a:rPr lang="en-US" sz="2000" b="1" dirty="0" smtClean="0"/>
              <a:t>.</a:t>
            </a:r>
          </a:p>
          <a:p>
            <a:r>
              <a:rPr lang="en-US" sz="2000" b="1" dirty="0" smtClean="0">
                <a:solidFill>
                  <a:srgbClr val="FFFF00"/>
                </a:solidFill>
              </a:rPr>
              <a:t>Q.6</a:t>
            </a:r>
            <a:r>
              <a:rPr lang="en-US" sz="2000" b="1" dirty="0" smtClean="0"/>
              <a:t>)     </a:t>
            </a:r>
            <a:r>
              <a:rPr lang="en-US" sz="2000" b="1" dirty="0" smtClean="0">
                <a:solidFill>
                  <a:srgbClr val="FFFF00"/>
                </a:solidFill>
              </a:rPr>
              <a:t>Which </a:t>
            </a:r>
            <a:r>
              <a:rPr lang="en-US" sz="2000" b="1" dirty="0">
                <a:solidFill>
                  <a:srgbClr val="FFFF00"/>
                </a:solidFill>
              </a:rPr>
              <a:t>of the following statement cannot be derived from the given information?</a:t>
            </a:r>
          </a:p>
          <a:p>
            <a:r>
              <a:rPr lang="en-US" sz="2000" b="1" dirty="0"/>
              <a:t>	1)  </a:t>
            </a:r>
            <a:r>
              <a:rPr lang="en-US" sz="2000" b="1" dirty="0" err="1"/>
              <a:t>Burdan</a:t>
            </a:r>
            <a:r>
              <a:rPr lang="en-US" sz="2000" b="1" dirty="0"/>
              <a:t> is the west of </a:t>
            </a:r>
            <a:r>
              <a:rPr lang="en-US" sz="2000" b="1" dirty="0" err="1"/>
              <a:t>Abulaki</a:t>
            </a:r>
            <a:r>
              <a:rPr lang="en-US" sz="2000" b="1" dirty="0"/>
              <a:t>  	2) Derby is to the south of </a:t>
            </a:r>
            <a:r>
              <a:rPr lang="en-US" sz="2000" b="1" dirty="0" err="1"/>
              <a:t>Abulaki</a:t>
            </a:r>
            <a:endParaRPr lang="en-US" sz="2000" b="1" dirty="0"/>
          </a:p>
          <a:p>
            <a:r>
              <a:rPr lang="en-US" sz="2000" b="1" dirty="0"/>
              <a:t> 	3) </a:t>
            </a:r>
            <a:r>
              <a:rPr lang="en-US" sz="2000" b="1" dirty="0" err="1"/>
              <a:t>Abulaki</a:t>
            </a:r>
            <a:r>
              <a:rPr lang="en-US" sz="2000" b="1" dirty="0"/>
              <a:t> is to the west of Ewing  	4) </a:t>
            </a:r>
            <a:r>
              <a:rPr lang="en-US" sz="2000" b="1" dirty="0" err="1"/>
              <a:t>Catelona</a:t>
            </a:r>
            <a:r>
              <a:rPr lang="en-US" sz="2000" b="1" dirty="0"/>
              <a:t> is to the south of Derby</a:t>
            </a:r>
          </a:p>
          <a:p>
            <a:endParaRPr lang="en-US" sz="2000" b="1" dirty="0" smtClean="0"/>
          </a:p>
          <a:p>
            <a:r>
              <a:rPr lang="en-US" sz="2000" b="1" dirty="0" smtClean="0">
                <a:solidFill>
                  <a:srgbClr val="FFFF00"/>
                </a:solidFill>
              </a:rPr>
              <a:t>Q.7</a:t>
            </a:r>
            <a:r>
              <a:rPr lang="en-US" sz="2000" b="1" dirty="0">
                <a:solidFill>
                  <a:srgbClr val="FFFF00"/>
                </a:solidFill>
              </a:rPr>
              <a:t>	Which of the following is / are north east of Frisbee?</a:t>
            </a:r>
          </a:p>
          <a:p>
            <a:r>
              <a:rPr lang="en-US" sz="2000" b="1" dirty="0"/>
              <a:t>	i)  </a:t>
            </a:r>
            <a:r>
              <a:rPr lang="en-US" sz="2000" b="1" dirty="0" err="1"/>
              <a:t>Abulaki</a:t>
            </a:r>
            <a:r>
              <a:rPr lang="en-US" sz="2000" b="1" dirty="0"/>
              <a:t>	ii)  Ewing	iii)  </a:t>
            </a:r>
            <a:r>
              <a:rPr lang="en-US" sz="2000" b="1" dirty="0" err="1"/>
              <a:t>Catelona</a:t>
            </a:r>
            <a:endParaRPr lang="en-US" sz="2000" b="1" dirty="0"/>
          </a:p>
          <a:p>
            <a:r>
              <a:rPr lang="en-US" sz="2000" b="1" dirty="0"/>
              <a:t>	1) i only 	2) ii only 	 3) i and iii		4) i and  ii</a:t>
            </a:r>
          </a:p>
          <a:p>
            <a:r>
              <a:rPr lang="en-US" sz="2000" b="1" dirty="0"/>
              <a:t> </a:t>
            </a:r>
            <a:endParaRPr lang="en-US" sz="2000" b="1" dirty="0">
              <a:solidFill>
                <a:srgbClr val="FFFF00"/>
              </a:solidFill>
            </a:endParaRPr>
          </a:p>
          <a:p>
            <a:r>
              <a:rPr lang="en-US" sz="2000" b="1" dirty="0" smtClean="0">
                <a:solidFill>
                  <a:srgbClr val="FFFF00"/>
                </a:solidFill>
              </a:rPr>
              <a:t>Q.8</a:t>
            </a:r>
            <a:r>
              <a:rPr lang="en-US" sz="2000" b="1" dirty="0">
                <a:solidFill>
                  <a:srgbClr val="FFFF00"/>
                </a:solidFill>
              </a:rPr>
              <a:t>	Which of the following are situated to the south west of at least one other city?</a:t>
            </a:r>
          </a:p>
          <a:p>
            <a:r>
              <a:rPr lang="en-US" sz="2000" b="1" dirty="0"/>
              <a:t>	1)   </a:t>
            </a:r>
            <a:r>
              <a:rPr lang="en-US" sz="2000" b="1" dirty="0" err="1"/>
              <a:t>Abulaki</a:t>
            </a:r>
            <a:r>
              <a:rPr lang="en-US" sz="2000" b="1" dirty="0"/>
              <a:t>, </a:t>
            </a:r>
            <a:r>
              <a:rPr lang="en-US" sz="2000" b="1" dirty="0" err="1"/>
              <a:t>Frisbeeand</a:t>
            </a:r>
            <a:r>
              <a:rPr lang="en-US" sz="2000" b="1" dirty="0"/>
              <a:t> Derby 		2)  </a:t>
            </a:r>
            <a:r>
              <a:rPr lang="en-US" sz="2000" b="1" dirty="0" err="1"/>
              <a:t>Catelona</a:t>
            </a:r>
            <a:r>
              <a:rPr lang="en-US" sz="2000" b="1" dirty="0"/>
              <a:t>, Derby and Frisbee</a:t>
            </a:r>
          </a:p>
          <a:p>
            <a:r>
              <a:rPr lang="en-US" sz="2000" b="1" dirty="0"/>
              <a:t> 	3)   </a:t>
            </a:r>
            <a:r>
              <a:rPr lang="en-US" sz="2000" b="1" dirty="0" err="1"/>
              <a:t>Abulaki</a:t>
            </a:r>
            <a:r>
              <a:rPr lang="en-US" sz="2000" b="1" dirty="0"/>
              <a:t>, </a:t>
            </a:r>
            <a:r>
              <a:rPr lang="en-US" sz="2000" b="1" dirty="0" err="1"/>
              <a:t>CAtelona</a:t>
            </a:r>
            <a:r>
              <a:rPr lang="en-US" sz="2000" b="1" dirty="0"/>
              <a:t> and Frisbee 	4)  </a:t>
            </a:r>
            <a:r>
              <a:rPr lang="en-US" sz="2000" b="1" dirty="0" err="1"/>
              <a:t>CAtelona</a:t>
            </a:r>
            <a:r>
              <a:rPr lang="en-US" sz="2000" b="1" dirty="0"/>
              <a:t>, Derby  and Ewing</a:t>
            </a:r>
            <a:endParaRPr lang="en-US" sz="2000" b="1" dirty="0">
              <a:solidFill>
                <a:srgbClr val="FFFF00"/>
              </a:solidFill>
            </a:endParaRPr>
          </a:p>
          <a:p>
            <a:r>
              <a:rPr lang="en-US" sz="2000" b="1" dirty="0">
                <a:solidFill>
                  <a:srgbClr val="FFFF00"/>
                </a:solidFill>
              </a:rPr>
              <a:t> </a:t>
            </a:r>
          </a:p>
          <a:p>
            <a:r>
              <a:rPr lang="en-US" sz="2000" b="1" dirty="0" smtClean="0">
                <a:solidFill>
                  <a:srgbClr val="FFFF00"/>
                </a:solidFill>
              </a:rPr>
              <a:t>Q.9</a:t>
            </a:r>
            <a:r>
              <a:rPr lang="en-US" sz="2000" b="1" dirty="0">
                <a:solidFill>
                  <a:srgbClr val="FFFF00"/>
                </a:solidFill>
              </a:rPr>
              <a:t>	Which of the following  statements would make the information given in </a:t>
            </a:r>
            <a:r>
              <a:rPr lang="en-US" sz="2000" b="1" dirty="0" smtClean="0">
                <a:solidFill>
                  <a:srgbClr val="FFFF00"/>
                </a:solidFill>
              </a:rPr>
              <a:t>	numbered </a:t>
            </a:r>
            <a:r>
              <a:rPr lang="en-US" sz="2000" b="1" dirty="0">
                <a:solidFill>
                  <a:srgbClr val="FFFF00"/>
                </a:solidFill>
              </a:rPr>
              <a:t>statements more specific?</a:t>
            </a:r>
          </a:p>
          <a:p>
            <a:r>
              <a:rPr lang="en-US" sz="2000" b="1" dirty="0"/>
              <a:t>	1)  </a:t>
            </a:r>
            <a:r>
              <a:rPr lang="en-US" sz="2000" b="1" dirty="0" err="1"/>
              <a:t>Catelona</a:t>
            </a:r>
            <a:r>
              <a:rPr lang="en-US" sz="2000" b="1" dirty="0"/>
              <a:t> is to the north of Derby  	2)  Ewing is to the north of Derby</a:t>
            </a:r>
          </a:p>
          <a:p>
            <a:r>
              <a:rPr lang="en-US" sz="2000" b="1" dirty="0"/>
              <a:t>	3)  </a:t>
            </a:r>
            <a:r>
              <a:rPr lang="en-US" sz="2000" b="1" dirty="0" err="1"/>
              <a:t>Abulaki</a:t>
            </a:r>
            <a:r>
              <a:rPr lang="en-US" sz="2000" b="1" dirty="0"/>
              <a:t> is to the east of </a:t>
            </a:r>
            <a:r>
              <a:rPr lang="en-US" sz="2000" b="1" dirty="0" err="1"/>
              <a:t>Burdan</a:t>
            </a:r>
            <a:r>
              <a:rPr lang="en-US" sz="2000" b="1" dirty="0"/>
              <a:t> 	4)  </a:t>
            </a:r>
            <a:r>
              <a:rPr lang="en-US" sz="2000" b="1" dirty="0" err="1"/>
              <a:t>Catelona</a:t>
            </a:r>
            <a:r>
              <a:rPr lang="en-US" sz="2000" b="1" dirty="0"/>
              <a:t> is to the east of </a:t>
            </a:r>
            <a:r>
              <a:rPr lang="en-US" sz="2000" b="1" dirty="0" smtClean="0"/>
              <a:t>Frisbee</a:t>
            </a:r>
            <a:endParaRPr lang="en-US" sz="2000" b="1" dirty="0"/>
          </a:p>
        </p:txBody>
      </p:sp>
    </p:spTree>
    <p:extLst>
      <p:ext uri="{BB962C8B-B14F-4D97-AF65-F5344CB8AC3E}">
        <p14:creationId xmlns:p14="http://schemas.microsoft.com/office/powerpoint/2010/main" val="828592549"/>
      </p:ext>
    </p:extLst>
  </p:cSld>
  <p:clrMapOvr>
    <a:masterClrMapping/>
  </p:clrMapOvr>
  <p:transition>
    <p:cover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a:prstGeom prst="rect">
            <a:avLst/>
          </a:prstGeom>
        </p:spPr>
        <p:txBody>
          <a:bodyPr>
            <a:normAutofit/>
          </a:bodyPr>
          <a:lstStyle/>
          <a:p>
            <a:pPr marL="525780" indent="-457200">
              <a:buNone/>
            </a:pPr>
            <a:r>
              <a:rPr lang="en-US" sz="2000" dirty="0" smtClean="0"/>
              <a:t>Solutions:- </a:t>
            </a:r>
          </a:p>
          <a:p>
            <a:pPr marL="525780" indent="-457200">
              <a:buAutoNum type="arabicParenR"/>
            </a:pPr>
            <a:r>
              <a:rPr lang="en-US" sz="2000" dirty="0" smtClean="0"/>
              <a:t>                                            ET</a:t>
            </a:r>
          </a:p>
          <a:p>
            <a:pPr marL="525780" indent="-457200">
              <a:buNone/>
            </a:pPr>
            <a:r>
              <a:rPr lang="en-US" sz="2000" dirty="0" smtClean="0"/>
              <a:t>                                              2km</a:t>
            </a:r>
          </a:p>
          <a:p>
            <a:pPr marL="525780" indent="-457200">
              <a:buAutoNum type="arabicParenR"/>
            </a:pPr>
            <a:endParaRPr lang="en-US" sz="2000" dirty="0" smtClean="0"/>
          </a:p>
          <a:p>
            <a:pPr marL="525780" indent="-457200">
              <a:buNone/>
            </a:pPr>
            <a:r>
              <a:rPr lang="en-US" sz="2000" dirty="0" smtClean="0"/>
              <a:t>                         3km                                     </a:t>
            </a:r>
            <a:r>
              <a:rPr lang="en-US" sz="2000" dirty="0" err="1" smtClean="0"/>
              <a:t>3km</a:t>
            </a:r>
            <a:endParaRPr lang="en-US" sz="2000" dirty="0" smtClean="0"/>
          </a:p>
          <a:p>
            <a:pPr marL="525780" indent="-457200">
              <a:buNone/>
            </a:pPr>
            <a:r>
              <a:rPr lang="en-US" sz="2000" dirty="0" smtClean="0"/>
              <a:t>                                                     1km </a:t>
            </a:r>
          </a:p>
          <a:p>
            <a:pPr marL="525780" indent="-457200">
              <a:buNone/>
            </a:pPr>
            <a:r>
              <a:rPr lang="en-US" sz="2000" dirty="0" smtClean="0"/>
              <a:t>                                                     </a:t>
            </a:r>
          </a:p>
          <a:p>
            <a:pPr marL="525780" indent="-457200">
              <a:buNone/>
            </a:pPr>
            <a:r>
              <a:rPr lang="en-US" sz="2000" dirty="0" smtClean="0"/>
              <a:t>                                                  E</a:t>
            </a:r>
          </a:p>
          <a:p>
            <a:pPr marL="525780" indent="-457200">
              <a:buNone/>
            </a:pPr>
            <a:r>
              <a:rPr lang="en-US" sz="2000" dirty="0" smtClean="0"/>
              <a:t>2) </a:t>
            </a:r>
          </a:p>
          <a:p>
            <a:pPr marL="525780" indent="-457200">
              <a:buNone/>
            </a:pPr>
            <a:r>
              <a:rPr lang="en-US" sz="2000" dirty="0" smtClean="0"/>
              <a:t>                                             </a:t>
            </a:r>
          </a:p>
          <a:p>
            <a:pPr marL="525780" indent="-457200">
              <a:buNone/>
            </a:pPr>
            <a:r>
              <a:rPr lang="en-US" sz="2000" dirty="0" smtClean="0"/>
              <a:t>     </a:t>
            </a:r>
          </a:p>
        </p:txBody>
      </p:sp>
      <p:cxnSp>
        <p:nvCxnSpPr>
          <p:cNvPr id="5" name="Straight Connector 4"/>
          <p:cNvCxnSpPr/>
          <p:nvPr/>
        </p:nvCxnSpPr>
        <p:spPr>
          <a:xfrm>
            <a:off x="2209800" y="1295400"/>
            <a:ext cx="1905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209800" y="1295400"/>
            <a:ext cx="0" cy="1524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114800" y="1295400"/>
            <a:ext cx="0" cy="1524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200400" y="2819400"/>
            <a:ext cx="9144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8" name="Picture 4"/>
          <p:cNvPicPr>
            <a:picLocks noChangeAspect="1" noChangeArrowheads="1"/>
          </p:cNvPicPr>
          <p:nvPr/>
        </p:nvPicPr>
        <p:blipFill>
          <a:blip r:embed="rId2" cstate="print"/>
          <a:srcRect/>
          <a:stretch>
            <a:fillRect/>
          </a:stretch>
        </p:blipFill>
        <p:spPr bwMode="auto">
          <a:xfrm>
            <a:off x="1600200" y="3581400"/>
            <a:ext cx="3505200" cy="235339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checkerboard(across)">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500"/>
                                        <p:tgtEl>
                                          <p:spTgt spid="5"/>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ssolv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strVal val="#ppt_w*0.70"/>
                                          </p:val>
                                        </p:tav>
                                        <p:tav tm="100000">
                                          <p:val>
                                            <p:strVal val="#ppt_w"/>
                                          </p:val>
                                        </p:tav>
                                      </p:tavLst>
                                    </p:anim>
                                    <p:anim calcmode="lin" valueType="num">
                                      <p:cBhvr>
                                        <p:cTn id="24" dur="1000" fill="hold"/>
                                        <p:tgtEl>
                                          <p:spTgt spid="8"/>
                                        </p:tgtEl>
                                        <p:attrNameLst>
                                          <p:attrName>ppt_h</p:attrName>
                                        </p:attrNameLst>
                                      </p:cBhvr>
                                      <p:tavLst>
                                        <p:tav tm="0">
                                          <p:val>
                                            <p:strVal val="#ppt_h"/>
                                          </p:val>
                                        </p:tav>
                                        <p:tav tm="100000">
                                          <p:val>
                                            <p:strVal val="#ppt_h"/>
                                          </p:val>
                                        </p:tav>
                                      </p:tavLst>
                                    </p:anim>
                                    <p:animEffect transition="in" filter="fade">
                                      <p:cBhvr>
                                        <p:cTn id="25" dur="1000"/>
                                        <p:tgtEl>
                                          <p:spTgt spid="8"/>
                                        </p:tgtEl>
                                      </p:cBhvr>
                                    </p:animEffect>
                                  </p:childTnLst>
                                </p:cTn>
                              </p:par>
                              <p:par>
                                <p:cTn id="26" presetID="49" presetClass="entr" presetSubtype="0" decel="100000" fill="hold"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0" dur="500" fill="hold"/>
                                        <p:tgtEl>
                                          <p:spTgt spid="3">
                                            <p:txEl>
                                              <p:pRg st="4" end="4"/>
                                            </p:txEl>
                                          </p:spTgt>
                                        </p:tgtEl>
                                        <p:attrNameLst>
                                          <p:attrName>style.rotation</p:attrName>
                                        </p:attrNameLst>
                                      </p:cBhvr>
                                      <p:tavLst>
                                        <p:tav tm="0">
                                          <p:val>
                                            <p:fltVal val="360"/>
                                          </p:val>
                                        </p:tav>
                                        <p:tav tm="100000">
                                          <p:val>
                                            <p:fltVal val="0"/>
                                          </p:val>
                                        </p:tav>
                                      </p:tavLst>
                                    </p:anim>
                                    <p:animEffect transition="in" filter="fade">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4"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to="" calcmode="lin" valueType="num">
                                      <p:cBhvr>
                                        <p:cTn id="36" dur="1" fill="hold"/>
                                        <p:tgtEl>
                                          <p:spTgt spid="9"/>
                                        </p:tgtEl>
                                        <p:attrNameLst>
                                          <p:attrName/>
                                        </p:attrNameLst>
                                      </p:cBhvr>
                                    </p:anim>
                                  </p:childTnLst>
                                </p:cTn>
                              </p:par>
                              <p:par>
                                <p:cTn id="37" presetID="5" presetClass="entr" presetSubtype="10"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checkerboard(across)">
                                      <p:cBhvr>
                                        <p:cTn id="39" dur="500"/>
                                        <p:tgtEl>
                                          <p:spTgt spid="3">
                                            <p:txEl>
                                              <p:pRg st="5" end="5"/>
                                            </p:txEl>
                                          </p:spTgt>
                                        </p:tgtEl>
                                      </p:cBhvr>
                                    </p:animEffect>
                                  </p:childTnLst>
                                </p:cTn>
                              </p:par>
                              <p:par>
                                <p:cTn id="40" presetID="24"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to="" calcmode="lin" valueType="num">
                                      <p:cBhvr>
                                        <p:cTn id="42" dur="1" fill="hold"/>
                                        <p:tgtEl>
                                          <p:spTgt spid="3">
                                            <p:txEl>
                                              <p:pRg st="7" end="7"/>
                                            </p:txEl>
                                          </p:spTgt>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linds(horizontal)">
                                      <p:cBhvr>
                                        <p:cTn id="47" dur="500"/>
                                        <p:tgtEl>
                                          <p:spTgt spid="3">
                                            <p:txEl>
                                              <p:pRg st="8" end="8"/>
                                            </p:txEl>
                                          </p:spTgt>
                                        </p:tgtEl>
                                      </p:cBhvr>
                                    </p:animEffect>
                                  </p:childTnLst>
                                </p:cTn>
                              </p:par>
                              <p:par>
                                <p:cTn id="48" presetID="9" presetClass="entr" presetSubtype="0" fill="hold" nodeType="withEffect">
                                  <p:stCondLst>
                                    <p:cond delay="0"/>
                                  </p:stCondLst>
                                  <p:childTnLst>
                                    <p:set>
                                      <p:cBhvr>
                                        <p:cTn id="49" dur="1" fill="hold">
                                          <p:stCondLst>
                                            <p:cond delay="0"/>
                                          </p:stCondLst>
                                        </p:cTn>
                                        <p:tgtEl>
                                          <p:spTgt spid="1028"/>
                                        </p:tgtEl>
                                        <p:attrNameLst>
                                          <p:attrName>style.visibility</p:attrName>
                                        </p:attrNameLst>
                                      </p:cBhvr>
                                      <p:to>
                                        <p:strVal val="visible"/>
                                      </p:to>
                                    </p:set>
                                    <p:animEffect transition="in" filter="dissolve">
                                      <p:cBhvr>
                                        <p:cTn id="50"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a:prstGeom prst="rect">
            <a:avLst/>
          </a:prstGeom>
        </p:spPr>
        <p:txBody>
          <a:bodyPr>
            <a:noAutofit/>
          </a:bodyPr>
          <a:lstStyle/>
          <a:p>
            <a:pPr marL="525780" indent="-457200">
              <a:buNone/>
            </a:pPr>
            <a:r>
              <a:rPr lang="en-US" sz="2400" dirty="0" smtClean="0"/>
              <a:t>3)</a:t>
            </a:r>
          </a:p>
          <a:p>
            <a:pPr marL="525780" indent="-457200">
              <a:buNone/>
            </a:pPr>
            <a:endParaRPr lang="en-US" sz="2400" dirty="0" smtClean="0"/>
          </a:p>
          <a:p>
            <a:pPr marL="525780" indent="-457200">
              <a:buNone/>
            </a:pPr>
            <a:endParaRPr lang="en-US" sz="2400" dirty="0" smtClean="0"/>
          </a:p>
          <a:p>
            <a:pPr marL="525780" indent="-457200">
              <a:buNone/>
            </a:pPr>
            <a:endParaRPr lang="en-US" sz="2400" dirty="0" smtClean="0"/>
          </a:p>
          <a:p>
            <a:pPr marL="525780" indent="-457200">
              <a:buNone/>
            </a:pPr>
            <a:endParaRPr lang="en-US" sz="2400" dirty="0" smtClean="0"/>
          </a:p>
          <a:p>
            <a:pPr marL="525780" indent="-457200">
              <a:buNone/>
            </a:pPr>
            <a:r>
              <a:rPr lang="en-US" sz="2400" dirty="0" smtClean="0"/>
              <a:t>6-9)</a:t>
            </a:r>
          </a:p>
          <a:p>
            <a:pPr marL="525780" indent="-457200">
              <a:buNone/>
            </a:pPr>
            <a:r>
              <a:rPr lang="en-US" sz="2400" dirty="0" smtClean="0"/>
              <a:t>                      B x                         B</a:t>
            </a:r>
          </a:p>
          <a:p>
            <a:pPr marL="525780" indent="-457200">
              <a:buNone/>
            </a:pPr>
            <a:endParaRPr lang="en-US" sz="2400" dirty="0" smtClean="0"/>
          </a:p>
          <a:p>
            <a:pPr marL="525780" indent="-457200">
              <a:buNone/>
            </a:pPr>
            <a:r>
              <a:rPr lang="en-US" sz="2400" dirty="0" smtClean="0"/>
              <a:t>                      B         F         A                 C            D           E</a:t>
            </a:r>
          </a:p>
          <a:p>
            <a:pPr marL="525780" indent="-457200">
              <a:buNone/>
            </a:pPr>
            <a:r>
              <a:rPr lang="en-US" sz="2400" dirty="0" smtClean="0"/>
              <a:t>                                                        E                                  </a:t>
            </a:r>
            <a:r>
              <a:rPr lang="en-US" sz="2400" dirty="0" err="1" smtClean="0"/>
              <a:t>E</a:t>
            </a:r>
            <a:r>
              <a:rPr lang="en-US" sz="2400" dirty="0" smtClean="0"/>
              <a:t> x</a:t>
            </a:r>
          </a:p>
          <a:p>
            <a:pPr marL="525780" indent="-457200">
              <a:buNone/>
            </a:pPr>
            <a:r>
              <a:rPr lang="en-US" sz="2400" dirty="0" smtClean="0"/>
              <a:t>                                 F x                  F</a:t>
            </a:r>
          </a:p>
          <a:p>
            <a:pPr marL="525780" indent="-457200">
              <a:buNone/>
            </a:pPr>
            <a:r>
              <a:rPr lang="en-US" sz="2400" dirty="0" smtClean="0"/>
              <a:t>                                                        D                   </a:t>
            </a:r>
            <a:r>
              <a:rPr lang="en-US" sz="2400" dirty="0" err="1" smtClean="0"/>
              <a:t>D</a:t>
            </a:r>
            <a:r>
              <a:rPr lang="en-US" sz="2400" dirty="0" smtClean="0"/>
              <a:t> x</a:t>
            </a:r>
          </a:p>
          <a:p>
            <a:pPr marL="525780" indent="-457200">
              <a:buNone/>
            </a:pPr>
            <a:r>
              <a:rPr lang="en-US" sz="2400" dirty="0" smtClean="0"/>
              <a:t>                                                        C     </a:t>
            </a:r>
            <a:r>
              <a:rPr lang="en-US" sz="2400" dirty="0" err="1" smtClean="0"/>
              <a:t>C</a:t>
            </a:r>
            <a:r>
              <a:rPr lang="en-US" sz="2400" dirty="0" smtClean="0"/>
              <a:t> x</a:t>
            </a:r>
          </a:p>
          <a:p>
            <a:pPr marL="525780" indent="-457200">
              <a:buNone/>
            </a:pPr>
            <a:endParaRPr lang="en-US" sz="2400" dirty="0" smtClean="0"/>
          </a:p>
          <a:p>
            <a:pPr marL="525780" indent="-457200">
              <a:buNone/>
            </a:pPr>
            <a:endParaRPr lang="en-US" sz="2400" dirty="0" smtClean="0"/>
          </a:p>
          <a:p>
            <a:pPr marL="525780" indent="-457200">
              <a:buNone/>
            </a:pPr>
            <a:endParaRPr lang="en-US" sz="2400" dirty="0" smtClean="0"/>
          </a:p>
          <a:p>
            <a:pPr marL="525780" indent="-457200">
              <a:buNone/>
            </a:pPr>
            <a:r>
              <a:rPr lang="en-US" sz="2400" dirty="0" smtClean="0"/>
              <a:t> </a:t>
            </a:r>
          </a:p>
        </p:txBody>
      </p:sp>
      <p:pic>
        <p:nvPicPr>
          <p:cNvPr id="2051" name="Picture 3"/>
          <p:cNvPicPr>
            <a:picLocks noChangeAspect="1" noChangeArrowheads="1"/>
          </p:cNvPicPr>
          <p:nvPr/>
        </p:nvPicPr>
        <p:blipFill>
          <a:blip r:embed="rId2" cstate="print"/>
          <a:srcRect/>
          <a:stretch>
            <a:fillRect/>
          </a:stretch>
        </p:blipFill>
        <p:spPr bwMode="auto">
          <a:xfrm>
            <a:off x="914400" y="228600"/>
            <a:ext cx="3124200" cy="1941777"/>
          </a:xfrm>
          <a:prstGeom prst="rect">
            <a:avLst/>
          </a:prstGeom>
          <a:noFill/>
          <a:ln w="9525">
            <a:noFill/>
            <a:miter lim="800000"/>
            <a:headEnd/>
            <a:tailEnd/>
          </a:ln>
        </p:spPr>
      </p:pic>
      <p:cxnSp>
        <p:nvCxnSpPr>
          <p:cNvPr id="6" name="Straight Connector 5"/>
          <p:cNvCxnSpPr/>
          <p:nvPr/>
        </p:nvCxnSpPr>
        <p:spPr>
          <a:xfrm>
            <a:off x="4191000" y="2667000"/>
            <a:ext cx="0" cy="3733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295400" y="4114800"/>
            <a:ext cx="60198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par>
                                <p:cTn id="10" presetID="24" presetClass="entr" presetSubtype="0" fill="hold" nodeType="withEffect">
                                  <p:stCondLst>
                                    <p:cond delay="0"/>
                                  </p:stCondLst>
                                  <p:childTnLst>
                                    <p:set>
                                      <p:cBhvr>
                                        <p:cTn id="11" dur="1" fill="hold">
                                          <p:stCondLst>
                                            <p:cond delay="0"/>
                                          </p:stCondLst>
                                        </p:cTn>
                                        <p:tgtEl>
                                          <p:spTgt spid="2051"/>
                                        </p:tgtEl>
                                        <p:attrNameLst>
                                          <p:attrName>style.visibility</p:attrName>
                                        </p:attrNameLst>
                                      </p:cBhvr>
                                      <p:to>
                                        <p:strVal val="visible"/>
                                      </p:to>
                                    </p:set>
                                    <p:anim to="" calcmode="lin" valueType="num">
                                      <p:cBhvr>
                                        <p:cTn id="12" dur="1" fill="hold"/>
                                        <p:tgtEl>
                                          <p:spTgt spid="2051"/>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to="" calcmode="lin" valueType="num">
                                      <p:cBhvr>
                                        <p:cTn id="17" dur="1" fill="hold"/>
                                        <p:tgtEl>
                                          <p:spTgt spid="3">
                                            <p:txEl>
                                              <p:pRg st="5" end="5"/>
                                            </p:txEl>
                                          </p:spTgt>
                                        </p:tgtEl>
                                        <p:attrNameLst>
                                          <p:attrName/>
                                        </p:attrNameLst>
                                      </p:cBhvr>
                                    </p:anim>
                                  </p:childTnLst>
                                </p:cTn>
                              </p:par>
                              <p:par>
                                <p:cTn id="18" presetID="24" presetClass="entr" presetSubtype="0"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 to="" calcmode="lin" valueType="num">
                                      <p:cBhvr>
                                        <p:cTn id="20" dur="1" fill="hold"/>
                                        <p:tgtEl>
                                          <p:spTgt spid="3">
                                            <p:txEl>
                                              <p:pRg st="6" end="6"/>
                                            </p:txEl>
                                          </p:spTgt>
                                        </p:tgtEl>
                                        <p:attrNameLst>
                                          <p:attrName/>
                                        </p:attrNameLst>
                                      </p:cBhvr>
                                    </p:anim>
                                  </p:childTnLst>
                                </p:cTn>
                              </p:par>
                              <p:par>
                                <p:cTn id="21" presetID="24"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 to="" calcmode="lin" valueType="num">
                                      <p:cBhvr>
                                        <p:cTn id="23" dur="1" fill="hold"/>
                                        <p:tgtEl>
                                          <p:spTgt spid="3">
                                            <p:txEl>
                                              <p:pRg st="8" end="8"/>
                                            </p:txEl>
                                          </p:spTgt>
                                        </p:tgtEl>
                                        <p:attrNameLst>
                                          <p:attrName/>
                                        </p:attrNameLst>
                                      </p:cBhvr>
                                    </p:anim>
                                  </p:childTnLst>
                                </p:cTn>
                              </p:par>
                              <p:par>
                                <p:cTn id="24" presetID="24"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 to="" calcmode="lin" valueType="num">
                                      <p:cBhvr>
                                        <p:cTn id="26" dur="1" fill="hold"/>
                                        <p:tgtEl>
                                          <p:spTgt spid="3">
                                            <p:txEl>
                                              <p:pRg st="9" end="9"/>
                                            </p:txEl>
                                          </p:spTgt>
                                        </p:tgtEl>
                                        <p:attrNameLst>
                                          <p:attrName/>
                                        </p:attrNameLst>
                                      </p:cBhvr>
                                    </p:anim>
                                  </p:childTnLst>
                                </p:cTn>
                              </p:par>
                              <p:par>
                                <p:cTn id="27" presetID="24"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 to="" calcmode="lin" valueType="num">
                                      <p:cBhvr>
                                        <p:cTn id="29" dur="1" fill="hold"/>
                                        <p:tgtEl>
                                          <p:spTgt spid="3">
                                            <p:txEl>
                                              <p:pRg st="10" end="10"/>
                                            </p:txEl>
                                          </p:spTgt>
                                        </p:tgtEl>
                                        <p:attrNameLst>
                                          <p:attrName/>
                                        </p:attrNameLst>
                                      </p:cBhvr>
                                    </p:anim>
                                  </p:childTnLst>
                                </p:cTn>
                              </p:par>
                              <p:par>
                                <p:cTn id="30" presetID="24" presetClass="entr" presetSubtype="0" fill="hold" nodeType="with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 to="" calcmode="lin" valueType="num">
                                      <p:cBhvr>
                                        <p:cTn id="32" dur="1" fill="hold"/>
                                        <p:tgtEl>
                                          <p:spTgt spid="3">
                                            <p:txEl>
                                              <p:pRg st="11" end="11"/>
                                            </p:txEl>
                                          </p:spTgt>
                                        </p:tgtEl>
                                        <p:attrNameLst>
                                          <p:attrName/>
                                        </p:attrNameLst>
                                      </p:cBhvr>
                                    </p:anim>
                                  </p:childTnLst>
                                </p:cTn>
                              </p:par>
                              <p:par>
                                <p:cTn id="33" presetID="24"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anim to="" calcmode="lin" valueType="num">
                                      <p:cBhvr>
                                        <p:cTn id="35" dur="1" fill="hold"/>
                                        <p:tgtEl>
                                          <p:spTgt spid="3">
                                            <p:txEl>
                                              <p:pRg st="12" end="12"/>
                                            </p:txEl>
                                          </p:spTgt>
                                        </p:tgtEl>
                                        <p:attrNameLst>
                                          <p:attrName/>
                                        </p:attrNameLst>
                                      </p:cBhvr>
                                    </p:anim>
                                  </p:childTnLst>
                                </p:cTn>
                              </p:par>
                              <p:par>
                                <p:cTn id="36" presetID="24"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to="" calcmode="lin" valueType="num">
                                      <p:cBhvr>
                                        <p:cTn id="38" dur="1" fill="hold"/>
                                        <p:tgtEl>
                                          <p:spTgt spid="8"/>
                                        </p:tgtEl>
                                        <p:attrNameLst>
                                          <p:attrName/>
                                        </p:attrNameLst>
                                      </p:cBhvr>
                                    </p:anim>
                                  </p:childTnLst>
                                </p:cTn>
                              </p:par>
                              <p:par>
                                <p:cTn id="39" presetID="24"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 to="" calcmode="lin" valueType="num">
                                      <p:cBhvr>
                                        <p:cTn id="41"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6370975"/>
          </a:xfrm>
          <a:prstGeom prst="rect">
            <a:avLst/>
          </a:prstGeom>
        </p:spPr>
        <p:txBody>
          <a:bodyPr wrap="square">
            <a:spAutoFit/>
          </a:bodyPr>
          <a:lstStyle/>
          <a:p>
            <a:r>
              <a:rPr lang="en-US" sz="2400" b="1" dirty="0" smtClean="0">
                <a:solidFill>
                  <a:srgbClr val="FF0000"/>
                </a:solidFill>
              </a:rPr>
              <a:t>Directions for Q 10 to 12: Answer the question based on the following data.</a:t>
            </a:r>
          </a:p>
          <a:p>
            <a:r>
              <a:rPr lang="en-US" sz="2400" b="1" dirty="0" smtClean="0"/>
              <a:t>	A is the father of the C. But C is not his son.</a:t>
            </a:r>
          </a:p>
          <a:p>
            <a:r>
              <a:rPr lang="en-US" sz="2400" b="1" dirty="0" smtClean="0"/>
              <a:t>	E is the daughter of C. F is the spouse of A. </a:t>
            </a:r>
          </a:p>
          <a:p>
            <a:r>
              <a:rPr lang="en-US" sz="2400" b="1" dirty="0" smtClean="0"/>
              <a:t>	B is the brother of C. D is the son of B.</a:t>
            </a:r>
          </a:p>
          <a:p>
            <a:r>
              <a:rPr lang="en-US" sz="2400" b="1" dirty="0" smtClean="0"/>
              <a:t>	G s son of B. H is the father of G.</a:t>
            </a:r>
          </a:p>
          <a:p>
            <a:endParaRPr lang="en-US" sz="2400" b="1" dirty="0" smtClean="0"/>
          </a:p>
          <a:p>
            <a:r>
              <a:rPr lang="en-US" sz="2400" b="1" dirty="0" smtClean="0">
                <a:solidFill>
                  <a:srgbClr val="FFFF00"/>
                </a:solidFill>
              </a:rPr>
              <a:t>Q10)  Who is the grand mother of D?</a:t>
            </a:r>
          </a:p>
          <a:p>
            <a:r>
              <a:rPr lang="en-US" sz="2400" b="1" dirty="0" smtClean="0">
                <a:solidFill>
                  <a:srgbClr val="FFFF00"/>
                </a:solidFill>
              </a:rPr>
              <a:t>	</a:t>
            </a:r>
            <a:r>
              <a:rPr lang="en-US" sz="2400" b="1" dirty="0" smtClean="0"/>
              <a:t>A] A	 B] C	 C] F	 D] H 		E] Indeterminable</a:t>
            </a:r>
          </a:p>
          <a:p>
            <a:endParaRPr lang="en-US" sz="2400" b="1" dirty="0">
              <a:solidFill>
                <a:srgbClr val="FFFF00"/>
              </a:solidFill>
            </a:endParaRPr>
          </a:p>
          <a:p>
            <a:r>
              <a:rPr lang="en-US" sz="2400" b="1" dirty="0" smtClean="0">
                <a:solidFill>
                  <a:srgbClr val="FFFF00"/>
                </a:solidFill>
              </a:rPr>
              <a:t>Q11) Who is the son of  F?</a:t>
            </a:r>
          </a:p>
          <a:p>
            <a:r>
              <a:rPr lang="en-US" sz="2400" b="1" dirty="0"/>
              <a:t>	A] B	 B]C	  C] D	 D] E  		E] </a:t>
            </a:r>
            <a:r>
              <a:rPr lang="en-US" sz="2400" b="1" dirty="0" smtClean="0"/>
              <a:t>Indeterminable</a:t>
            </a:r>
          </a:p>
          <a:p>
            <a:endParaRPr lang="en-US" sz="2400" b="1" dirty="0"/>
          </a:p>
          <a:p>
            <a:r>
              <a:rPr lang="en-US" sz="2400" b="1" dirty="0" smtClean="0">
                <a:solidFill>
                  <a:srgbClr val="FFFF00"/>
                </a:solidFill>
              </a:rPr>
              <a:t>Q12) C is A’s father’s nephew. D is A’s cousin but not the brother of C. 	How is D related 	to C?</a:t>
            </a:r>
          </a:p>
          <a:p>
            <a:r>
              <a:rPr lang="en-US" sz="2400" b="1" dirty="0" smtClean="0"/>
              <a:t>	A] Father  	B] Sister  	C] Mother  	D] Aunt</a:t>
            </a:r>
          </a:p>
          <a:p>
            <a:r>
              <a:rPr lang="en-US" sz="2400" b="1" dirty="0"/>
              <a:t> </a:t>
            </a:r>
            <a:r>
              <a:rPr lang="en-US" sz="2400" b="1" dirty="0" smtClean="0"/>
              <a:t>               E] indeterminable</a:t>
            </a: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Tree>
    <p:extLst>
      <p:ext uri="{BB962C8B-B14F-4D97-AF65-F5344CB8AC3E}">
        <p14:creationId xmlns:p14="http://schemas.microsoft.com/office/powerpoint/2010/main" val="3037207850"/>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6370975"/>
          </a:xfrm>
          <a:prstGeom prst="rect">
            <a:avLst/>
          </a:prstGeom>
        </p:spPr>
        <p:txBody>
          <a:bodyPr wrap="square">
            <a:spAutoFit/>
          </a:bodyPr>
          <a:lstStyle/>
          <a:p>
            <a:pPr lvl="0"/>
            <a:r>
              <a:rPr lang="en-US" sz="2400" b="1" dirty="0">
                <a:solidFill>
                  <a:srgbClr val="FF0000"/>
                </a:solidFill>
              </a:rPr>
              <a:t>Directions for Q </a:t>
            </a:r>
            <a:r>
              <a:rPr lang="en-US" sz="2400" b="1" dirty="0" smtClean="0">
                <a:solidFill>
                  <a:srgbClr val="FF0000"/>
                </a:solidFill>
              </a:rPr>
              <a:t>13 </a:t>
            </a:r>
            <a:r>
              <a:rPr lang="en-US" sz="2400" b="1" dirty="0">
                <a:solidFill>
                  <a:srgbClr val="FF0000"/>
                </a:solidFill>
              </a:rPr>
              <a:t>to </a:t>
            </a:r>
            <a:r>
              <a:rPr lang="en-US" sz="2400" b="1" dirty="0" smtClean="0">
                <a:solidFill>
                  <a:srgbClr val="FF0000"/>
                </a:solidFill>
              </a:rPr>
              <a:t>17: </a:t>
            </a:r>
            <a:r>
              <a:rPr lang="en-US" sz="2400" b="1" dirty="0">
                <a:solidFill>
                  <a:srgbClr val="FF0000"/>
                </a:solidFill>
              </a:rPr>
              <a:t>Answer the question based on the following data</a:t>
            </a:r>
            <a:r>
              <a:rPr lang="en-US" sz="2400" b="1" dirty="0" smtClean="0">
                <a:solidFill>
                  <a:srgbClr val="FF0000"/>
                </a:solidFill>
              </a:rPr>
              <a:t>.</a:t>
            </a:r>
          </a:p>
          <a:p>
            <a:pPr lvl="0"/>
            <a:r>
              <a:rPr lang="en-US" sz="2400" b="1" dirty="0" smtClean="0">
                <a:solidFill>
                  <a:srgbClr val="FFFF00"/>
                </a:solidFill>
              </a:rPr>
              <a:t>A family consists of the six members P, Q, R, X,Y and Z .  Q is the son of R but R is not mother of Q.  P and R are the married couple. Y is the brother of  R. X is the daughter of P.  Z is the brother of P.</a:t>
            </a:r>
          </a:p>
          <a:p>
            <a:pPr lvl="0"/>
            <a:endParaRPr lang="en-US" sz="2400" b="1" dirty="0">
              <a:solidFill>
                <a:srgbClr val="FFFF00"/>
              </a:solidFill>
            </a:endParaRPr>
          </a:p>
          <a:p>
            <a:pPr lvl="0"/>
            <a:r>
              <a:rPr lang="en-US" sz="2400" b="1" dirty="0" smtClean="0"/>
              <a:t>Q13) Who is the brother-in-law of  R?</a:t>
            </a:r>
          </a:p>
          <a:p>
            <a:pPr lvl="0"/>
            <a:r>
              <a:rPr lang="en-US" sz="2400" b="1" dirty="0" smtClean="0">
                <a:solidFill>
                  <a:srgbClr val="FFFF00"/>
                </a:solidFill>
              </a:rPr>
              <a:t>	A] P 	B] Z	 C] Y	 D] X		E] Indeterminable </a:t>
            </a:r>
          </a:p>
          <a:p>
            <a:pPr lvl="0"/>
            <a:r>
              <a:rPr lang="en-US" sz="2400" b="1" dirty="0" smtClean="0"/>
              <a:t>Q14) Who is the father of Q?</a:t>
            </a:r>
          </a:p>
          <a:p>
            <a:pPr lvl="0"/>
            <a:r>
              <a:rPr lang="en-US" sz="2400" b="1" dirty="0" smtClean="0">
                <a:solidFill>
                  <a:srgbClr val="FFFF00"/>
                </a:solidFill>
              </a:rPr>
              <a:t>	A] R	 B] P	 C] Z	 D] None of these </a:t>
            </a:r>
          </a:p>
          <a:p>
            <a:pPr lvl="0"/>
            <a:r>
              <a:rPr lang="en-US" sz="2400" b="1" dirty="0" smtClean="0"/>
              <a:t>Q15) How many children does P have?</a:t>
            </a:r>
          </a:p>
          <a:p>
            <a:pPr lvl="0"/>
            <a:r>
              <a:rPr lang="en-US" sz="2400" b="1" dirty="0" smtClean="0">
                <a:solidFill>
                  <a:srgbClr val="FFFF00"/>
                </a:solidFill>
              </a:rPr>
              <a:t>	A] 1	 B] 2	 C] 3	 D] 4		E] indeterminable </a:t>
            </a:r>
            <a:endParaRPr lang="en-US" sz="2400" b="1" dirty="0" smtClean="0"/>
          </a:p>
          <a:p>
            <a:pPr lvl="0"/>
            <a:r>
              <a:rPr lang="en-US" sz="2400" b="1" dirty="0" smtClean="0"/>
              <a:t>Q16) How many female members are there in the family?</a:t>
            </a:r>
          </a:p>
          <a:p>
            <a:pPr lvl="0"/>
            <a:r>
              <a:rPr lang="en-US" sz="2400" b="1" dirty="0" smtClean="0">
                <a:solidFill>
                  <a:srgbClr val="FFFF00"/>
                </a:solidFill>
              </a:rPr>
              <a:t>	A] 1	 B] 2	 C] 3	 D] 4		E] </a:t>
            </a:r>
            <a:r>
              <a:rPr lang="en-US" sz="2400" b="1" dirty="0" err="1" smtClean="0">
                <a:solidFill>
                  <a:srgbClr val="FFFF00"/>
                </a:solidFill>
              </a:rPr>
              <a:t>indetermenable</a:t>
            </a:r>
            <a:endParaRPr lang="en-US" sz="2400" b="1" dirty="0" smtClean="0"/>
          </a:p>
          <a:p>
            <a:pPr lvl="0"/>
            <a:r>
              <a:rPr lang="en-US" sz="2400" b="1" dirty="0" smtClean="0"/>
              <a:t>Q17) How is Q related to X </a:t>
            </a:r>
          </a:p>
          <a:p>
            <a:pPr lvl="0"/>
            <a:r>
              <a:rPr lang="en-US" sz="2400" b="1" dirty="0" smtClean="0">
                <a:solidFill>
                  <a:srgbClr val="FFFF00"/>
                </a:solidFill>
              </a:rPr>
              <a:t>	A] Husband	 B] Father 	 C] Brother 	 D] Uncle		E] indeterminable  </a:t>
            </a:r>
            <a:endParaRPr lang="en-US" sz="2400" b="1" dirty="0">
              <a:solidFill>
                <a:srgbClr val="FFFF00"/>
              </a:solidFill>
            </a:endParaRP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Tree>
    <p:extLst>
      <p:ext uri="{BB962C8B-B14F-4D97-AF65-F5344CB8AC3E}">
        <p14:creationId xmlns:p14="http://schemas.microsoft.com/office/powerpoint/2010/main" val="3037207850"/>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12649617"/>
          </a:xfrm>
          <a:prstGeom prst="rect">
            <a:avLst/>
          </a:prstGeom>
        </p:spPr>
        <p:txBody>
          <a:bodyPr wrap="square">
            <a:spAutoFit/>
          </a:bodyPr>
          <a:lstStyle/>
          <a:p>
            <a:pPr lvl="0"/>
            <a:r>
              <a:rPr lang="en-US" sz="2400" b="1" dirty="0" smtClean="0">
                <a:solidFill>
                  <a:srgbClr val="FF0000"/>
                </a:solidFill>
              </a:rPr>
              <a:t>10–11)</a:t>
            </a: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r>
              <a:rPr lang="en-US" sz="2400" b="1" dirty="0" smtClean="0">
                <a:solidFill>
                  <a:srgbClr val="FF0000"/>
                </a:solidFill>
              </a:rPr>
              <a:t>12)    </a:t>
            </a: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r>
              <a:rPr lang="en-US" sz="2400" b="1" dirty="0" smtClean="0">
                <a:solidFill>
                  <a:srgbClr val="FF0000"/>
                </a:solidFill>
              </a:rPr>
              <a:t> </a:t>
            </a: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endParaRPr lang="en-US" sz="2400" b="1" dirty="0" smtClean="0">
              <a:solidFill>
                <a:srgbClr val="FF0000"/>
              </a:solidFill>
            </a:endParaRPr>
          </a:p>
          <a:p>
            <a:pPr lvl="0"/>
            <a:r>
              <a:rPr lang="en-US" sz="2400" b="1" dirty="0" smtClean="0">
                <a:solidFill>
                  <a:srgbClr val="FF0000"/>
                </a:solidFill>
              </a:rPr>
              <a:t> </a:t>
            </a:r>
            <a:endParaRPr lang="en-US" sz="2400" b="1" dirty="0">
              <a:solidFill>
                <a:srgbClr val="FFFF00"/>
              </a:solidFill>
            </a:endParaRP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pic>
        <p:nvPicPr>
          <p:cNvPr id="1026" name="Picture 2"/>
          <p:cNvPicPr>
            <a:picLocks noChangeAspect="1" noChangeArrowheads="1"/>
          </p:cNvPicPr>
          <p:nvPr/>
        </p:nvPicPr>
        <p:blipFill>
          <a:blip r:embed="rId3" cstate="print"/>
          <a:srcRect/>
          <a:stretch>
            <a:fillRect/>
          </a:stretch>
        </p:blipFill>
        <p:spPr bwMode="auto">
          <a:xfrm>
            <a:off x="1447800" y="381000"/>
            <a:ext cx="2971800" cy="226262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990600" y="3200400"/>
            <a:ext cx="3081688" cy="1295400"/>
          </a:xfrm>
          <a:prstGeom prst="rect">
            <a:avLst/>
          </a:prstGeom>
          <a:noFill/>
          <a:ln w="9525">
            <a:noFill/>
            <a:miter lim="800000"/>
            <a:headEnd/>
            <a:tailEnd/>
          </a:ln>
        </p:spPr>
      </p:pic>
    </p:spTree>
    <p:extLst>
      <p:ext uri="{BB962C8B-B14F-4D97-AF65-F5344CB8AC3E}">
        <p14:creationId xmlns:p14="http://schemas.microsoft.com/office/powerpoint/2010/main" val="3037207850"/>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4"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 to="" calcmode="lin" valueType="num">
                                      <p:cBhvr>
                                        <p:cTn id="14" dur="1" fill="hold"/>
                                        <p:tgtEl>
                                          <p:spTgt spid="1026"/>
                                        </p:tgtEl>
                                        <p:attrNameLst>
                                          <p:attrName/>
                                        </p:attrNameLst>
                                      </p:cBhvr>
                                    </p:anim>
                                  </p:childTnLst>
                                </p:cTn>
                              </p:par>
                              <p:par>
                                <p:cTn id="15" presetID="24" presetClass="entr" presetSubtype="0" fill="hold"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to="" calcmode="lin" valueType="num">
                                      <p:cBhvr>
                                        <p:cTn id="17" dur="1" fill="hold"/>
                                        <p:tgtEl>
                                          <p:spTgt spid="6">
                                            <p:txEl>
                                              <p:pRg st="0" end="0"/>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6">
                                            <p:txEl>
                                              <p:pRg st="7" end="7"/>
                                            </p:txEl>
                                          </p:spTgt>
                                        </p:tgtEl>
                                        <p:attrNameLst>
                                          <p:attrName>style.visibility</p:attrName>
                                        </p:attrNameLst>
                                      </p:cBhvr>
                                      <p:to>
                                        <p:strVal val="visible"/>
                                      </p:to>
                                    </p:set>
                                    <p:anim to="" calcmode="lin" valueType="num">
                                      <p:cBhvr>
                                        <p:cTn id="22" dur="1" fill="hold"/>
                                        <p:tgtEl>
                                          <p:spTgt spid="6">
                                            <p:txEl>
                                              <p:pRg st="7" end="7"/>
                                            </p:txEl>
                                          </p:spTgt>
                                        </p:tgtEl>
                                        <p:attrNameLst>
                                          <p:attrName/>
                                        </p:attrNameLst>
                                      </p:cBhvr>
                                    </p:anim>
                                  </p:childTnLst>
                                </p:cTn>
                              </p:par>
                              <p:par>
                                <p:cTn id="23" presetID="49" presetClass="entr" presetSubtype="0" decel="100000" fill="hold" nodeType="withEffect">
                                  <p:stCondLst>
                                    <p:cond delay="0"/>
                                  </p:stCondLst>
                                  <p:childTnLst>
                                    <p:set>
                                      <p:cBhvr>
                                        <p:cTn id="24" dur="1" fill="hold">
                                          <p:stCondLst>
                                            <p:cond delay="0"/>
                                          </p:stCondLst>
                                        </p:cTn>
                                        <p:tgtEl>
                                          <p:spTgt spid="1027"/>
                                        </p:tgtEl>
                                        <p:attrNameLst>
                                          <p:attrName>style.visibility</p:attrName>
                                        </p:attrNameLst>
                                      </p:cBhvr>
                                      <p:to>
                                        <p:strVal val="visible"/>
                                      </p:to>
                                    </p:set>
                                    <p:anim calcmode="lin" valueType="num">
                                      <p:cBhvr>
                                        <p:cTn id="25" dur="500" fill="hold"/>
                                        <p:tgtEl>
                                          <p:spTgt spid="1027"/>
                                        </p:tgtEl>
                                        <p:attrNameLst>
                                          <p:attrName>ppt_w</p:attrName>
                                        </p:attrNameLst>
                                      </p:cBhvr>
                                      <p:tavLst>
                                        <p:tav tm="0">
                                          <p:val>
                                            <p:fltVal val="0"/>
                                          </p:val>
                                        </p:tav>
                                        <p:tav tm="100000">
                                          <p:val>
                                            <p:strVal val="#ppt_w"/>
                                          </p:val>
                                        </p:tav>
                                      </p:tavLst>
                                    </p:anim>
                                    <p:anim calcmode="lin" valueType="num">
                                      <p:cBhvr>
                                        <p:cTn id="26" dur="500" fill="hold"/>
                                        <p:tgtEl>
                                          <p:spTgt spid="1027"/>
                                        </p:tgtEl>
                                        <p:attrNameLst>
                                          <p:attrName>ppt_h</p:attrName>
                                        </p:attrNameLst>
                                      </p:cBhvr>
                                      <p:tavLst>
                                        <p:tav tm="0">
                                          <p:val>
                                            <p:fltVal val="0"/>
                                          </p:val>
                                        </p:tav>
                                        <p:tav tm="100000">
                                          <p:val>
                                            <p:strVal val="#ppt_h"/>
                                          </p:val>
                                        </p:tav>
                                      </p:tavLst>
                                    </p:anim>
                                    <p:anim calcmode="lin" valueType="num">
                                      <p:cBhvr>
                                        <p:cTn id="27" dur="500" fill="hold"/>
                                        <p:tgtEl>
                                          <p:spTgt spid="1027"/>
                                        </p:tgtEl>
                                        <p:attrNameLst>
                                          <p:attrName>style.rotation</p:attrName>
                                        </p:attrNameLst>
                                      </p:cBhvr>
                                      <p:tavLst>
                                        <p:tav tm="0">
                                          <p:val>
                                            <p:fltVal val="360"/>
                                          </p:val>
                                        </p:tav>
                                        <p:tav tm="100000">
                                          <p:val>
                                            <p:fltVal val="0"/>
                                          </p:val>
                                        </p:tav>
                                      </p:tavLst>
                                    </p:anim>
                                    <p:animEffect transition="in" filter="fade">
                                      <p:cBhvr>
                                        <p:cTn id="28"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3785652"/>
          </a:xfrm>
          <a:prstGeom prst="rect">
            <a:avLst/>
          </a:prstGeom>
        </p:spPr>
        <p:txBody>
          <a:bodyPr wrap="square">
            <a:spAutoFit/>
          </a:bodyPr>
          <a:lstStyle/>
          <a:p>
            <a:r>
              <a:rPr lang="en-US" sz="2400" b="1" dirty="0" smtClean="0">
                <a:solidFill>
                  <a:srgbClr val="FF0000"/>
                </a:solidFill>
              </a:rPr>
              <a:t>13-17)</a:t>
            </a:r>
          </a:p>
          <a:p>
            <a:endParaRPr lang="en-US" sz="2400" b="1" dirty="0" smtClean="0">
              <a:solidFill>
                <a:srgbClr val="FF0000"/>
              </a:solidFill>
            </a:endParaRPr>
          </a:p>
          <a:p>
            <a:endParaRPr lang="en-US" sz="2400" b="1" dirty="0" smtClean="0">
              <a:solidFill>
                <a:srgbClr val="FF0000"/>
              </a:solidFill>
            </a:endParaRPr>
          </a:p>
          <a:p>
            <a:endParaRPr lang="en-US" sz="2400" b="1" dirty="0" smtClean="0">
              <a:solidFill>
                <a:srgbClr val="FF0000"/>
              </a:solidFill>
            </a:endParaRPr>
          </a:p>
          <a:p>
            <a:endParaRPr lang="en-US" sz="2400" b="1" dirty="0" smtClean="0">
              <a:solidFill>
                <a:srgbClr val="FF0000"/>
              </a:solidFill>
            </a:endParaRPr>
          </a:p>
          <a:p>
            <a:endParaRPr lang="en-US" sz="2400" b="1" dirty="0" smtClean="0">
              <a:solidFill>
                <a:srgbClr val="FF0000"/>
              </a:solidFill>
            </a:endParaRPr>
          </a:p>
          <a:p>
            <a:endParaRPr lang="en-US" sz="2400" b="1" dirty="0" smtClean="0">
              <a:solidFill>
                <a:srgbClr val="FF0000"/>
              </a:solidFill>
            </a:endParaRPr>
          </a:p>
          <a:p>
            <a:endParaRPr lang="en-US" sz="2400" b="1" dirty="0" smtClean="0">
              <a:solidFill>
                <a:srgbClr val="FF0000"/>
              </a:solidFill>
            </a:endParaRPr>
          </a:p>
          <a:p>
            <a:endParaRPr lang="en-US" sz="2400" b="1" dirty="0" smtClean="0">
              <a:solidFill>
                <a:srgbClr val="FF0000"/>
              </a:solidFill>
            </a:endParaRPr>
          </a:p>
          <a:p>
            <a:endParaRPr lang="en-US" sz="2400" b="1" dirty="0" smtClean="0">
              <a:solidFill>
                <a:srgbClr val="FF0000"/>
              </a:solidFill>
            </a:endParaRP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pic>
        <p:nvPicPr>
          <p:cNvPr id="2050" name="Picture 2"/>
          <p:cNvPicPr>
            <a:picLocks noChangeAspect="1" noChangeArrowheads="1"/>
          </p:cNvPicPr>
          <p:nvPr/>
        </p:nvPicPr>
        <p:blipFill>
          <a:blip r:embed="rId3" cstate="print"/>
          <a:srcRect/>
          <a:stretch>
            <a:fillRect/>
          </a:stretch>
        </p:blipFill>
        <p:spPr bwMode="auto">
          <a:xfrm>
            <a:off x="1219200" y="457200"/>
            <a:ext cx="3546929" cy="1752600"/>
          </a:xfrm>
          <a:prstGeom prst="rect">
            <a:avLst/>
          </a:prstGeom>
          <a:noFill/>
          <a:ln w="9525">
            <a:noFill/>
            <a:miter lim="800000"/>
            <a:headEnd/>
            <a:tailEnd/>
          </a:ln>
        </p:spPr>
      </p:pic>
    </p:spTree>
    <p:extLst>
      <p:ext uri="{BB962C8B-B14F-4D97-AF65-F5344CB8AC3E}">
        <p14:creationId xmlns:p14="http://schemas.microsoft.com/office/powerpoint/2010/main" val="3037207850"/>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4"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 to="" calcmode="lin" valueType="num">
                                      <p:cBhvr>
                                        <p:cTn id="14" dur="1" fill="hold"/>
                                        <p:tgtEl>
                                          <p:spTgt spid="6">
                                            <p:txEl>
                                              <p:pRg st="0" end="0"/>
                                            </p:txEl>
                                          </p:spTgt>
                                        </p:tgtEl>
                                        <p:attrNameLst>
                                          <p:attrName/>
                                        </p:attrNameLst>
                                      </p:cBhvr>
                                    </p:anim>
                                  </p:childTnLst>
                                </p:cTn>
                              </p:par>
                              <p:par>
                                <p:cTn id="15" presetID="24" presetClass="entr" presetSubtype="0" fill="hold" nodeType="withEffect">
                                  <p:stCondLst>
                                    <p:cond delay="0"/>
                                  </p:stCondLst>
                                  <p:childTnLst>
                                    <p:set>
                                      <p:cBhvr>
                                        <p:cTn id="16" dur="1" fill="hold">
                                          <p:stCondLst>
                                            <p:cond delay="0"/>
                                          </p:stCondLst>
                                        </p:cTn>
                                        <p:tgtEl>
                                          <p:spTgt spid="2050"/>
                                        </p:tgtEl>
                                        <p:attrNameLst>
                                          <p:attrName>style.visibility</p:attrName>
                                        </p:attrNameLst>
                                      </p:cBhvr>
                                      <p:to>
                                        <p:strVal val="visible"/>
                                      </p:to>
                                    </p:set>
                                    <p:anim to="" calcmode="lin" valueType="num">
                                      <p:cBhvr>
                                        <p:cTn id="17" dur="1" fill="hold"/>
                                        <p:tgtEl>
                                          <p:spTgt spid="205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360000">
            <a:off x="3040732" y="3095062"/>
            <a:ext cx="5358216" cy="1599722"/>
          </a:xfrm>
        </p:spPr>
        <p:txBody>
          <a:bodyPr/>
          <a:lstStyle/>
          <a:p>
            <a:r>
              <a:rPr lang="en-US" sz="12000" b="1" dirty="0" smtClean="0">
                <a:latin typeface="Old Stamper" pitchFamily="2" charset="0"/>
              </a:rPr>
              <a:t>APT-TECH</a:t>
            </a:r>
            <a:endParaRPr lang="en-US" sz="12000" b="1" dirty="0">
              <a:latin typeface="Old Stamper" pitchFamily="2" charset="0"/>
            </a:endParaRPr>
          </a:p>
        </p:txBody>
      </p:sp>
      <p:sp>
        <p:nvSpPr>
          <p:cNvPr id="3" name="TextBox 2"/>
          <p:cNvSpPr txBox="1"/>
          <p:nvPr/>
        </p:nvSpPr>
        <p:spPr>
          <a:xfrm rot="373588">
            <a:off x="3563182" y="4558491"/>
            <a:ext cx="4954118" cy="584775"/>
          </a:xfrm>
          <a:prstGeom prst="rect">
            <a:avLst/>
          </a:prstGeom>
          <a:noFill/>
        </p:spPr>
        <p:txBody>
          <a:bodyPr wrap="square" rtlCol="0">
            <a:spAutoFit/>
          </a:bodyPr>
          <a:lstStyle/>
          <a:p>
            <a:r>
              <a:rPr lang="en-US" sz="3200" dirty="0" smtClean="0">
                <a:solidFill>
                  <a:srgbClr val="FF0000"/>
                </a:solidFill>
                <a:latin typeface="Aharoni" pitchFamily="2" charset="-79"/>
                <a:cs typeface="Aharoni" pitchFamily="2" charset="-79"/>
              </a:rPr>
              <a:t>Truth Verification,  Cube</a:t>
            </a:r>
            <a:endParaRPr lang="en-US" sz="3200" b="1" dirty="0">
              <a:solidFill>
                <a:srgbClr val="FF0000"/>
              </a:solidFill>
              <a:latin typeface="Times New Roman" pitchFamily="18" charset="0"/>
              <a:cs typeface="Times New Roman" pitchFamily="18" charset="0"/>
            </a:endParaRPr>
          </a:p>
        </p:txBody>
      </p:sp>
      <p:sp>
        <p:nvSpPr>
          <p:cNvPr id="4" name="Footer Placeholder 1"/>
          <p:cNvSpPr>
            <a:spLocks noGrp="1"/>
          </p:cNvSpPr>
          <p:nvPr>
            <p:ph type="ftr" sz="quarter" idx="11"/>
          </p:nvPr>
        </p:nvSpPr>
        <p:spPr>
          <a:xfrm>
            <a:off x="8305800" y="6188075"/>
            <a:ext cx="990600" cy="365125"/>
          </a:xfrm>
        </p:spPr>
        <p:txBody>
          <a:bodyPr/>
          <a:lstStyle/>
          <a:p>
            <a:r>
              <a:rPr lang="en-US" sz="1200" dirty="0" smtClean="0">
                <a:solidFill>
                  <a:srgbClr val="D6ECFF"/>
                </a:solidFill>
                <a:latin typeface="Nyala" pitchFamily="2" charset="0"/>
              </a:rPr>
              <a:t>APT-TECH</a:t>
            </a:r>
            <a:endParaRPr lang="en-US" sz="1200" dirty="0">
              <a:solidFill>
                <a:srgbClr val="D6ECFF"/>
              </a:solidFill>
              <a:latin typeface="Nyala" pitchFamily="2" charset="0"/>
            </a:endParaRPr>
          </a:p>
        </p:txBody>
      </p:sp>
    </p:spTree>
    <p:extLst>
      <p:ext uri="{BB962C8B-B14F-4D97-AF65-F5344CB8AC3E}">
        <p14:creationId xmlns:p14="http://schemas.microsoft.com/office/powerpoint/2010/main" val="3114092356"/>
      </p:ext>
    </p:extLst>
  </p:cSld>
  <p:clrMapOvr>
    <a:masterClrMapping/>
  </p:clrMapOvr>
  <mc:AlternateContent xmlns:mc="http://schemas.openxmlformats.org/markup-compatibility/2006" xmlns:p14="http://schemas.microsoft.com/office/powerpoint/2010/main">
    <mc:Choice Requires="p14">
      <p:transition spd="slow" p14:dur="40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00226 0.00255 L 2.77778E-7 -0.07222 " pathEditMode="relative" rAng="0" ptsTypes="AA">
                                      <p:cBhvr>
                                        <p:cTn id="6" dur="250" accel="50000" decel="50000" autoRev="1" fill="hold">
                                          <p:stCondLst>
                                            <p:cond delay="0"/>
                                          </p:stCondLst>
                                        </p:cTn>
                                        <p:tgtEl>
                                          <p:spTgt spid="2"/>
                                        </p:tgtEl>
                                        <p:attrNameLst>
                                          <p:attrName>ppt_x</p:attrName>
                                          <p:attrName>ppt_y</p:attrName>
                                        </p:attrNameLst>
                                      </p:cBhvr>
                                      <p:rCtr x="-122" y="-3750"/>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6370975"/>
          </a:xfrm>
          <a:prstGeom prst="rect">
            <a:avLst/>
          </a:prstGeom>
        </p:spPr>
        <p:txBody>
          <a:bodyPr wrap="square">
            <a:spAutoFit/>
          </a:bodyPr>
          <a:lstStyle/>
          <a:p>
            <a:r>
              <a:rPr lang="en-US" sz="2400" b="1" dirty="0">
                <a:solidFill>
                  <a:srgbClr val="FF0000"/>
                </a:solidFill>
              </a:rPr>
              <a:t>Directions for </a:t>
            </a:r>
            <a:r>
              <a:rPr lang="en-US" sz="2400" b="1" dirty="0"/>
              <a:t>Q </a:t>
            </a:r>
            <a:r>
              <a:rPr lang="en-US" sz="2400" b="1" dirty="0" smtClean="0"/>
              <a:t>18 </a:t>
            </a:r>
            <a:r>
              <a:rPr lang="en-US" sz="2400" b="1" dirty="0">
                <a:solidFill>
                  <a:srgbClr val="FF0000"/>
                </a:solidFill>
              </a:rPr>
              <a:t>to </a:t>
            </a:r>
            <a:r>
              <a:rPr lang="en-US" sz="2400" b="1" dirty="0" smtClean="0"/>
              <a:t>Q.22</a:t>
            </a:r>
            <a:r>
              <a:rPr lang="en-US" sz="2400" b="1" dirty="0" smtClean="0">
                <a:solidFill>
                  <a:srgbClr val="FF0000"/>
                </a:solidFill>
              </a:rPr>
              <a:t>: </a:t>
            </a:r>
            <a:r>
              <a:rPr lang="en-US" sz="2400" b="1" dirty="0">
                <a:solidFill>
                  <a:srgbClr val="FF0000"/>
                </a:solidFill>
              </a:rPr>
              <a:t>Answer the question based on the following data</a:t>
            </a:r>
            <a:r>
              <a:rPr lang="en-US" sz="2400" b="1" dirty="0" smtClean="0">
                <a:solidFill>
                  <a:srgbClr val="FF0000"/>
                </a:solidFill>
              </a:rPr>
              <a:t>.</a:t>
            </a:r>
          </a:p>
          <a:p>
            <a:r>
              <a:rPr lang="en-US" sz="2400" b="1" dirty="0" smtClean="0">
                <a:solidFill>
                  <a:srgbClr val="FFFF00"/>
                </a:solidFill>
              </a:rPr>
              <a:t>Four mountain climbers, Hillary, Norgay, Hunt and Austen each saw a sight while climbing Mt. Everest - - a bird, a plane, Superman and a ship. However, none saw what any of the others saw. In order to alleviate the tedium back at base camp they decide to quiz the other members of the camp. Each </a:t>
            </a:r>
            <a:r>
              <a:rPr lang="en-US" sz="2400" b="1" dirty="0">
                <a:solidFill>
                  <a:srgbClr val="FFFF00"/>
                </a:solidFill>
              </a:rPr>
              <a:t>makes </a:t>
            </a:r>
            <a:r>
              <a:rPr lang="en-US" sz="2400" b="1" dirty="0" smtClean="0">
                <a:solidFill>
                  <a:srgbClr val="FFFF00"/>
                </a:solidFill>
              </a:rPr>
              <a:t>two false </a:t>
            </a:r>
            <a:r>
              <a:rPr lang="en-US" sz="2400" b="1" dirty="0">
                <a:solidFill>
                  <a:srgbClr val="FFFF00"/>
                </a:solidFill>
              </a:rPr>
              <a:t>statements and one true statement. Read their statements and answer the question that </a:t>
            </a:r>
            <a:r>
              <a:rPr lang="en-US" sz="2400" b="1" dirty="0" smtClean="0">
                <a:solidFill>
                  <a:srgbClr val="FFFF00"/>
                </a:solidFill>
              </a:rPr>
              <a:t>follows:</a:t>
            </a:r>
          </a:p>
          <a:p>
            <a:r>
              <a:rPr lang="en-US" sz="2400" b="1" dirty="0" smtClean="0">
                <a:solidFill>
                  <a:srgbClr val="FFFF00"/>
                </a:solidFill>
              </a:rPr>
              <a:t>	</a:t>
            </a:r>
            <a:r>
              <a:rPr lang="en-US" sz="2400" b="1" dirty="0" smtClean="0"/>
              <a:t>Hillary</a:t>
            </a:r>
            <a:r>
              <a:rPr lang="en-US" sz="2400" b="1" dirty="0" smtClean="0">
                <a:solidFill>
                  <a:srgbClr val="FFFF00"/>
                </a:solidFill>
              </a:rPr>
              <a:t> </a:t>
            </a:r>
            <a:r>
              <a:rPr lang="en-US" sz="2400" b="1" dirty="0">
                <a:solidFill>
                  <a:srgbClr val="FFFF00"/>
                </a:solidFill>
              </a:rPr>
              <a:t>: I saw superman. Norgay saw the ship. Hunt did not see </a:t>
            </a:r>
            <a:r>
              <a:rPr lang="en-US" sz="2400" b="1" dirty="0" smtClean="0">
                <a:solidFill>
                  <a:srgbClr val="FFFF00"/>
                </a:solidFill>
              </a:rPr>
              <a:t>		the </a:t>
            </a:r>
            <a:r>
              <a:rPr lang="en-US" sz="2400" b="1" dirty="0">
                <a:solidFill>
                  <a:srgbClr val="FFFF00"/>
                </a:solidFill>
              </a:rPr>
              <a:t>plane. </a:t>
            </a:r>
            <a:r>
              <a:rPr lang="en-US" sz="2400" b="1" dirty="0" smtClean="0">
                <a:solidFill>
                  <a:srgbClr val="FFFF00"/>
                </a:solidFill>
              </a:rPr>
              <a:t> </a:t>
            </a:r>
            <a:endParaRPr lang="en-US" sz="2400" b="1" dirty="0">
              <a:solidFill>
                <a:srgbClr val="FFFF00"/>
              </a:solidFill>
            </a:endParaRPr>
          </a:p>
          <a:p>
            <a:r>
              <a:rPr lang="en-US" sz="2400" b="1" dirty="0" smtClean="0">
                <a:solidFill>
                  <a:srgbClr val="FFFF00"/>
                </a:solidFill>
              </a:rPr>
              <a:t>	</a:t>
            </a:r>
            <a:r>
              <a:rPr lang="en-US" sz="2400" b="1" dirty="0" smtClean="0"/>
              <a:t>Hunt </a:t>
            </a:r>
            <a:r>
              <a:rPr lang="en-US" sz="2400" b="1" dirty="0">
                <a:solidFill>
                  <a:srgbClr val="FFFF00"/>
                </a:solidFill>
              </a:rPr>
              <a:t>: Hillary saw superman. Norgay did not see superman . I saw </a:t>
            </a:r>
            <a:r>
              <a:rPr lang="en-US" sz="2400" b="1" dirty="0" smtClean="0">
                <a:solidFill>
                  <a:srgbClr val="FFFF00"/>
                </a:solidFill>
              </a:rPr>
              <a:t>		the </a:t>
            </a:r>
            <a:r>
              <a:rPr lang="en-US" sz="2400" b="1" dirty="0">
                <a:solidFill>
                  <a:srgbClr val="FFFF00"/>
                </a:solidFill>
              </a:rPr>
              <a:t>plane.    </a:t>
            </a:r>
          </a:p>
          <a:p>
            <a:r>
              <a:rPr lang="en-US" sz="2400" b="1" dirty="0" smtClean="0">
                <a:solidFill>
                  <a:srgbClr val="FFFF00"/>
                </a:solidFill>
              </a:rPr>
              <a:t>	</a:t>
            </a:r>
            <a:r>
              <a:rPr lang="en-US" sz="2400" b="1" dirty="0" smtClean="0"/>
              <a:t>Norgay</a:t>
            </a:r>
            <a:r>
              <a:rPr lang="en-US" sz="2400" b="1" dirty="0">
                <a:solidFill>
                  <a:srgbClr val="FFFF00"/>
                </a:solidFill>
              </a:rPr>
              <a:t>: Hunt saw the plane . I did not see the ship. Austen didn’t </a:t>
            </a:r>
            <a:r>
              <a:rPr lang="en-US" sz="2400" b="1" dirty="0" smtClean="0">
                <a:solidFill>
                  <a:srgbClr val="FFFF00"/>
                </a:solidFill>
              </a:rPr>
              <a:t>		see </a:t>
            </a:r>
            <a:r>
              <a:rPr lang="en-US" sz="2400" b="1" dirty="0">
                <a:solidFill>
                  <a:srgbClr val="FFFF00"/>
                </a:solidFill>
              </a:rPr>
              <a:t>the bird </a:t>
            </a:r>
          </a:p>
          <a:p>
            <a:r>
              <a:rPr lang="en-US" sz="2400" b="1" dirty="0" smtClean="0">
                <a:solidFill>
                  <a:srgbClr val="FFFF00"/>
                </a:solidFill>
              </a:rPr>
              <a:t>	</a:t>
            </a:r>
            <a:r>
              <a:rPr lang="en-US" sz="2400" b="1" dirty="0" smtClean="0"/>
              <a:t>Austen</a:t>
            </a:r>
            <a:r>
              <a:rPr lang="en-US" sz="2400" b="1" dirty="0"/>
              <a:t>:</a:t>
            </a:r>
            <a:r>
              <a:rPr lang="en-US" sz="2400" b="1" dirty="0">
                <a:solidFill>
                  <a:srgbClr val="FFFF00"/>
                </a:solidFill>
              </a:rPr>
              <a:t> I saw a ship. Norgay saw the plane. Hillary saw the bird.</a:t>
            </a:r>
          </a:p>
          <a:p>
            <a:endParaRPr lang="en-US" sz="2400" b="1" dirty="0" smtClean="0">
              <a:solidFill>
                <a:srgbClr val="FFFF00"/>
              </a:solidFill>
            </a:endParaRPr>
          </a:p>
          <a:p>
            <a:r>
              <a:rPr lang="en-US" sz="2400" b="1" dirty="0" smtClean="0">
                <a:solidFill>
                  <a:srgbClr val="FFFF00"/>
                </a:solidFill>
              </a:rPr>
              <a:t>	</a:t>
            </a:r>
            <a:endParaRPr lang="en-US" sz="2400" b="1" dirty="0">
              <a:solidFill>
                <a:srgbClr val="FFFF00"/>
              </a:solidFill>
            </a:endParaRP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Tree>
    <p:extLst>
      <p:ext uri="{BB962C8B-B14F-4D97-AF65-F5344CB8AC3E}">
        <p14:creationId xmlns:p14="http://schemas.microsoft.com/office/powerpoint/2010/main" val="34747803"/>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17693"/>
            <a:ext cx="8991600" cy="5632311"/>
          </a:xfrm>
          <a:prstGeom prst="rect">
            <a:avLst/>
          </a:prstGeom>
        </p:spPr>
        <p:txBody>
          <a:bodyPr wrap="square">
            <a:spAutoFit/>
          </a:bodyPr>
          <a:lstStyle/>
          <a:p>
            <a:endParaRPr lang="en-US" sz="2400" b="1" dirty="0">
              <a:solidFill>
                <a:srgbClr val="FFFF00"/>
              </a:solidFill>
            </a:endParaRPr>
          </a:p>
          <a:p>
            <a:r>
              <a:rPr lang="en-US" sz="2400" b="1" dirty="0" smtClean="0"/>
              <a:t>18) Hillary Saw…..</a:t>
            </a:r>
            <a:endParaRPr lang="en-US" sz="2400" b="1" dirty="0"/>
          </a:p>
          <a:p>
            <a:r>
              <a:rPr lang="en-US" sz="2400" b="1" dirty="0" smtClean="0">
                <a:solidFill>
                  <a:srgbClr val="FFFF00"/>
                </a:solidFill>
              </a:rPr>
              <a:t>	(</a:t>
            </a:r>
            <a:r>
              <a:rPr lang="en-US" sz="2400" b="1" dirty="0">
                <a:solidFill>
                  <a:srgbClr val="FFFF00"/>
                </a:solidFill>
              </a:rPr>
              <a:t>1) a bird	(2) a plane	(3) a ship	(4) superman </a:t>
            </a:r>
          </a:p>
          <a:p>
            <a:r>
              <a:rPr lang="en-US" sz="2400" b="1" dirty="0" smtClean="0"/>
              <a:t>19) Norgay saw…..</a:t>
            </a:r>
            <a:endParaRPr lang="en-US" sz="2400" b="1" dirty="0"/>
          </a:p>
          <a:p>
            <a:r>
              <a:rPr lang="en-US" sz="2400" b="1" dirty="0" smtClean="0">
                <a:solidFill>
                  <a:srgbClr val="FFFF00"/>
                </a:solidFill>
              </a:rPr>
              <a:t>	(</a:t>
            </a:r>
            <a:r>
              <a:rPr lang="en-US" sz="2400" b="1" dirty="0">
                <a:solidFill>
                  <a:srgbClr val="FFFF00"/>
                </a:solidFill>
              </a:rPr>
              <a:t>1) a bird	(2) a plane	(3) a ship	(4) superman</a:t>
            </a:r>
          </a:p>
          <a:p>
            <a:r>
              <a:rPr lang="en-US" sz="2400" b="1" dirty="0" smtClean="0"/>
              <a:t>20) Hunt saw…..</a:t>
            </a:r>
            <a:endParaRPr lang="en-US" sz="2400" b="1" dirty="0"/>
          </a:p>
          <a:p>
            <a:r>
              <a:rPr lang="en-US" sz="2400" b="1" dirty="0" smtClean="0">
                <a:solidFill>
                  <a:srgbClr val="FFFF00"/>
                </a:solidFill>
              </a:rPr>
              <a:t>	(</a:t>
            </a:r>
            <a:r>
              <a:rPr lang="en-US" sz="2400" b="1" dirty="0">
                <a:solidFill>
                  <a:srgbClr val="FFFF00"/>
                </a:solidFill>
              </a:rPr>
              <a:t>1) a bird	(2) a plane	(3) a ship	(4) superman</a:t>
            </a:r>
          </a:p>
          <a:p>
            <a:r>
              <a:rPr lang="en-US" sz="2400" b="1" dirty="0" smtClean="0"/>
              <a:t>21) Austen saw….</a:t>
            </a:r>
            <a:endParaRPr lang="en-US" sz="2400" b="1" dirty="0"/>
          </a:p>
          <a:p>
            <a:r>
              <a:rPr lang="en-US" sz="2400" b="1" dirty="0" smtClean="0">
                <a:solidFill>
                  <a:srgbClr val="FFFF00"/>
                </a:solidFill>
              </a:rPr>
              <a:t>	(</a:t>
            </a:r>
            <a:r>
              <a:rPr lang="en-US" sz="2400" b="1" dirty="0">
                <a:solidFill>
                  <a:srgbClr val="FFFF00"/>
                </a:solidFill>
              </a:rPr>
              <a:t>1) a bird	(2) a plane	(3) a ship	(4) superman</a:t>
            </a:r>
          </a:p>
          <a:p>
            <a:r>
              <a:rPr lang="en-US" sz="2400" b="1" dirty="0" smtClean="0"/>
              <a:t>22) Which </a:t>
            </a:r>
            <a:r>
              <a:rPr lang="en-US" sz="2400" b="1" dirty="0"/>
              <a:t>of the following is false?</a:t>
            </a:r>
          </a:p>
          <a:p>
            <a:r>
              <a:rPr lang="en-US" sz="2400" b="1" dirty="0" smtClean="0">
                <a:solidFill>
                  <a:srgbClr val="FFFF00"/>
                </a:solidFill>
              </a:rPr>
              <a:t>	(</a:t>
            </a:r>
            <a:r>
              <a:rPr lang="en-US" sz="2400" b="1" dirty="0">
                <a:solidFill>
                  <a:srgbClr val="FFFF00"/>
                </a:solidFill>
              </a:rPr>
              <a:t>1) Hunt’s saw second statement is true.		</a:t>
            </a:r>
            <a:endParaRPr lang="en-US" sz="2400" b="1" dirty="0" smtClean="0">
              <a:solidFill>
                <a:srgbClr val="FFFF00"/>
              </a:solidFill>
            </a:endParaRPr>
          </a:p>
          <a:p>
            <a:r>
              <a:rPr lang="en-US" sz="2400" b="1" dirty="0">
                <a:solidFill>
                  <a:srgbClr val="FFFF00"/>
                </a:solidFill>
              </a:rPr>
              <a:t>	</a:t>
            </a:r>
            <a:r>
              <a:rPr lang="en-US" sz="2400" b="1" dirty="0" smtClean="0">
                <a:solidFill>
                  <a:srgbClr val="FFFF00"/>
                </a:solidFill>
              </a:rPr>
              <a:t>(</a:t>
            </a:r>
            <a:r>
              <a:rPr lang="en-US" sz="2400" b="1" dirty="0">
                <a:solidFill>
                  <a:srgbClr val="FFFF00"/>
                </a:solidFill>
              </a:rPr>
              <a:t>2) Hillary’s second statement is true</a:t>
            </a:r>
            <a:r>
              <a:rPr lang="en-US" sz="2400" b="1" dirty="0" smtClean="0">
                <a:solidFill>
                  <a:srgbClr val="FFFF00"/>
                </a:solidFill>
              </a:rPr>
              <a:t>.</a:t>
            </a:r>
          </a:p>
          <a:p>
            <a:r>
              <a:rPr lang="en-US" sz="2400" b="1" dirty="0" smtClean="0">
                <a:solidFill>
                  <a:srgbClr val="FFFF00"/>
                </a:solidFill>
              </a:rPr>
              <a:t>	(</a:t>
            </a:r>
            <a:r>
              <a:rPr lang="en-US" sz="2400" b="1" dirty="0">
                <a:solidFill>
                  <a:srgbClr val="FFFF00"/>
                </a:solidFill>
              </a:rPr>
              <a:t>3) Norgay’s second statement is true. 		</a:t>
            </a:r>
            <a:endParaRPr lang="en-US" sz="2400" b="1" dirty="0" smtClean="0">
              <a:solidFill>
                <a:srgbClr val="FFFF00"/>
              </a:solidFill>
            </a:endParaRPr>
          </a:p>
          <a:p>
            <a:r>
              <a:rPr lang="en-US" sz="2400" b="1" dirty="0">
                <a:solidFill>
                  <a:srgbClr val="FFFF00"/>
                </a:solidFill>
              </a:rPr>
              <a:t>	</a:t>
            </a:r>
            <a:r>
              <a:rPr lang="en-US" sz="2400" b="1" dirty="0" smtClean="0">
                <a:solidFill>
                  <a:srgbClr val="FFFF00"/>
                </a:solidFill>
              </a:rPr>
              <a:t>(</a:t>
            </a:r>
            <a:r>
              <a:rPr lang="en-US" sz="2400" b="1" dirty="0">
                <a:solidFill>
                  <a:srgbClr val="FFFF00"/>
                </a:solidFill>
              </a:rPr>
              <a:t>4) Austen’s second is true.</a:t>
            </a:r>
          </a:p>
          <a:p>
            <a:endParaRPr lang="en-US" sz="2400" b="1" dirty="0">
              <a:solidFill>
                <a:srgbClr val="FFFF00"/>
              </a:solidFill>
            </a:endParaRPr>
          </a:p>
        </p:txBody>
      </p:sp>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Tree>
    <p:extLst>
      <p:ext uri="{BB962C8B-B14F-4D97-AF65-F5344CB8AC3E}">
        <p14:creationId xmlns:p14="http://schemas.microsoft.com/office/powerpoint/2010/main" val="1157385825"/>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0"/>
          <p:cNvSpPr>
            <a:spLocks noGrp="1"/>
          </p:cNvSpPr>
          <p:nvPr>
            <p:ph type="ftr" sz="quarter" idx="11"/>
          </p:nvPr>
        </p:nvSpPr>
        <p:spPr>
          <a:xfrm>
            <a:off x="3429000" y="64166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
        <p:nvSpPr>
          <p:cNvPr id="2" name="Rectangle 1"/>
          <p:cNvSpPr/>
          <p:nvPr/>
        </p:nvSpPr>
        <p:spPr>
          <a:xfrm>
            <a:off x="457200" y="202845"/>
            <a:ext cx="8534400" cy="6655155"/>
          </a:xfrm>
          <a:prstGeom prst="rect">
            <a:avLst/>
          </a:prstGeom>
        </p:spPr>
        <p:txBody>
          <a:bodyPr wrap="square">
            <a:spAutoFit/>
          </a:bodyPr>
          <a:lstStyle/>
          <a:p>
            <a:r>
              <a:rPr lang="en-US" sz="2400" b="1" dirty="0">
                <a:solidFill>
                  <a:srgbClr val="FF0000"/>
                </a:solidFill>
              </a:rPr>
              <a:t>Directions for Q </a:t>
            </a:r>
            <a:r>
              <a:rPr lang="en-US" sz="2400" b="1" dirty="0" smtClean="0">
                <a:solidFill>
                  <a:srgbClr val="FF0000"/>
                </a:solidFill>
              </a:rPr>
              <a:t>23 </a:t>
            </a:r>
            <a:r>
              <a:rPr lang="en-US" sz="2400" b="1" dirty="0">
                <a:solidFill>
                  <a:srgbClr val="FF0000"/>
                </a:solidFill>
              </a:rPr>
              <a:t>to </a:t>
            </a:r>
            <a:r>
              <a:rPr lang="en-US" sz="2400" b="1" dirty="0" smtClean="0">
                <a:solidFill>
                  <a:srgbClr val="FF0000"/>
                </a:solidFill>
              </a:rPr>
              <a:t>25: </a:t>
            </a:r>
            <a:r>
              <a:rPr lang="en-US" sz="2400" b="1" dirty="0">
                <a:solidFill>
                  <a:srgbClr val="FF0000"/>
                </a:solidFill>
              </a:rPr>
              <a:t>Answer the question based on the following </a:t>
            </a:r>
            <a:r>
              <a:rPr lang="en-US" sz="2400" b="1" dirty="0" smtClean="0">
                <a:solidFill>
                  <a:srgbClr val="FF0000"/>
                </a:solidFill>
              </a:rPr>
              <a:t>data.</a:t>
            </a:r>
          </a:p>
          <a:p>
            <a:pPr>
              <a:lnSpc>
                <a:spcPts val="2400"/>
              </a:lnSpc>
            </a:pPr>
            <a:r>
              <a:rPr lang="en-US" sz="2800" b="1" dirty="0" smtClean="0">
                <a:latin typeface="Aparajita" pitchFamily="34" charset="0"/>
                <a:cs typeface="Aparajita" pitchFamily="34" charset="0"/>
              </a:rPr>
              <a:t>	   </a:t>
            </a:r>
            <a:r>
              <a:rPr lang="en-US" sz="2800" b="1" dirty="0" err="1" smtClean="0">
                <a:solidFill>
                  <a:srgbClr val="FFFF00"/>
                </a:solidFill>
                <a:latin typeface="Aparajita" pitchFamily="34" charset="0"/>
                <a:cs typeface="Aparajita" pitchFamily="34" charset="0"/>
              </a:rPr>
              <a:t>Ajit</a:t>
            </a:r>
            <a:r>
              <a:rPr lang="en-US" sz="2800" b="1" dirty="0" smtClean="0">
                <a:solidFill>
                  <a:srgbClr val="FFFF00"/>
                </a:solidFill>
                <a:latin typeface="Aparajita" pitchFamily="34" charset="0"/>
                <a:cs typeface="Aparajita" pitchFamily="34" charset="0"/>
              </a:rPr>
              <a:t>   :</a:t>
            </a:r>
            <a:r>
              <a:rPr lang="en-US" sz="2800" b="1" dirty="0" smtClean="0">
                <a:latin typeface="Aparajita" pitchFamily="34" charset="0"/>
                <a:cs typeface="Aparajita" pitchFamily="34" charset="0"/>
              </a:rPr>
              <a:t>     Michael </a:t>
            </a:r>
            <a:r>
              <a:rPr lang="en-US" sz="2800" b="1" dirty="0">
                <a:latin typeface="Aparajita" pitchFamily="34" charset="0"/>
                <a:cs typeface="Aparajita" pitchFamily="34" charset="0"/>
              </a:rPr>
              <a:t>killed him. Peter was his accomplice.</a:t>
            </a:r>
          </a:p>
          <a:p>
            <a:pPr>
              <a:lnSpc>
                <a:spcPts val="2400"/>
              </a:lnSpc>
            </a:pPr>
            <a:r>
              <a:rPr lang="en-US" sz="2800" b="1" dirty="0" smtClean="0">
                <a:latin typeface="Aparajita" pitchFamily="34" charset="0"/>
                <a:cs typeface="Aparajita" pitchFamily="34" charset="0"/>
              </a:rPr>
              <a:t>	</a:t>
            </a:r>
            <a:r>
              <a:rPr lang="en-US" sz="2800" b="1" dirty="0" smtClean="0">
                <a:solidFill>
                  <a:srgbClr val="FFFF00"/>
                </a:solidFill>
                <a:latin typeface="Aparajita" pitchFamily="34" charset="0"/>
                <a:cs typeface="Aparajita" pitchFamily="34" charset="0"/>
              </a:rPr>
              <a:t>Robert :     </a:t>
            </a:r>
            <a:r>
              <a:rPr lang="en-US" sz="2800" b="1" dirty="0" err="1">
                <a:latin typeface="Aparajita" pitchFamily="34" charset="0"/>
                <a:cs typeface="Aparajita" pitchFamily="34" charset="0"/>
              </a:rPr>
              <a:t>Ajit</a:t>
            </a:r>
            <a:r>
              <a:rPr lang="en-US" sz="2800" b="1" dirty="0">
                <a:latin typeface="Aparajita" pitchFamily="34" charset="0"/>
                <a:cs typeface="Aparajita" pitchFamily="34" charset="0"/>
              </a:rPr>
              <a:t> killed him. Michael was his accomplice.</a:t>
            </a:r>
          </a:p>
          <a:p>
            <a:pPr>
              <a:lnSpc>
                <a:spcPts val="2400"/>
              </a:lnSpc>
            </a:pPr>
            <a:r>
              <a:rPr lang="en-US" sz="2800" b="1" dirty="0" smtClean="0">
                <a:latin typeface="Aparajita" pitchFamily="34" charset="0"/>
                <a:cs typeface="Aparajita" pitchFamily="34" charset="0"/>
              </a:rPr>
              <a:t>	</a:t>
            </a:r>
            <a:r>
              <a:rPr lang="en-US" sz="2800" b="1" dirty="0" smtClean="0">
                <a:solidFill>
                  <a:srgbClr val="FFFF00"/>
                </a:solidFill>
                <a:latin typeface="Aparajita" pitchFamily="34" charset="0"/>
                <a:cs typeface="Aparajita" pitchFamily="34" charset="0"/>
              </a:rPr>
              <a:t>Peter :       </a:t>
            </a:r>
            <a:r>
              <a:rPr lang="en-US" sz="2800" b="1" dirty="0" smtClean="0">
                <a:latin typeface="Aparajita" pitchFamily="34" charset="0"/>
                <a:cs typeface="Aparajita" pitchFamily="34" charset="0"/>
              </a:rPr>
              <a:t>Robert </a:t>
            </a:r>
            <a:r>
              <a:rPr lang="en-US" sz="2800" b="1" dirty="0">
                <a:latin typeface="Aparajita" pitchFamily="34" charset="0"/>
                <a:cs typeface="Aparajita" pitchFamily="34" charset="0"/>
              </a:rPr>
              <a:t>neither killed him nor helped in killing </a:t>
            </a:r>
            <a:r>
              <a:rPr lang="en-US" sz="2800" b="1" dirty="0" smtClean="0">
                <a:latin typeface="Aparajita" pitchFamily="34" charset="0"/>
                <a:cs typeface="Aparajita" pitchFamily="34" charset="0"/>
              </a:rPr>
              <a:t>			       him</a:t>
            </a:r>
            <a:r>
              <a:rPr lang="en-US" sz="2800" b="1" dirty="0">
                <a:latin typeface="Aparajita" pitchFamily="34" charset="0"/>
                <a:cs typeface="Aparajita" pitchFamily="34" charset="0"/>
              </a:rPr>
              <a:t>. I </a:t>
            </a:r>
            <a:r>
              <a:rPr lang="en-US" sz="2800" b="1" dirty="0" smtClean="0">
                <a:latin typeface="Aparajita" pitchFamily="34" charset="0"/>
                <a:cs typeface="Aparajita" pitchFamily="34" charset="0"/>
              </a:rPr>
              <a:t>neither killed </a:t>
            </a:r>
            <a:r>
              <a:rPr lang="en-US" sz="2800" b="1" dirty="0">
                <a:latin typeface="Aparajita" pitchFamily="34" charset="0"/>
                <a:cs typeface="Aparajita" pitchFamily="34" charset="0"/>
              </a:rPr>
              <a:t>him nor helped in killing </a:t>
            </a:r>
          </a:p>
          <a:p>
            <a:pPr>
              <a:lnSpc>
                <a:spcPts val="2400"/>
              </a:lnSpc>
            </a:pPr>
            <a:r>
              <a:rPr lang="en-US" sz="2800" b="1" dirty="0" smtClean="0">
                <a:latin typeface="Aparajita" pitchFamily="34" charset="0"/>
                <a:cs typeface="Aparajita" pitchFamily="34" charset="0"/>
              </a:rPr>
              <a:t>	</a:t>
            </a:r>
            <a:r>
              <a:rPr lang="en-US" sz="2800" b="1" dirty="0" smtClean="0">
                <a:solidFill>
                  <a:srgbClr val="FFFF00"/>
                </a:solidFill>
                <a:latin typeface="Aparajita" pitchFamily="34" charset="0"/>
                <a:cs typeface="Aparajita" pitchFamily="34" charset="0"/>
              </a:rPr>
              <a:t>Michael </a:t>
            </a:r>
            <a:r>
              <a:rPr lang="en-US" sz="2800" b="1" dirty="0">
                <a:solidFill>
                  <a:srgbClr val="FFFF00"/>
                </a:solidFill>
                <a:latin typeface="Aparajita" pitchFamily="34" charset="0"/>
                <a:cs typeface="Aparajita" pitchFamily="34" charset="0"/>
              </a:rPr>
              <a:t>:</a:t>
            </a:r>
            <a:r>
              <a:rPr lang="en-US" sz="2800" b="1" dirty="0">
                <a:latin typeface="Aparajita" pitchFamily="34" charset="0"/>
                <a:cs typeface="Aparajita" pitchFamily="34" charset="0"/>
              </a:rPr>
              <a:t> </a:t>
            </a:r>
            <a:r>
              <a:rPr lang="en-US" sz="2800" b="1" dirty="0" smtClean="0">
                <a:latin typeface="Aparajita" pitchFamily="34" charset="0"/>
                <a:cs typeface="Aparajita" pitchFamily="34" charset="0"/>
              </a:rPr>
              <a:t> Robert </a:t>
            </a:r>
            <a:r>
              <a:rPr lang="en-US" sz="2800" b="1" dirty="0">
                <a:latin typeface="Aparajita" pitchFamily="34" charset="0"/>
                <a:cs typeface="Aparajita" pitchFamily="34" charset="0"/>
              </a:rPr>
              <a:t>is lying. I was with peter all through the </a:t>
            </a:r>
            <a:r>
              <a:rPr lang="en-US" sz="2800" b="1" dirty="0" smtClean="0">
                <a:latin typeface="Aparajita" pitchFamily="34" charset="0"/>
                <a:cs typeface="Aparajita" pitchFamily="34" charset="0"/>
              </a:rPr>
              <a:t>		   	     time </a:t>
            </a:r>
            <a:r>
              <a:rPr lang="en-US" sz="2800" b="1" dirty="0">
                <a:latin typeface="Aparajita" pitchFamily="34" charset="0"/>
                <a:cs typeface="Aparajita" pitchFamily="34" charset="0"/>
              </a:rPr>
              <a:t>in question</a:t>
            </a:r>
            <a:r>
              <a:rPr lang="en-US" sz="2800" b="1" dirty="0" smtClean="0">
                <a:latin typeface="Aparajita" pitchFamily="34" charset="0"/>
                <a:cs typeface="Aparajita" pitchFamily="34" charset="0"/>
              </a:rPr>
              <a:t>.</a:t>
            </a:r>
          </a:p>
          <a:p>
            <a:pPr marL="457200" marR="0" algn="just">
              <a:lnSpc>
                <a:spcPct val="115000"/>
              </a:lnSpc>
              <a:spcBef>
                <a:spcPts val="0"/>
              </a:spcBef>
              <a:spcAft>
                <a:spcPts val="0"/>
              </a:spcAft>
            </a:pPr>
            <a:r>
              <a:rPr lang="en-US" sz="2800" dirty="0">
                <a:latin typeface="Times New Roman"/>
                <a:ea typeface="Calibri"/>
                <a:cs typeface="Mangal"/>
              </a:rPr>
              <a:t> </a:t>
            </a:r>
            <a:endParaRPr lang="en-US" sz="2400" dirty="0">
              <a:latin typeface="Calibri"/>
              <a:ea typeface="Calibri"/>
              <a:cs typeface="Mangal"/>
            </a:endParaRPr>
          </a:p>
          <a:p>
            <a:pPr marL="457200" marR="0" lvl="0" indent="-457200" algn="just">
              <a:lnSpc>
                <a:spcPct val="115000"/>
              </a:lnSpc>
              <a:spcBef>
                <a:spcPts val="0"/>
              </a:spcBef>
              <a:spcAft>
                <a:spcPts val="0"/>
              </a:spcAft>
              <a:buFont typeface="+mj-lt"/>
              <a:buAutoNum type="arabicParenR" startAt="23"/>
            </a:pPr>
            <a:r>
              <a:rPr lang="en-US" sz="2400" b="1" dirty="0">
                <a:solidFill>
                  <a:srgbClr val="FFFF00"/>
                </a:solidFill>
                <a:latin typeface="Times New Roman"/>
                <a:ea typeface="Calibri"/>
                <a:cs typeface="Mangal"/>
              </a:rPr>
              <a:t>Who killed </a:t>
            </a:r>
            <a:r>
              <a:rPr lang="en-US" sz="2400" b="1" dirty="0" err="1">
                <a:solidFill>
                  <a:srgbClr val="FFFF00"/>
                </a:solidFill>
                <a:latin typeface="Times New Roman"/>
                <a:ea typeface="Calibri"/>
                <a:cs typeface="Mangal"/>
              </a:rPr>
              <a:t>Rox</a:t>
            </a:r>
            <a:r>
              <a:rPr lang="en-US" sz="2400" b="1" dirty="0">
                <a:solidFill>
                  <a:srgbClr val="FFFF00"/>
                </a:solidFill>
                <a:latin typeface="Times New Roman"/>
                <a:ea typeface="Calibri"/>
                <a:cs typeface="Mangal"/>
              </a:rPr>
              <a:t>?</a:t>
            </a:r>
            <a:endParaRPr lang="en-US" sz="2400" b="1" dirty="0">
              <a:solidFill>
                <a:srgbClr val="FFFF00"/>
              </a:solidFill>
              <a:latin typeface="Calibri"/>
              <a:ea typeface="Calibri"/>
              <a:cs typeface="Mangal"/>
            </a:endParaRPr>
          </a:p>
          <a:p>
            <a:pPr marL="457200" marR="0" algn="just">
              <a:lnSpc>
                <a:spcPct val="115000"/>
              </a:lnSpc>
              <a:spcBef>
                <a:spcPts val="0"/>
              </a:spcBef>
              <a:spcAft>
                <a:spcPts val="0"/>
              </a:spcAft>
            </a:pPr>
            <a:r>
              <a:rPr lang="en-US" sz="2400" b="1" dirty="0">
                <a:latin typeface="Times New Roman"/>
                <a:ea typeface="Calibri"/>
                <a:cs typeface="Mangal"/>
              </a:rPr>
              <a:t>(1) </a:t>
            </a:r>
            <a:r>
              <a:rPr lang="en-US" sz="2400" b="1" dirty="0" err="1">
                <a:latin typeface="Times New Roman"/>
                <a:ea typeface="Calibri"/>
                <a:cs typeface="Mangal"/>
              </a:rPr>
              <a:t>Ajit</a:t>
            </a:r>
            <a:r>
              <a:rPr lang="en-US" sz="2400" b="1" dirty="0">
                <a:latin typeface="Times New Roman"/>
                <a:ea typeface="Calibri"/>
                <a:cs typeface="Mangal"/>
              </a:rPr>
              <a:t>	</a:t>
            </a:r>
            <a:r>
              <a:rPr lang="en-US" sz="2400" b="1" dirty="0" smtClean="0">
                <a:latin typeface="Times New Roman"/>
                <a:ea typeface="Calibri"/>
                <a:cs typeface="Mangal"/>
              </a:rPr>
              <a:t>   (</a:t>
            </a:r>
            <a:r>
              <a:rPr lang="en-US" sz="2400" b="1" dirty="0">
                <a:latin typeface="Times New Roman"/>
                <a:ea typeface="Calibri"/>
                <a:cs typeface="Mangal"/>
              </a:rPr>
              <a:t>2) Robert	</a:t>
            </a:r>
            <a:r>
              <a:rPr lang="en-US" sz="2400" b="1" dirty="0" smtClean="0">
                <a:latin typeface="Times New Roman"/>
                <a:ea typeface="Calibri"/>
                <a:cs typeface="Mangal"/>
              </a:rPr>
              <a:t>      (</a:t>
            </a:r>
            <a:r>
              <a:rPr lang="en-US" sz="2400" b="1" dirty="0">
                <a:latin typeface="Times New Roman"/>
                <a:ea typeface="Calibri"/>
                <a:cs typeface="Mangal"/>
              </a:rPr>
              <a:t>3) Peter		(4) Michael</a:t>
            </a:r>
            <a:endParaRPr lang="en-US" sz="2400" b="1" dirty="0">
              <a:latin typeface="Calibri"/>
              <a:ea typeface="Calibri"/>
              <a:cs typeface="Mangal"/>
            </a:endParaRPr>
          </a:p>
          <a:p>
            <a:pPr marL="457200" marR="0" algn="just">
              <a:lnSpc>
                <a:spcPct val="115000"/>
              </a:lnSpc>
              <a:spcBef>
                <a:spcPts val="0"/>
              </a:spcBef>
              <a:spcAft>
                <a:spcPts val="0"/>
              </a:spcAft>
            </a:pPr>
            <a:r>
              <a:rPr lang="en-US" sz="2400" b="1" dirty="0">
                <a:latin typeface="Times New Roman"/>
                <a:ea typeface="Calibri"/>
                <a:cs typeface="Mangal"/>
              </a:rPr>
              <a:t> </a:t>
            </a:r>
            <a:endParaRPr lang="en-US" sz="2400" b="1" dirty="0">
              <a:latin typeface="Calibri"/>
              <a:ea typeface="Calibri"/>
              <a:cs typeface="Mangal"/>
            </a:endParaRPr>
          </a:p>
          <a:p>
            <a:pPr marL="457200" marR="0" lvl="0" indent="-457200" algn="just">
              <a:lnSpc>
                <a:spcPct val="115000"/>
              </a:lnSpc>
              <a:spcBef>
                <a:spcPts val="0"/>
              </a:spcBef>
              <a:spcAft>
                <a:spcPts val="0"/>
              </a:spcAft>
              <a:buFont typeface="+mj-lt"/>
              <a:buAutoNum type="arabicParenR" startAt="24"/>
            </a:pPr>
            <a:r>
              <a:rPr lang="en-US" sz="2400" b="1" dirty="0">
                <a:solidFill>
                  <a:srgbClr val="FFFF00"/>
                </a:solidFill>
                <a:latin typeface="Times New Roman"/>
                <a:ea typeface="Calibri"/>
                <a:cs typeface="Mangal"/>
              </a:rPr>
              <a:t>Who was the accomplice?</a:t>
            </a:r>
            <a:endParaRPr lang="en-US" sz="2400" b="1" dirty="0">
              <a:solidFill>
                <a:srgbClr val="FFFF00"/>
              </a:solidFill>
              <a:latin typeface="Calibri"/>
              <a:ea typeface="Calibri"/>
              <a:cs typeface="Mangal"/>
            </a:endParaRPr>
          </a:p>
          <a:p>
            <a:pPr marL="457200" marR="0" algn="just">
              <a:lnSpc>
                <a:spcPct val="115000"/>
              </a:lnSpc>
              <a:spcBef>
                <a:spcPts val="0"/>
              </a:spcBef>
              <a:spcAft>
                <a:spcPts val="1000"/>
              </a:spcAft>
            </a:pPr>
            <a:r>
              <a:rPr lang="en-US" sz="2400" b="1" dirty="0">
                <a:latin typeface="Times New Roman"/>
                <a:ea typeface="Calibri"/>
                <a:cs typeface="Mangal"/>
              </a:rPr>
              <a:t>(1) </a:t>
            </a:r>
            <a:r>
              <a:rPr lang="en-US" sz="2400" b="1" dirty="0" err="1">
                <a:latin typeface="Times New Roman"/>
                <a:ea typeface="Calibri"/>
                <a:cs typeface="Mangal"/>
              </a:rPr>
              <a:t>Ajit</a:t>
            </a:r>
            <a:r>
              <a:rPr lang="en-US" sz="2400" b="1" dirty="0">
                <a:latin typeface="Times New Roman"/>
                <a:ea typeface="Calibri"/>
                <a:cs typeface="Mangal"/>
              </a:rPr>
              <a:t>	</a:t>
            </a:r>
            <a:r>
              <a:rPr lang="en-US" sz="2400" b="1" dirty="0" smtClean="0">
                <a:latin typeface="Times New Roman"/>
                <a:ea typeface="Calibri"/>
                <a:cs typeface="Mangal"/>
              </a:rPr>
              <a:t>     (</a:t>
            </a:r>
            <a:r>
              <a:rPr lang="en-US" sz="2400" b="1" dirty="0">
                <a:latin typeface="Times New Roman"/>
                <a:ea typeface="Calibri"/>
                <a:cs typeface="Mangal"/>
              </a:rPr>
              <a:t>2) Robert	</a:t>
            </a:r>
            <a:r>
              <a:rPr lang="en-US" sz="2400" b="1" dirty="0" smtClean="0">
                <a:latin typeface="Times New Roman"/>
                <a:ea typeface="Calibri"/>
                <a:cs typeface="Mangal"/>
              </a:rPr>
              <a:t>       (</a:t>
            </a:r>
            <a:r>
              <a:rPr lang="en-US" sz="2400" b="1" dirty="0">
                <a:latin typeface="Times New Roman"/>
                <a:ea typeface="Calibri"/>
                <a:cs typeface="Mangal"/>
              </a:rPr>
              <a:t>3) Peter		(4) Michael</a:t>
            </a:r>
            <a:endParaRPr lang="en-US" sz="2400" b="1" dirty="0">
              <a:latin typeface="Calibri"/>
              <a:ea typeface="Calibri"/>
              <a:cs typeface="Mangal"/>
            </a:endParaRPr>
          </a:p>
          <a:p>
            <a:pPr indent="457200">
              <a:lnSpc>
                <a:spcPct val="115000"/>
              </a:lnSpc>
              <a:spcAft>
                <a:spcPts val="1000"/>
              </a:spcAft>
            </a:pPr>
            <a:r>
              <a:rPr lang="en-US" sz="2400" b="1" dirty="0">
                <a:latin typeface="Calibri"/>
                <a:ea typeface="Calibri"/>
                <a:cs typeface="Mangal"/>
              </a:rPr>
              <a:t> </a:t>
            </a:r>
          </a:p>
          <a:p>
            <a:pPr>
              <a:lnSpc>
                <a:spcPts val="2400"/>
              </a:lnSpc>
            </a:pPr>
            <a:endParaRPr lang="en-US" sz="2400" dirty="0" smtClean="0">
              <a:latin typeface="Aparajita" pitchFamily="34" charset="0"/>
              <a:cs typeface="Aparajita" pitchFamily="34" charset="0"/>
            </a:endParaRPr>
          </a:p>
          <a:p>
            <a:endParaRPr lang="en-US" sz="2400" b="1" dirty="0">
              <a:solidFill>
                <a:srgbClr val="FF0000"/>
              </a:solidFill>
            </a:endParaRPr>
          </a:p>
        </p:txBody>
      </p:sp>
    </p:spTree>
    <p:extLst>
      <p:ext uri="{BB962C8B-B14F-4D97-AF65-F5344CB8AC3E}">
        <p14:creationId xmlns:p14="http://schemas.microsoft.com/office/powerpoint/2010/main" val="2280006976"/>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0"/>
          <p:cNvSpPr>
            <a:spLocks noGrp="1"/>
          </p:cNvSpPr>
          <p:nvPr>
            <p:ph type="ftr" sz="quarter" idx="11"/>
          </p:nvPr>
        </p:nvSpPr>
        <p:spPr>
          <a:xfrm>
            <a:off x="3429000" y="6492875"/>
            <a:ext cx="2895600" cy="365125"/>
          </a:xfrm>
        </p:spPr>
        <p:txBody>
          <a:bodyPr/>
          <a:lstStyle/>
          <a:p>
            <a:r>
              <a:rPr lang="en-US" sz="2400" b="1" dirty="0" smtClean="0">
                <a:solidFill>
                  <a:srgbClr val="FFFF00"/>
                </a:solidFill>
              </a:rPr>
              <a:t>APT-TECH</a:t>
            </a:r>
            <a:endParaRPr lang="en-US" sz="2400" b="1" dirty="0">
              <a:solidFill>
                <a:srgbClr val="FFFF00"/>
              </a:solidFill>
            </a:endParaRPr>
          </a:p>
        </p:txBody>
      </p:sp>
      <p:sp>
        <p:nvSpPr>
          <p:cNvPr id="2" name="Rectangle 1"/>
          <p:cNvSpPr/>
          <p:nvPr/>
        </p:nvSpPr>
        <p:spPr>
          <a:xfrm>
            <a:off x="152400" y="169313"/>
            <a:ext cx="8534400" cy="6247864"/>
          </a:xfrm>
          <a:prstGeom prst="rect">
            <a:avLst/>
          </a:prstGeom>
        </p:spPr>
        <p:txBody>
          <a:bodyPr wrap="square">
            <a:spAutoFit/>
          </a:bodyPr>
          <a:lstStyle/>
          <a:p>
            <a:r>
              <a:rPr lang="en-US" sz="2200" b="1" dirty="0">
                <a:solidFill>
                  <a:srgbClr val="FF0000"/>
                </a:solidFill>
              </a:rPr>
              <a:t>Directions for Q </a:t>
            </a:r>
            <a:r>
              <a:rPr lang="en-US" sz="2200" b="1" dirty="0" smtClean="0">
                <a:solidFill>
                  <a:srgbClr val="FF0000"/>
                </a:solidFill>
              </a:rPr>
              <a:t>23 </a:t>
            </a:r>
            <a:r>
              <a:rPr lang="en-US" sz="2200" b="1" dirty="0">
                <a:solidFill>
                  <a:srgbClr val="FF0000"/>
                </a:solidFill>
              </a:rPr>
              <a:t>to </a:t>
            </a:r>
            <a:r>
              <a:rPr lang="en-US" sz="2200" b="1" dirty="0" smtClean="0">
                <a:solidFill>
                  <a:srgbClr val="FF0000"/>
                </a:solidFill>
              </a:rPr>
              <a:t>25: </a:t>
            </a:r>
            <a:r>
              <a:rPr lang="en-US" sz="2200" b="1" dirty="0">
                <a:solidFill>
                  <a:srgbClr val="FF0000"/>
                </a:solidFill>
              </a:rPr>
              <a:t>Answer the question based on the following </a:t>
            </a:r>
            <a:r>
              <a:rPr lang="en-US" sz="2200" b="1" dirty="0" smtClean="0">
                <a:solidFill>
                  <a:srgbClr val="FF0000"/>
                </a:solidFill>
              </a:rPr>
              <a:t>data.</a:t>
            </a:r>
          </a:p>
          <a:p>
            <a:pPr>
              <a:lnSpc>
                <a:spcPts val="2400"/>
              </a:lnSpc>
            </a:pPr>
            <a:r>
              <a:rPr lang="en-US" sz="2800" b="1" dirty="0" smtClean="0">
                <a:latin typeface="Aparajita" pitchFamily="34" charset="0"/>
                <a:cs typeface="Aparajita" pitchFamily="34" charset="0"/>
              </a:rPr>
              <a:t>	There is a cube in which one pair of opposite faces is painted red, the second pair of opposite faces painted blue and the third pair of opposite faces is painted green. This cube is now cut into 216 smaller but identical cubes.</a:t>
            </a:r>
          </a:p>
          <a:p>
            <a:pPr>
              <a:lnSpc>
                <a:spcPts val="2400"/>
              </a:lnSpc>
            </a:pPr>
            <a:endParaRPr lang="en-US" sz="2800" b="1" dirty="0">
              <a:solidFill>
                <a:srgbClr val="FF0000"/>
              </a:solidFill>
              <a:latin typeface="Aparajita" pitchFamily="34" charset="0"/>
              <a:cs typeface="Aparajita" pitchFamily="34" charset="0"/>
            </a:endParaRPr>
          </a:p>
          <a:p>
            <a:pPr marL="457200" indent="-457200">
              <a:lnSpc>
                <a:spcPts val="2400"/>
              </a:lnSpc>
              <a:buFont typeface="+mj-lt"/>
              <a:buAutoNum type="arabicParenR" startAt="23"/>
            </a:pPr>
            <a:r>
              <a:rPr lang="en-US" sz="2800" b="1" dirty="0" smtClean="0">
                <a:solidFill>
                  <a:srgbClr val="FFFF00"/>
                </a:solidFill>
                <a:latin typeface="Aparajita" pitchFamily="34" charset="0"/>
                <a:cs typeface="Aparajita" pitchFamily="34" charset="0"/>
              </a:rPr>
              <a:t>How many small cubes are there with no red paint at all ?  		</a:t>
            </a:r>
            <a:r>
              <a:rPr lang="en-US" sz="2800" b="1" dirty="0" smtClean="0">
                <a:latin typeface="Aparajita" pitchFamily="34" charset="0"/>
                <a:cs typeface="Aparajita" pitchFamily="34" charset="0"/>
              </a:rPr>
              <a:t>A]121	  	B]144	 	 C]169  	D]100</a:t>
            </a:r>
          </a:p>
          <a:p>
            <a:pPr marL="457200" indent="-457200">
              <a:lnSpc>
                <a:spcPts val="2400"/>
              </a:lnSpc>
              <a:buFont typeface="+mj-lt"/>
              <a:buAutoNum type="arabicParenR" startAt="23"/>
            </a:pPr>
            <a:r>
              <a:rPr lang="en-US" sz="2800" b="1" dirty="0">
                <a:solidFill>
                  <a:srgbClr val="FFFF00"/>
                </a:solidFill>
                <a:latin typeface="Aparajita" pitchFamily="34" charset="0"/>
                <a:cs typeface="Aparajita" pitchFamily="34" charset="0"/>
              </a:rPr>
              <a:t>  How many small cubes are there with </a:t>
            </a:r>
            <a:r>
              <a:rPr lang="en-US" sz="2800" b="1" dirty="0" smtClean="0">
                <a:solidFill>
                  <a:srgbClr val="FFFF00"/>
                </a:solidFill>
                <a:latin typeface="Aparajita" pitchFamily="34" charset="0"/>
                <a:cs typeface="Aparajita" pitchFamily="34" charset="0"/>
              </a:rPr>
              <a:t>at least two different colors on their faces?							</a:t>
            </a:r>
            <a:r>
              <a:rPr lang="en-US" sz="2800" b="1" dirty="0" smtClean="0">
                <a:latin typeface="Aparajita" pitchFamily="34" charset="0"/>
                <a:cs typeface="Aparajita" pitchFamily="34" charset="0"/>
              </a:rPr>
              <a:t>A]49  		B]64  		C] 56 		D]81</a:t>
            </a:r>
          </a:p>
          <a:p>
            <a:pPr marL="457200" indent="-457200">
              <a:lnSpc>
                <a:spcPts val="2400"/>
              </a:lnSpc>
              <a:buFont typeface="+mj-lt"/>
              <a:buAutoNum type="arabicParenR" startAt="23"/>
            </a:pPr>
            <a:r>
              <a:rPr lang="en-US" sz="2800" b="1" dirty="0">
                <a:solidFill>
                  <a:srgbClr val="FFFF00"/>
                </a:solidFill>
                <a:latin typeface="Aparajita" pitchFamily="34" charset="0"/>
                <a:cs typeface="Aparajita" pitchFamily="34" charset="0"/>
              </a:rPr>
              <a:t>How many small cubes are there </a:t>
            </a:r>
            <a:r>
              <a:rPr lang="en-US" sz="2800" b="1" dirty="0" smtClean="0">
                <a:solidFill>
                  <a:srgbClr val="FFFF00"/>
                </a:solidFill>
                <a:latin typeface="Aparajita" pitchFamily="34" charset="0"/>
                <a:cs typeface="Aparajita" pitchFamily="34" charset="0"/>
              </a:rPr>
              <a:t>without any face painted?  </a:t>
            </a:r>
            <a:r>
              <a:rPr lang="en-US" sz="2800" b="1" dirty="0">
                <a:solidFill>
                  <a:srgbClr val="FFFF00"/>
                </a:solidFill>
                <a:latin typeface="Aparajita" pitchFamily="34" charset="0"/>
                <a:cs typeface="Aparajita" pitchFamily="34" charset="0"/>
              </a:rPr>
              <a:t>	</a:t>
            </a:r>
            <a:r>
              <a:rPr lang="en-US" sz="2800" b="1" dirty="0" smtClean="0">
                <a:solidFill>
                  <a:srgbClr val="FFFF00"/>
                </a:solidFill>
                <a:latin typeface="Aparajita" pitchFamily="34" charset="0"/>
                <a:cs typeface="Aparajita" pitchFamily="34" charset="0"/>
              </a:rPr>
              <a:t>      	</a:t>
            </a:r>
            <a:r>
              <a:rPr lang="en-US" sz="2800" b="1" dirty="0" smtClean="0">
                <a:latin typeface="Aparajita" pitchFamily="34" charset="0"/>
                <a:cs typeface="Aparajita" pitchFamily="34" charset="0"/>
              </a:rPr>
              <a:t>A]49  </a:t>
            </a:r>
            <a:r>
              <a:rPr lang="en-US" sz="2800" b="1" dirty="0">
                <a:latin typeface="Aparajita" pitchFamily="34" charset="0"/>
                <a:cs typeface="Aparajita" pitchFamily="34" charset="0"/>
              </a:rPr>
              <a:t>		B]64  		C] </a:t>
            </a:r>
            <a:r>
              <a:rPr lang="en-US" sz="2800" b="1" dirty="0" smtClean="0">
                <a:latin typeface="Aparajita" pitchFamily="34" charset="0"/>
                <a:cs typeface="Aparajita" pitchFamily="34" charset="0"/>
              </a:rPr>
              <a:t>36 </a:t>
            </a:r>
            <a:r>
              <a:rPr lang="en-US" sz="2800" b="1" dirty="0">
                <a:latin typeface="Aparajita" pitchFamily="34" charset="0"/>
                <a:cs typeface="Aparajita" pitchFamily="34" charset="0"/>
              </a:rPr>
              <a:t>		</a:t>
            </a:r>
            <a:r>
              <a:rPr lang="en-US" sz="2800" b="1" dirty="0" smtClean="0">
                <a:latin typeface="Aparajita" pitchFamily="34" charset="0"/>
                <a:cs typeface="Aparajita" pitchFamily="34" charset="0"/>
              </a:rPr>
              <a:t>D]81</a:t>
            </a:r>
          </a:p>
          <a:p>
            <a:pPr marL="457200" indent="-457200">
              <a:lnSpc>
                <a:spcPts val="2400"/>
              </a:lnSpc>
              <a:buFont typeface="+mj-lt"/>
              <a:buAutoNum type="arabicParenR" startAt="23"/>
            </a:pPr>
            <a:r>
              <a:rPr lang="en-US" sz="2800" b="1" dirty="0">
                <a:solidFill>
                  <a:srgbClr val="FFFF00"/>
                </a:solidFill>
                <a:latin typeface="Aparajita" pitchFamily="34" charset="0"/>
                <a:cs typeface="Aparajita" pitchFamily="34" charset="0"/>
              </a:rPr>
              <a:t>How many small cubes are there </a:t>
            </a:r>
            <a:r>
              <a:rPr lang="en-US" sz="2800" b="1" dirty="0" smtClean="0">
                <a:solidFill>
                  <a:srgbClr val="FFFF00"/>
                </a:solidFill>
                <a:latin typeface="Aparajita" pitchFamily="34" charset="0"/>
                <a:cs typeface="Aparajita" pitchFamily="34" charset="0"/>
              </a:rPr>
              <a:t>with only red and green on their faces?								</a:t>
            </a:r>
            <a:r>
              <a:rPr lang="en-US" sz="2800" b="1" dirty="0" smtClean="0">
                <a:latin typeface="Aparajita" pitchFamily="34" charset="0"/>
                <a:cs typeface="Aparajita" pitchFamily="34" charset="0"/>
              </a:rPr>
              <a:t>A]9 		  B]12 		 C]27		  D]16    </a:t>
            </a:r>
            <a:r>
              <a:rPr lang="en-US" sz="2800" b="1" dirty="0">
                <a:latin typeface="Aparajita" pitchFamily="34" charset="0"/>
                <a:cs typeface="Aparajita" pitchFamily="34" charset="0"/>
              </a:rPr>
              <a:t>	</a:t>
            </a:r>
            <a:endParaRPr lang="en-US" sz="2800" b="1" dirty="0" smtClean="0">
              <a:latin typeface="Aparajita" pitchFamily="34" charset="0"/>
              <a:cs typeface="Aparajita" pitchFamily="34" charset="0"/>
            </a:endParaRPr>
          </a:p>
          <a:p>
            <a:pPr marL="457200" indent="-457200">
              <a:lnSpc>
                <a:spcPts val="2400"/>
              </a:lnSpc>
              <a:buFont typeface="+mj-lt"/>
              <a:buAutoNum type="arabicParenR" startAt="23"/>
            </a:pPr>
            <a:r>
              <a:rPr lang="en-US" sz="2800" b="1" dirty="0">
                <a:solidFill>
                  <a:srgbClr val="FFFF00"/>
                </a:solidFill>
                <a:latin typeface="Aparajita" pitchFamily="34" charset="0"/>
                <a:cs typeface="Aparajita" pitchFamily="34" charset="0"/>
              </a:rPr>
              <a:t>How many small cubes are there </a:t>
            </a:r>
            <a:r>
              <a:rPr lang="en-US" sz="2800" b="1" dirty="0" smtClean="0">
                <a:solidFill>
                  <a:srgbClr val="FFFF00"/>
                </a:solidFill>
                <a:latin typeface="Aparajita" pitchFamily="34" charset="0"/>
                <a:cs typeface="Aparajita" pitchFamily="34" charset="0"/>
              </a:rPr>
              <a:t>showing only green or only blue on their faces?  </a:t>
            </a:r>
            <a:r>
              <a:rPr lang="en-US" sz="2800" b="1" dirty="0">
                <a:solidFill>
                  <a:srgbClr val="FFFF00"/>
                </a:solidFill>
                <a:latin typeface="Aparajita" pitchFamily="34" charset="0"/>
                <a:cs typeface="Aparajita" pitchFamily="34" charset="0"/>
              </a:rPr>
              <a:t>		</a:t>
            </a:r>
            <a:r>
              <a:rPr lang="en-US" sz="2800" b="1" dirty="0" smtClean="0">
                <a:solidFill>
                  <a:srgbClr val="FFFF00"/>
                </a:solidFill>
                <a:latin typeface="Aparajita" pitchFamily="34" charset="0"/>
                <a:cs typeface="Aparajita" pitchFamily="34" charset="0"/>
              </a:rPr>
              <a:t>					</a:t>
            </a:r>
            <a:r>
              <a:rPr lang="en-US" sz="2800" b="1" dirty="0" smtClean="0">
                <a:latin typeface="Aparajita" pitchFamily="34" charset="0"/>
                <a:cs typeface="Aparajita" pitchFamily="34" charset="0"/>
              </a:rPr>
              <a:t>A] 64		 B] 81		 C]125 		  D]  100</a:t>
            </a:r>
          </a:p>
          <a:p>
            <a:pPr marL="457200" indent="-457200">
              <a:lnSpc>
                <a:spcPts val="2400"/>
              </a:lnSpc>
              <a:buFont typeface="+mj-lt"/>
              <a:buAutoNum type="arabicParenR" startAt="23"/>
            </a:pPr>
            <a:endParaRPr lang="en-US" sz="2800" b="1" dirty="0">
              <a:solidFill>
                <a:srgbClr val="FFFF00"/>
              </a:solidFill>
              <a:latin typeface="Aparajita" pitchFamily="34" charset="0"/>
              <a:cs typeface="Aparajita" pitchFamily="34" charset="0"/>
            </a:endParaRPr>
          </a:p>
        </p:txBody>
      </p:sp>
    </p:spTree>
    <p:extLst>
      <p:ext uri="{BB962C8B-B14F-4D97-AF65-F5344CB8AC3E}">
        <p14:creationId xmlns:p14="http://schemas.microsoft.com/office/powerpoint/2010/main" val="3384407649"/>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3.xml><?xml version="1.0" encoding="utf-8"?>
<a:theme xmlns:a="http://schemas.openxmlformats.org/drawingml/2006/main" name="1_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1_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TC102455519[[fn=Winter]]</Template>
  <TotalTime>5881</TotalTime>
  <Words>472</Words>
  <Application>Microsoft Office PowerPoint</Application>
  <PresentationFormat>On-screen Show (4:3)</PresentationFormat>
  <Paragraphs>227</Paragraphs>
  <Slides>15</Slides>
  <Notes>13</Notes>
  <HiddenSlides>0</HiddenSlides>
  <MMClips>0</MMClips>
  <ScaleCrop>false</ScaleCrop>
  <HeadingPairs>
    <vt:vector size="4" baseType="variant">
      <vt:variant>
        <vt:lpstr>Theme</vt:lpstr>
      </vt:variant>
      <vt:variant>
        <vt:i4>4</vt:i4>
      </vt:variant>
      <vt:variant>
        <vt:lpstr>Slide Titles</vt:lpstr>
      </vt:variant>
      <vt:variant>
        <vt:i4>15</vt:i4>
      </vt:variant>
    </vt:vector>
  </HeadingPairs>
  <TitlesOfParts>
    <vt:vector size="19" baseType="lpstr">
      <vt:lpstr>Sketchbook</vt:lpstr>
      <vt:lpstr>Horizon</vt:lpstr>
      <vt:lpstr>1_Sketchbook</vt:lpstr>
      <vt:lpstr>1_Horizon</vt:lpstr>
      <vt:lpstr>APT-TECH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APT-TECH</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APT-TECH</dc:title>
  <dc:creator>Students</dc:creator>
  <cp:lastModifiedBy>Sanir Kittur</cp:lastModifiedBy>
  <cp:revision>355</cp:revision>
  <dcterms:created xsi:type="dcterms:W3CDTF">2006-08-16T00:00:00Z</dcterms:created>
  <dcterms:modified xsi:type="dcterms:W3CDTF">2016-06-21T15:26:16Z</dcterms:modified>
</cp:coreProperties>
</file>