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64" r:id="rId4"/>
    <p:sldId id="257" r:id="rId5"/>
    <p:sldId id="258" r:id="rId6"/>
    <p:sldId id="259" r:id="rId7"/>
    <p:sldId id="260" r:id="rId8"/>
    <p:sldId id="261" r:id="rId9"/>
    <p:sldId id="262" r:id="rId10"/>
    <p:sldId id="263"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B27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04" autoAdjust="0"/>
    <p:restoredTop sz="94660"/>
  </p:normalViewPr>
  <p:slideViewPr>
    <p:cSldViewPr snapToGrid="0">
      <p:cViewPr varScale="1">
        <p:scale>
          <a:sx n="86" d="100"/>
          <a:sy n="86" d="100"/>
        </p:scale>
        <p:origin x="55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A4FFD46-8781-4AF4-9450-6EF3AB198188}" type="datetimeFigureOut">
              <a:rPr lang="en-IN" smtClean="0"/>
            </a:fld>
            <a:endParaRPr lang="en-IN"/>
          </a:p>
        </p:txBody>
      </p:sp>
      <p:sp>
        <p:nvSpPr>
          <p:cNvPr id="5" name="Footer Placeholder 4"/>
          <p:cNvSpPr>
            <a:spLocks noGrp="1"/>
          </p:cNvSpPr>
          <p:nvPr>
            <p:ph type="ftr" sz="quarter" idx="11"/>
          </p:nvPr>
        </p:nvSpPr>
        <p:spPr>
          <a:xfrm>
            <a:off x="2416500" y="329307"/>
            <a:ext cx="4973915" cy="309201"/>
          </a:xfrm>
        </p:spPr>
        <p:txBody>
          <a:bodyPr/>
          <a:lstStyle/>
          <a:p>
            <a:endParaRPr lang="en-IN"/>
          </a:p>
        </p:txBody>
      </p:sp>
      <p:sp>
        <p:nvSpPr>
          <p:cNvPr id="6" name="Slide Number Placeholder 5"/>
          <p:cNvSpPr>
            <a:spLocks noGrp="1"/>
          </p:cNvSpPr>
          <p:nvPr>
            <p:ph type="sldNum" sz="quarter" idx="12"/>
          </p:nvPr>
        </p:nvSpPr>
        <p:spPr>
          <a:xfrm>
            <a:off x="1437664" y="798973"/>
            <a:ext cx="811019" cy="503578"/>
          </a:xfrm>
        </p:spPr>
        <p:txBody>
          <a:bodyPr/>
          <a:lstStyle/>
          <a:p>
            <a:fld id="{F57396F3-75B8-48A2-83D1-95B11E0364D8}" type="slidenum">
              <a:rPr lang="en-IN" smtClean="0"/>
            </a:fld>
            <a:endParaRPr lang="en-IN"/>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6A4FFD46-8781-4AF4-9450-6EF3AB198188}" type="datetimeFigureOut">
              <a:rPr lang="en-IN" smtClean="0"/>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57396F3-75B8-48A2-83D1-95B11E0364D8}" type="slidenum">
              <a:rPr lang="en-IN" smtClean="0"/>
            </a:fld>
            <a:endParaRPr lang="en-IN"/>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6A4FFD46-8781-4AF4-9450-6EF3AB198188}" type="datetimeFigureOut">
              <a:rPr lang="en-IN" smtClean="0"/>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57396F3-75B8-48A2-83D1-95B11E0364D8}" type="slidenum">
              <a:rPr lang="en-IN" smtClean="0"/>
            </a:fld>
            <a:endParaRPr lang="en-IN"/>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Date Placeholder 4"/>
          <p:cNvSpPr>
            <a:spLocks noGrp="1"/>
          </p:cNvSpPr>
          <p:nvPr>
            <p:ph type="dt" sz="half" idx="10"/>
          </p:nvPr>
        </p:nvSpPr>
        <p:spPr/>
        <p:txBody>
          <a:bodyPr/>
          <a:lstStyle/>
          <a:p>
            <a:fld id="{6A4FFD46-8781-4AF4-9450-6EF3AB198188}" type="datetimeFigureOut">
              <a:rPr lang="en-IN" smtClean="0"/>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57396F3-75B8-48A2-83D1-95B11E0364D8}" type="slidenum">
              <a:rPr lang="en-IN" smtClean="0"/>
            </a:fld>
            <a:endParaRPr lang="en-IN"/>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6"/>
          <p:cNvSpPr>
            <a:spLocks noGrp="1"/>
          </p:cNvSpPr>
          <p:nvPr>
            <p:ph type="dt" sz="half" idx="10"/>
          </p:nvPr>
        </p:nvSpPr>
        <p:spPr/>
        <p:txBody>
          <a:bodyPr/>
          <a:lstStyle/>
          <a:p>
            <a:fld id="{6A4FFD46-8781-4AF4-9450-6EF3AB198188}" type="datetimeFigureOut">
              <a:rPr lang="en-IN" smtClean="0"/>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57396F3-75B8-48A2-83D1-95B11E0364D8}" type="slidenum">
              <a:rPr lang="en-IN" smtClean="0"/>
            </a:fld>
            <a:endParaRPr lang="en-IN"/>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A4FFD46-8781-4AF4-9450-6EF3AB198188}" type="datetimeFigureOut">
              <a:rPr lang="en-IN" smtClean="0"/>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57396F3-75B8-48A2-83D1-95B11E0364D8}" type="slidenum">
              <a:rPr lang="en-IN" smtClean="0"/>
            </a:fld>
            <a:endParaRPr lang="en-IN"/>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4FFD46-8781-4AF4-9450-6EF3AB198188}" type="datetimeFigureOut">
              <a:rPr lang="en-IN" smtClean="0"/>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57396F3-75B8-48A2-83D1-95B11E0364D8}" type="slidenum">
              <a:rPr lang="en-IN" smtClean="0"/>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6A4FFD46-8781-4AF4-9450-6EF3AB198188}" type="datetimeFigureOut">
              <a:rPr lang="en-IN" smtClean="0"/>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57396F3-75B8-48A2-83D1-95B11E0364D8}" type="slidenum">
              <a:rPr lang="en-IN" smtClean="0"/>
            </a:fld>
            <a:endParaRPr lang="en-IN"/>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6A4FFD46-8781-4AF4-9450-6EF3AB198188}" type="datetimeFigureOut">
              <a:rPr lang="en-IN" smtClean="0"/>
            </a:fld>
            <a:endParaRPr lang="en-IN"/>
          </a:p>
        </p:txBody>
      </p:sp>
      <p:sp>
        <p:nvSpPr>
          <p:cNvPr id="6" name="Footer Placeholder 5"/>
          <p:cNvSpPr>
            <a:spLocks noGrp="1"/>
          </p:cNvSpPr>
          <p:nvPr>
            <p:ph type="ftr" sz="quarter" idx="11"/>
          </p:nvPr>
        </p:nvSpPr>
        <p:spPr>
          <a:xfrm>
            <a:off x="1447382" y="318640"/>
            <a:ext cx="5541004" cy="320931"/>
          </a:xfrm>
        </p:spPr>
        <p:txBody>
          <a:bodyPr/>
          <a:lstStyle/>
          <a:p>
            <a:endParaRPr lang="en-IN"/>
          </a:p>
        </p:txBody>
      </p:sp>
      <p:sp>
        <p:nvSpPr>
          <p:cNvPr id="7" name="Slide Number Placeholder 6"/>
          <p:cNvSpPr>
            <a:spLocks noGrp="1"/>
          </p:cNvSpPr>
          <p:nvPr>
            <p:ph type="sldNum" sz="quarter" idx="12"/>
          </p:nvPr>
        </p:nvSpPr>
        <p:spPr/>
        <p:txBody>
          <a:bodyPr/>
          <a:lstStyle/>
          <a:p>
            <a:fld id="{F57396F3-75B8-48A2-83D1-95B11E0364D8}" type="slidenum">
              <a:rPr lang="en-IN" smtClean="0"/>
            </a:fld>
            <a:endParaRPr lang="en-IN"/>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6A4FFD46-8781-4AF4-9450-6EF3AB198188}" type="datetimeFigureOut">
              <a:rPr lang="en-IN" smtClean="0"/>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57396F3-75B8-48A2-83D1-95B11E0364D8}" type="slidenum">
              <a:rPr lang="en-IN" smtClean="0"/>
            </a:fld>
            <a:endParaRPr lang="en-IN"/>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6A4FFD46-8781-4AF4-9450-6EF3AB198188}" type="datetimeFigureOut">
              <a:rPr lang="en-IN" smtClean="0"/>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57396F3-75B8-48A2-83D1-95B11E0364D8}" type="slidenum">
              <a:rPr lang="en-IN" smtClean="0"/>
            </a:fld>
            <a:endParaRPr lang="en-IN"/>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2">
            <a:extLst>
              <a:ext uri="{28A0092B-C50C-407E-A947-70E740481C1C}">
                <a14:useLocalDpi xmlns:a14="http://schemas.microsoft.com/office/drawing/2010/main" val="0"/>
              </a:ext>
            </a:extLst>
          </a:blip>
          <a:srcRect t="1538" b="-1538"/>
          <a:stretch>
            <a:fillRect/>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6A4FFD46-8781-4AF4-9450-6EF3AB198188}" type="datetimeFigureOut">
              <a:rPr lang="en-IN" smtClean="0"/>
            </a:fld>
            <a:endParaRPr lang="en-IN"/>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F57396F3-75B8-48A2-83D1-95B11E0364D8}" type="slidenum">
              <a:rPr lang="en-IN" smtClean="0"/>
            </a:fld>
            <a:endParaRPr lang="en-IN"/>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11.png"/><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2.png"/><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3.png"/><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5.png"/><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6.png"/><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9.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png"/><Relationship Id="rId2" Type="http://schemas.openxmlformats.org/officeDocument/2006/relationships/image" Target="../media/image21.png"/><Relationship Id="rId1"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2.png"/><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3.png"/><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24.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png"/><Relationship Id="rId2" Type="http://schemas.openxmlformats.org/officeDocument/2006/relationships/image" Target="../media/image26.png"/><Relationship Id="rId1"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8.png"/><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29.pn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2.pn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2.png"/></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8.png"/><Relationship Id="rId2" Type="http://schemas.openxmlformats.org/officeDocument/2006/relationships/image" Target="../media/image34.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2756408" y="698856"/>
            <a:ext cx="7016534" cy="5282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43379" y="781235"/>
            <a:ext cx="9951868" cy="3416320"/>
          </a:xfrm>
          <a:prstGeom prst="rect">
            <a:avLst/>
          </a:prstGeom>
          <a:noFill/>
        </p:spPr>
        <p:txBody>
          <a:bodyPr wrap="square" rtlCol="0">
            <a:spAutoFit/>
          </a:bodyPr>
          <a:lstStyle/>
          <a:p>
            <a:pPr marL="857250" indent="-857250">
              <a:buFont typeface="Arial" panose="020B0604020202020204" pitchFamily="34" charset="0"/>
              <a:buChar char="•"/>
            </a:pPr>
            <a:r>
              <a:rPr lang="en-US" sz="7200" dirty="0">
                <a:solidFill>
                  <a:srgbClr val="1B279D"/>
                </a:solidFill>
                <a:latin typeface="Times New Roman" panose="02020603050405020304" pitchFamily="18" charset="0"/>
                <a:cs typeface="Times New Roman" panose="02020603050405020304" pitchFamily="18" charset="0"/>
              </a:rPr>
              <a:t>Game Based Cognitive Assessment for </a:t>
            </a:r>
            <a:endParaRPr lang="en-US" sz="7200" dirty="0">
              <a:solidFill>
                <a:srgbClr val="1B279D"/>
              </a:solidFill>
              <a:latin typeface="Times New Roman" panose="02020603050405020304" pitchFamily="18" charset="0"/>
              <a:cs typeface="Times New Roman" panose="02020603050405020304" pitchFamily="18" charset="0"/>
            </a:endParaRPr>
          </a:p>
          <a:p>
            <a:r>
              <a:rPr lang="en-US" sz="7200" dirty="0">
                <a:solidFill>
                  <a:srgbClr val="1B279D"/>
                </a:solidFill>
                <a:latin typeface="Times New Roman" panose="02020603050405020304" pitchFamily="18" charset="0"/>
                <a:cs typeface="Times New Roman" panose="02020603050405020304" pitchFamily="18" charset="0"/>
              </a:rPr>
              <a:t>    Cap-Gemini.</a:t>
            </a:r>
            <a:endParaRPr lang="en-IN" sz="7200" dirty="0">
              <a:solidFill>
                <a:srgbClr val="1B279D"/>
              </a:solidFill>
              <a:latin typeface="Times New Roman" panose="02020603050405020304" pitchFamily="18" charset="0"/>
              <a:cs typeface="Times New Roman" panose="02020603050405020304" pitchFamily="18" charset="0"/>
            </a:endParaRPr>
          </a:p>
        </p:txBody>
      </p:sp>
      <p:pic>
        <p:nvPicPr>
          <p:cNvPr id="3"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813714" y="9979"/>
            <a:ext cx="1378286" cy="103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304103" y="546588"/>
            <a:ext cx="4423299" cy="3139321"/>
          </a:xfrm>
          <a:prstGeom prst="rect">
            <a:avLst/>
          </a:prstGeom>
          <a:noFill/>
        </p:spPr>
        <p:txBody>
          <a:bodyPr wrap="square">
            <a:spAutoFit/>
          </a:bodyPr>
          <a:lstStyle/>
          <a:p>
            <a:pPr marL="285750" indent="-285750">
              <a:buFont typeface="Arial" panose="020B0604020202020204" pitchFamily="34" charset="0"/>
              <a:buChar char="•"/>
            </a:pPr>
            <a:endParaRPr lang="en-US" b="1" dirty="0">
              <a:solidFill>
                <a:srgbClr val="343434"/>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b="1" dirty="0">
              <a:solidFill>
                <a:srgbClr val="343434"/>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b="1" dirty="0">
                <a:solidFill>
                  <a:srgbClr val="343434"/>
                </a:solidFill>
                <a:latin typeface="Times New Roman" panose="02020603050405020304" pitchFamily="18" charset="0"/>
                <a:cs typeface="Times New Roman" panose="02020603050405020304" pitchFamily="18" charset="0"/>
              </a:rPr>
              <a:t>Explanation: </a:t>
            </a:r>
            <a:endParaRPr lang="en-US" b="1" dirty="0">
              <a:solidFill>
                <a:srgbClr val="343434"/>
              </a:solidFill>
              <a:latin typeface="Times New Roman" panose="02020603050405020304" pitchFamily="18" charset="0"/>
              <a:cs typeface="Times New Roman" panose="02020603050405020304" pitchFamily="18" charset="0"/>
            </a:endParaRPr>
          </a:p>
          <a:p>
            <a:r>
              <a:rPr lang="en-US" b="0" i="0" dirty="0">
                <a:solidFill>
                  <a:srgbClr val="343434"/>
                </a:solidFill>
                <a:effectLst/>
                <a:latin typeface="Times New Roman" panose="02020603050405020304" pitchFamily="18" charset="0"/>
                <a:cs typeface="Times New Roman" panose="02020603050405020304" pitchFamily="18" charset="0"/>
              </a:rPr>
              <a:t>Its a simple symbol sudoku game, since in the vertical lines there are four different shapes, and in the horizontal line only one of that symbol is missing, and the rule of sudoku says, that in any line there can be no two same symbols, hence option c will be the correct answer.</a:t>
            </a:r>
            <a:endParaRPr lang="en-US" b="0" i="0" dirty="0">
              <a:solidFill>
                <a:srgbClr val="343434"/>
              </a:solidFill>
              <a:effectLst/>
              <a:latin typeface="Times New Roman" panose="02020603050405020304" pitchFamily="18" charset="0"/>
              <a:cs typeface="Times New Roman" panose="02020603050405020304" pitchFamily="18" charset="0"/>
            </a:endParaRPr>
          </a:p>
          <a:p>
            <a:r>
              <a:rPr lang="en-US" b="1" dirty="0">
                <a:solidFill>
                  <a:srgbClr val="343434"/>
                </a:solidFill>
                <a:latin typeface="Times New Roman" panose="02020603050405020304" pitchFamily="18" charset="0"/>
                <a:cs typeface="Times New Roman" panose="02020603050405020304" pitchFamily="18" charset="0"/>
              </a:rPr>
              <a:t>Option C. </a:t>
            </a:r>
            <a:endParaRPr lang="en-IN" b="1" dirty="0">
              <a:latin typeface="Times New Roman" panose="02020603050405020304" pitchFamily="18" charset="0"/>
              <a:cs typeface="Times New Roman" panose="02020603050405020304" pitchFamily="18" charset="0"/>
            </a:endParaRPr>
          </a:p>
        </p:txBody>
      </p:sp>
      <p:sp>
        <p:nvSpPr>
          <p:cNvPr id="7" name="TextBox 6"/>
          <p:cNvSpPr txBox="1"/>
          <p:nvPr/>
        </p:nvSpPr>
        <p:spPr>
          <a:xfrm>
            <a:off x="142152" y="484978"/>
            <a:ext cx="426019" cy="369332"/>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1.</a:t>
            </a:r>
            <a:endParaRPr lang="en-IN" b="1"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20917" y="546588"/>
            <a:ext cx="5102250" cy="4478173"/>
          </a:xfrm>
          <a:prstGeom prst="rect">
            <a:avLst/>
          </a:prstGeom>
          <a:ln w="127000" cap="sq">
            <a:solidFill>
              <a:srgbClr val="000000"/>
            </a:solidFill>
            <a:miter lim="800000"/>
            <a:headEnd/>
            <a:tailEnd/>
          </a:ln>
          <a:effectLst>
            <a:outerShdw blurRad="57150" dist="50800" dir="2700000" algn="tl" rotWithShape="0">
              <a:srgbClr val="000000">
                <a:alpha val="40000"/>
              </a:srgbClr>
            </a:outerShdw>
          </a:effectLst>
        </p:spPr>
      </p:pic>
      <p:pic>
        <p:nvPicPr>
          <p:cNvPr id="8"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813714" y="9979"/>
            <a:ext cx="1378286" cy="103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circle(in)">
                                      <p:cBhvr>
                                        <p:cTn id="14" dur="20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9072" y="396042"/>
            <a:ext cx="426019" cy="369332"/>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2.</a:t>
            </a:r>
            <a:endParaRPr lang="en-IN" b="1" dirty="0">
              <a:latin typeface="Times New Roman" panose="02020603050405020304" pitchFamily="18" charset="0"/>
              <a:cs typeface="Times New Roman" panose="02020603050405020304" pitchFamily="18" charset="0"/>
            </a:endParaRPr>
          </a:p>
        </p:txBody>
      </p:sp>
      <p:sp>
        <p:nvSpPr>
          <p:cNvPr id="10" name="TextBox 9"/>
          <p:cNvSpPr txBox="1"/>
          <p:nvPr/>
        </p:nvSpPr>
        <p:spPr>
          <a:xfrm>
            <a:off x="6913485" y="540298"/>
            <a:ext cx="4538709" cy="3139321"/>
          </a:xfrm>
          <a:prstGeom prst="rect">
            <a:avLst/>
          </a:prstGeom>
          <a:noFill/>
        </p:spPr>
        <p:txBody>
          <a:bodyPr wrap="square">
            <a:spAutoFit/>
          </a:bodyPr>
          <a:lstStyle/>
          <a:p>
            <a:pPr marL="285750" indent="-285750">
              <a:buFont typeface="Arial" panose="020B0604020202020204" pitchFamily="34" charset="0"/>
              <a:buChar char="•"/>
            </a:pPr>
            <a:endParaRPr lang="en-US" b="1" i="0" dirty="0">
              <a:solidFill>
                <a:srgbClr val="343434"/>
              </a:solidFill>
              <a:effectLst/>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b="1" dirty="0">
              <a:solidFill>
                <a:srgbClr val="343434"/>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b="1" i="0" dirty="0">
                <a:solidFill>
                  <a:srgbClr val="343434"/>
                </a:solidFill>
                <a:effectLst/>
                <a:latin typeface="Times New Roman" panose="02020603050405020304" pitchFamily="18" charset="0"/>
                <a:cs typeface="Times New Roman" panose="02020603050405020304" pitchFamily="18" charset="0"/>
              </a:rPr>
              <a:t>Explanation:</a:t>
            </a:r>
            <a:endParaRPr lang="en-US" b="1" i="0" dirty="0">
              <a:solidFill>
                <a:srgbClr val="343434"/>
              </a:solidFill>
              <a:effectLst/>
              <a:latin typeface="Times New Roman" panose="02020603050405020304" pitchFamily="18" charset="0"/>
              <a:cs typeface="Times New Roman" panose="02020603050405020304" pitchFamily="18" charset="0"/>
            </a:endParaRPr>
          </a:p>
          <a:p>
            <a:r>
              <a:rPr lang="en-US" b="0" i="0" dirty="0">
                <a:solidFill>
                  <a:srgbClr val="343434"/>
                </a:solidFill>
                <a:effectLst/>
                <a:latin typeface="Times New Roman" panose="02020603050405020304" pitchFamily="18" charset="0"/>
                <a:cs typeface="Times New Roman" panose="02020603050405020304" pitchFamily="18" charset="0"/>
              </a:rPr>
              <a:t>We have two symbols missing in the horizontal line, now if you in the last column, we have a circle, so it means that at ? there cannot be a circle, so now we can place a circle next to plus symbol in row 2, that leaves us only with the triangle symbol that is missing hence option c is the correct option</a:t>
            </a:r>
            <a:endParaRPr lang="en-US" b="0" i="0" dirty="0">
              <a:solidFill>
                <a:srgbClr val="343434"/>
              </a:solidFill>
              <a:effectLst/>
              <a:latin typeface="Times New Roman" panose="02020603050405020304" pitchFamily="18" charset="0"/>
              <a:cs typeface="Times New Roman" panose="02020603050405020304" pitchFamily="18" charset="0"/>
            </a:endParaRPr>
          </a:p>
          <a:p>
            <a:r>
              <a:rPr lang="en-US" b="1" dirty="0">
                <a:solidFill>
                  <a:srgbClr val="343434"/>
                </a:solidFill>
                <a:latin typeface="Times New Roman" panose="02020603050405020304" pitchFamily="18" charset="0"/>
                <a:cs typeface="Times New Roman" panose="02020603050405020304" pitchFamily="18" charset="0"/>
              </a:rPr>
              <a:t>Option C. </a:t>
            </a:r>
            <a:endParaRPr lang="en-IN" b="1"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78139" y="396041"/>
            <a:ext cx="5049202" cy="4974949"/>
          </a:xfrm>
          <a:prstGeom prst="rect">
            <a:avLst/>
          </a:prstGeom>
          <a:ln w="127000" cap="sq">
            <a:solidFill>
              <a:srgbClr val="000000"/>
            </a:solidFill>
            <a:miter lim="800000"/>
            <a:headEnd/>
            <a:tailEnd/>
          </a:ln>
          <a:effectLst>
            <a:outerShdw blurRad="57150" dist="50800" dir="2700000" algn="tl" rotWithShape="0">
              <a:srgbClr val="000000">
                <a:alpha val="40000"/>
              </a:srgbClr>
            </a:outerShdw>
          </a:effectLst>
        </p:spPr>
      </p:pic>
      <p:pic>
        <p:nvPicPr>
          <p:cNvPr id="7"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813714" y="27734"/>
            <a:ext cx="1378286" cy="103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circle(in)">
                                      <p:cBhvr>
                                        <p:cTn id="14" dur="20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arn(inVertical)">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072" y="396042"/>
            <a:ext cx="426019" cy="369332"/>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3.</a:t>
            </a:r>
            <a:endParaRPr lang="en-IN" b="1" dirty="0">
              <a:latin typeface="Times New Roman" panose="02020603050405020304" pitchFamily="18" charset="0"/>
              <a:cs typeface="Times New Roman" panose="02020603050405020304" pitchFamily="18" charset="0"/>
            </a:endParaRPr>
          </a:p>
        </p:txBody>
      </p:sp>
      <p:sp>
        <p:nvSpPr>
          <p:cNvPr id="4" name="TextBox 3"/>
          <p:cNvSpPr txBox="1"/>
          <p:nvPr/>
        </p:nvSpPr>
        <p:spPr>
          <a:xfrm>
            <a:off x="605091" y="396042"/>
            <a:ext cx="4801410" cy="646331"/>
          </a:xfrm>
          <a:prstGeom prst="rect">
            <a:avLst/>
          </a:prstGeom>
          <a:noFill/>
        </p:spPr>
        <p:txBody>
          <a:bodyPr wrap="square">
            <a:spAutoFit/>
          </a:bodyPr>
          <a:lstStyle/>
          <a:p>
            <a:r>
              <a:rPr lang="en-US" b="1" i="0" dirty="0">
                <a:solidFill>
                  <a:srgbClr val="343434"/>
                </a:solidFill>
                <a:effectLst/>
                <a:latin typeface="Times New Roman" panose="02020603050405020304" pitchFamily="18" charset="0"/>
                <a:cs typeface="Times New Roman" panose="02020603050405020304" pitchFamily="18" charset="0"/>
              </a:rPr>
              <a:t>In how many minimum numbers of steps you can move the red ball to the hole</a:t>
            </a:r>
            <a:r>
              <a:rPr lang="en-US" b="0" i="0" dirty="0">
                <a:solidFill>
                  <a:srgbClr val="343434"/>
                </a:solidFill>
                <a:effectLst/>
                <a:latin typeface="Lato"/>
              </a:rPr>
              <a:t>.</a:t>
            </a:r>
            <a:endParaRPr lang="en-IN" dirty="0"/>
          </a:p>
        </p:txBody>
      </p:sp>
      <p:sp>
        <p:nvSpPr>
          <p:cNvPr id="7" name="TextBox 6"/>
          <p:cNvSpPr txBox="1"/>
          <p:nvPr/>
        </p:nvSpPr>
        <p:spPr>
          <a:xfrm>
            <a:off x="7155404" y="2505670"/>
            <a:ext cx="4722920" cy="923330"/>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Options:</a:t>
            </a:r>
            <a:endParaRPr lang="en-US" b="1"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 7 steps                       b. 5 steps</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 8 steps                       d. 3 steps   </a:t>
            </a:r>
            <a:endParaRPr lang="en-IN" dirty="0">
              <a:latin typeface="Times New Roman" panose="02020603050405020304" pitchFamily="18" charset="0"/>
              <a:cs typeface="Times New Roman" panose="02020603050405020304" pitchFamily="18" charset="0"/>
            </a:endParaRPr>
          </a:p>
        </p:txBody>
      </p:sp>
      <p:pic>
        <p:nvPicPr>
          <p:cNvPr id="8"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813714" y="27734"/>
            <a:ext cx="1378286" cy="103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5091" y="1369762"/>
            <a:ext cx="4874237" cy="4118475"/>
          </a:xfrm>
          <a:prstGeom prst="rect">
            <a:avLst/>
          </a:prstGeom>
          <a:ln w="127000" cap="sq">
            <a:solidFill>
              <a:srgbClr val="000000"/>
            </a:solidFill>
            <a:miter lim="800000"/>
            <a:headEnd/>
            <a:tailEnd/>
          </a:ln>
          <a:effectLst>
            <a:outerShdw blurRad="57150" dist="50800" dir="2700000" algn="tl" rotWithShape="0">
              <a:srgbClr val="000000">
                <a:alpha val="4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circle(in)">
                                      <p:cBhvr>
                                        <p:cTn id="19" dur="2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arn(inVertical)">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15032" y="194854"/>
            <a:ext cx="6103398" cy="369332"/>
          </a:xfrm>
          <a:prstGeom prst="rect">
            <a:avLst/>
          </a:prstGeom>
          <a:noFill/>
        </p:spPr>
        <p:txBody>
          <a:bodyPr wrap="square">
            <a:spAutoFit/>
          </a:bodyPr>
          <a:lstStyle/>
          <a:p>
            <a:pPr marL="285750" indent="-285750">
              <a:buFont typeface="Arial" panose="020B0604020202020204" pitchFamily="34" charset="0"/>
              <a:buChar char="•"/>
            </a:pPr>
            <a:r>
              <a:rPr lang="en-US" b="1" i="0" dirty="0">
                <a:solidFill>
                  <a:srgbClr val="343434"/>
                </a:solidFill>
                <a:effectLst/>
                <a:latin typeface="Times New Roman" panose="02020603050405020304" pitchFamily="18" charset="0"/>
                <a:cs typeface="Times New Roman" panose="02020603050405020304" pitchFamily="18" charset="0"/>
              </a:rPr>
              <a:t>Explanation:</a:t>
            </a:r>
            <a:endParaRPr lang="en-US" b="1" i="0" dirty="0">
              <a:solidFill>
                <a:srgbClr val="343434"/>
              </a:solidFill>
              <a:effectLst/>
              <a:latin typeface="Times New Roman" panose="02020603050405020304" pitchFamily="18" charset="0"/>
              <a:cs typeface="Times New Roman" panose="02020603050405020304" pitchFamily="18" charset="0"/>
            </a:endParaRPr>
          </a:p>
        </p:txBody>
      </p:sp>
      <p:pic>
        <p:nvPicPr>
          <p:cNvPr id="4"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813714" y="27734"/>
            <a:ext cx="1378286" cy="103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3276" y="810451"/>
            <a:ext cx="2557691" cy="2136199"/>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3343" y="785184"/>
            <a:ext cx="2687049" cy="2143711"/>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87395" y="785184"/>
            <a:ext cx="2624544" cy="2143711"/>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3276" y="3655771"/>
            <a:ext cx="2557690" cy="2202885"/>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03343" y="3641712"/>
            <a:ext cx="2664186" cy="2208600"/>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16" name="Picture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87395" y="3641712"/>
            <a:ext cx="2624543" cy="2216944"/>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17" name="TextBox 16"/>
          <p:cNvSpPr txBox="1"/>
          <p:nvPr/>
        </p:nvSpPr>
        <p:spPr>
          <a:xfrm>
            <a:off x="4003829" y="3142695"/>
            <a:ext cx="2523479"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Step - 4</a:t>
            </a:r>
            <a:endParaRPr lang="en-IN" dirty="0">
              <a:latin typeface="Times New Roman" panose="02020603050405020304" pitchFamily="18" charset="0"/>
              <a:cs typeface="Times New Roman" panose="02020603050405020304" pitchFamily="18" charset="0"/>
            </a:endParaRPr>
          </a:p>
        </p:txBody>
      </p:sp>
      <p:sp>
        <p:nvSpPr>
          <p:cNvPr id="18" name="TextBox 17"/>
          <p:cNvSpPr txBox="1"/>
          <p:nvPr/>
        </p:nvSpPr>
        <p:spPr>
          <a:xfrm>
            <a:off x="3973696" y="259697"/>
            <a:ext cx="2523479"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Step - 1</a:t>
            </a:r>
            <a:endParaRPr lang="en-IN" dirty="0">
              <a:latin typeface="Times New Roman" panose="02020603050405020304" pitchFamily="18" charset="0"/>
              <a:cs typeface="Times New Roman" panose="02020603050405020304" pitchFamily="18" charset="0"/>
            </a:endParaRPr>
          </a:p>
        </p:txBody>
      </p:sp>
      <p:sp>
        <p:nvSpPr>
          <p:cNvPr id="19" name="TextBox 18"/>
          <p:cNvSpPr txBox="1"/>
          <p:nvPr/>
        </p:nvSpPr>
        <p:spPr>
          <a:xfrm>
            <a:off x="7188460" y="259697"/>
            <a:ext cx="2523479"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Step</a:t>
            </a:r>
            <a:r>
              <a:rPr lang="en-US" b="1" dirty="0">
                <a:latin typeface="Times New Roman" panose="02020603050405020304" pitchFamily="18" charset="0"/>
                <a:cs typeface="Times New Roman" panose="02020603050405020304" pitchFamily="18" charset="0"/>
              </a:rPr>
              <a:t> - </a:t>
            </a:r>
            <a:r>
              <a:rPr lang="en-US" dirty="0">
                <a:latin typeface="Times New Roman" panose="02020603050405020304" pitchFamily="18" charset="0"/>
                <a:cs typeface="Times New Roman" panose="02020603050405020304" pitchFamily="18" charset="0"/>
              </a:rPr>
              <a:t>2</a:t>
            </a:r>
            <a:endParaRPr lang="en-IN" dirty="0">
              <a:latin typeface="Times New Roman" panose="02020603050405020304" pitchFamily="18" charset="0"/>
              <a:cs typeface="Times New Roman" panose="02020603050405020304" pitchFamily="18" charset="0"/>
            </a:endParaRPr>
          </a:p>
        </p:txBody>
      </p:sp>
      <p:sp>
        <p:nvSpPr>
          <p:cNvPr id="20" name="TextBox 19"/>
          <p:cNvSpPr txBox="1"/>
          <p:nvPr/>
        </p:nvSpPr>
        <p:spPr>
          <a:xfrm>
            <a:off x="7087395" y="3144914"/>
            <a:ext cx="2523479"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Step - 5</a:t>
            </a:r>
            <a:endParaRPr lang="en-IN" dirty="0">
              <a:latin typeface="Times New Roman" panose="02020603050405020304" pitchFamily="18" charset="0"/>
              <a:cs typeface="Times New Roman" panose="02020603050405020304" pitchFamily="18" charset="0"/>
            </a:endParaRPr>
          </a:p>
        </p:txBody>
      </p:sp>
      <p:sp>
        <p:nvSpPr>
          <p:cNvPr id="21" name="TextBox 20"/>
          <p:cNvSpPr txBox="1"/>
          <p:nvPr/>
        </p:nvSpPr>
        <p:spPr>
          <a:xfrm>
            <a:off x="1028833" y="3156920"/>
            <a:ext cx="2523479"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Step - 3</a:t>
            </a:r>
            <a:endParaRPr lang="en-IN"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arn(inVertical)">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circle(in)">
                                      <p:cBhvr>
                                        <p:cTn id="22" dur="20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barn(inVertical)">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circle(in)">
                                      <p:cBhvr>
                                        <p:cTn id="32" dur="20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barn(inVertical)">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circle(in)">
                                      <p:cBhvr>
                                        <p:cTn id="42" dur="20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barn(inVertical)">
                                      <p:cBhvr>
                                        <p:cTn id="47" dur="500"/>
                                        <p:tgtEl>
                                          <p:spTgt spid="17"/>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circle(in)">
                                      <p:cBhvr>
                                        <p:cTn id="52" dur="200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barn(inVertical)">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6" presetClass="entr" presetSubtype="16" fill="hold" nodeType="click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circle(in)">
                                      <p:cBhvr>
                                        <p:cTn id="62"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7" grpId="0"/>
      <p:bldP spid="18" grpId="0"/>
      <p:bldP spid="19" grpId="0"/>
      <p:bldP spid="20"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072" y="396042"/>
            <a:ext cx="426019" cy="369332"/>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4.</a:t>
            </a:r>
            <a:endParaRPr lang="en-IN" b="1" dirty="0">
              <a:latin typeface="Times New Roman" panose="02020603050405020304" pitchFamily="18" charset="0"/>
              <a:cs typeface="Times New Roman" panose="02020603050405020304" pitchFamily="18" charset="0"/>
            </a:endParaRPr>
          </a:p>
        </p:txBody>
      </p:sp>
      <p:sp>
        <p:nvSpPr>
          <p:cNvPr id="3" name="TextBox 2"/>
          <p:cNvSpPr txBox="1"/>
          <p:nvPr/>
        </p:nvSpPr>
        <p:spPr>
          <a:xfrm>
            <a:off x="605091" y="396042"/>
            <a:ext cx="4801410" cy="646331"/>
          </a:xfrm>
          <a:prstGeom prst="rect">
            <a:avLst/>
          </a:prstGeom>
          <a:noFill/>
        </p:spPr>
        <p:txBody>
          <a:bodyPr wrap="square">
            <a:spAutoFit/>
          </a:bodyPr>
          <a:lstStyle/>
          <a:p>
            <a:r>
              <a:rPr lang="en-US" b="1" i="0" dirty="0">
                <a:solidFill>
                  <a:srgbClr val="343434"/>
                </a:solidFill>
                <a:effectLst/>
                <a:latin typeface="Times New Roman" panose="02020603050405020304" pitchFamily="18" charset="0"/>
                <a:cs typeface="Times New Roman" panose="02020603050405020304" pitchFamily="18" charset="0"/>
              </a:rPr>
              <a:t>In how many minimum numbers of steps you can move the red ball to the hole</a:t>
            </a:r>
            <a:r>
              <a:rPr lang="en-US" b="0" i="0" dirty="0">
                <a:solidFill>
                  <a:srgbClr val="343434"/>
                </a:solidFill>
                <a:effectLst/>
                <a:latin typeface="Lato"/>
              </a:rPr>
              <a:t>.</a:t>
            </a:r>
            <a:endParaRPr lang="en-IN" dirty="0"/>
          </a:p>
        </p:txBody>
      </p:sp>
      <p:sp>
        <p:nvSpPr>
          <p:cNvPr id="8" name="TextBox 7"/>
          <p:cNvSpPr txBox="1"/>
          <p:nvPr/>
        </p:nvSpPr>
        <p:spPr>
          <a:xfrm>
            <a:off x="7073283" y="2136338"/>
            <a:ext cx="4538709" cy="3416320"/>
          </a:xfrm>
          <a:prstGeom prst="rect">
            <a:avLst/>
          </a:prstGeom>
          <a:noFill/>
        </p:spPr>
        <p:txBody>
          <a:bodyPr wrap="square">
            <a:spAutoFit/>
          </a:bodyPr>
          <a:lstStyle/>
          <a:p>
            <a:pPr marL="285750" indent="-285750">
              <a:buFont typeface="Arial" panose="020B0604020202020204" pitchFamily="34" charset="0"/>
              <a:buChar char="•"/>
            </a:pPr>
            <a:r>
              <a:rPr lang="en-US" b="1" i="0" dirty="0">
                <a:solidFill>
                  <a:srgbClr val="343434"/>
                </a:solidFill>
                <a:effectLst/>
                <a:latin typeface="Times New Roman" panose="02020603050405020304" pitchFamily="18" charset="0"/>
                <a:cs typeface="Times New Roman" panose="02020603050405020304" pitchFamily="18" charset="0"/>
              </a:rPr>
              <a:t>Explanation:</a:t>
            </a:r>
            <a:endParaRPr lang="en-US" b="1" i="0" dirty="0">
              <a:solidFill>
                <a:srgbClr val="343434"/>
              </a:solidFill>
              <a:effectLst/>
              <a:latin typeface="Times New Roman" panose="02020603050405020304" pitchFamily="18" charset="0"/>
              <a:cs typeface="Times New Roman" panose="02020603050405020304" pitchFamily="18" charset="0"/>
            </a:endParaRPr>
          </a:p>
          <a:p>
            <a:r>
              <a:rPr lang="en-US" b="1" i="0" dirty="0">
                <a:solidFill>
                  <a:srgbClr val="343434"/>
                </a:solidFill>
                <a:effectLst/>
                <a:latin typeface="Times New Roman" panose="02020603050405020304" pitchFamily="18" charset="0"/>
                <a:cs typeface="Times New Roman" panose="02020603050405020304" pitchFamily="18" charset="0"/>
              </a:rPr>
              <a:t>Step 1: </a:t>
            </a:r>
            <a:r>
              <a:rPr lang="en-US" b="0" i="0" dirty="0">
                <a:solidFill>
                  <a:srgbClr val="343434"/>
                </a:solidFill>
                <a:effectLst/>
                <a:latin typeface="Times New Roman" panose="02020603050405020304" pitchFamily="18" charset="0"/>
                <a:cs typeface="Times New Roman" panose="02020603050405020304" pitchFamily="18" charset="0"/>
              </a:rPr>
              <a:t>We have </a:t>
            </a:r>
            <a:r>
              <a:rPr lang="en-US" dirty="0">
                <a:solidFill>
                  <a:srgbClr val="343434"/>
                </a:solidFill>
                <a:latin typeface="Times New Roman" panose="02020603050405020304" pitchFamily="18" charset="0"/>
                <a:cs typeface="Times New Roman" panose="02020603050405020304" pitchFamily="18" charset="0"/>
              </a:rPr>
              <a:t>blue block first we need to move it on right hand side.</a:t>
            </a:r>
            <a:endParaRPr lang="en-US" dirty="0">
              <a:solidFill>
                <a:srgbClr val="343434"/>
              </a:solidFill>
              <a:latin typeface="Times New Roman" panose="02020603050405020304" pitchFamily="18" charset="0"/>
              <a:cs typeface="Times New Roman" panose="02020603050405020304" pitchFamily="18" charset="0"/>
            </a:endParaRPr>
          </a:p>
          <a:p>
            <a:r>
              <a:rPr lang="en-US" b="1" dirty="0">
                <a:solidFill>
                  <a:srgbClr val="343434"/>
                </a:solidFill>
                <a:latin typeface="Times New Roman" panose="02020603050405020304" pitchFamily="18" charset="0"/>
                <a:cs typeface="Times New Roman" panose="02020603050405020304" pitchFamily="18" charset="0"/>
              </a:rPr>
              <a:t>Step 2: </a:t>
            </a:r>
            <a:r>
              <a:rPr lang="en-US" dirty="0">
                <a:solidFill>
                  <a:srgbClr val="343434"/>
                </a:solidFill>
                <a:latin typeface="Times New Roman" panose="02020603050405020304" pitchFamily="18" charset="0"/>
                <a:cs typeface="Times New Roman" panose="02020603050405020304" pitchFamily="18" charset="0"/>
              </a:rPr>
              <a:t>Then we need to move the orange block to the right hand side.</a:t>
            </a:r>
            <a:endParaRPr lang="en-US" dirty="0">
              <a:solidFill>
                <a:srgbClr val="343434"/>
              </a:solidFill>
              <a:latin typeface="Times New Roman" panose="02020603050405020304" pitchFamily="18" charset="0"/>
              <a:cs typeface="Times New Roman" panose="02020603050405020304" pitchFamily="18" charset="0"/>
            </a:endParaRPr>
          </a:p>
          <a:p>
            <a:r>
              <a:rPr lang="en-US" b="1" dirty="0">
                <a:solidFill>
                  <a:srgbClr val="343434"/>
                </a:solidFill>
                <a:latin typeface="Times New Roman" panose="02020603050405020304" pitchFamily="18" charset="0"/>
                <a:cs typeface="Times New Roman" panose="02020603050405020304" pitchFamily="18" charset="0"/>
              </a:rPr>
              <a:t>Step 3: </a:t>
            </a:r>
            <a:r>
              <a:rPr lang="en-US" dirty="0">
                <a:solidFill>
                  <a:srgbClr val="343434"/>
                </a:solidFill>
                <a:latin typeface="Times New Roman" panose="02020603050405020304" pitchFamily="18" charset="0"/>
                <a:cs typeface="Times New Roman" panose="02020603050405020304" pitchFamily="18" charset="0"/>
              </a:rPr>
              <a:t>Lastly the column between hole and red ball will be empty, that means we can directly move the ball to the hole.</a:t>
            </a:r>
            <a:endParaRPr lang="en-US" dirty="0">
              <a:solidFill>
                <a:srgbClr val="343434"/>
              </a:solidFill>
              <a:latin typeface="Times New Roman" panose="02020603050405020304" pitchFamily="18" charset="0"/>
              <a:cs typeface="Times New Roman" panose="02020603050405020304" pitchFamily="18" charset="0"/>
            </a:endParaRPr>
          </a:p>
          <a:p>
            <a:r>
              <a:rPr lang="en-US" dirty="0">
                <a:solidFill>
                  <a:srgbClr val="343434"/>
                </a:solidFill>
                <a:latin typeface="Times New Roman" panose="02020603050405020304" pitchFamily="18" charset="0"/>
                <a:cs typeface="Times New Roman" panose="02020603050405020304" pitchFamily="18" charset="0"/>
              </a:rPr>
              <a:t>   T</a:t>
            </a:r>
            <a:r>
              <a:rPr lang="en-US" b="0" i="0" dirty="0">
                <a:solidFill>
                  <a:srgbClr val="343434"/>
                </a:solidFill>
                <a:effectLst/>
                <a:latin typeface="Times New Roman" panose="02020603050405020304" pitchFamily="18" charset="0"/>
                <a:cs typeface="Times New Roman" panose="02020603050405020304" pitchFamily="18" charset="0"/>
              </a:rPr>
              <a:t>hat’s how we can move the red ball to the black hole in 3 steps, hence option </a:t>
            </a:r>
            <a:r>
              <a:rPr lang="en-US" dirty="0">
                <a:solidFill>
                  <a:srgbClr val="343434"/>
                </a:solidFill>
                <a:latin typeface="Times New Roman" panose="02020603050405020304" pitchFamily="18" charset="0"/>
                <a:cs typeface="Times New Roman" panose="02020603050405020304" pitchFamily="18" charset="0"/>
              </a:rPr>
              <a:t>a</a:t>
            </a:r>
            <a:r>
              <a:rPr lang="en-US" b="0" i="0" dirty="0">
                <a:solidFill>
                  <a:srgbClr val="343434"/>
                </a:solidFill>
                <a:effectLst/>
                <a:latin typeface="Times New Roman" panose="02020603050405020304" pitchFamily="18" charset="0"/>
                <a:cs typeface="Times New Roman" panose="02020603050405020304" pitchFamily="18" charset="0"/>
              </a:rPr>
              <a:t> is the correct option</a:t>
            </a:r>
            <a:endParaRPr lang="en-US" b="0" i="0" dirty="0">
              <a:solidFill>
                <a:srgbClr val="343434"/>
              </a:solidFill>
              <a:effectLst/>
              <a:latin typeface="Times New Roman" panose="02020603050405020304" pitchFamily="18" charset="0"/>
              <a:cs typeface="Times New Roman" panose="02020603050405020304" pitchFamily="18" charset="0"/>
            </a:endParaRPr>
          </a:p>
          <a:p>
            <a:r>
              <a:rPr lang="en-US" b="1" dirty="0">
                <a:solidFill>
                  <a:srgbClr val="343434"/>
                </a:solidFill>
                <a:latin typeface="Times New Roman" panose="02020603050405020304" pitchFamily="18" charset="0"/>
                <a:cs typeface="Times New Roman" panose="02020603050405020304" pitchFamily="18" charset="0"/>
              </a:rPr>
              <a:t>Option A. </a:t>
            </a:r>
            <a:endParaRPr lang="en-IN" b="1" dirty="0">
              <a:latin typeface="Times New Roman" panose="02020603050405020304" pitchFamily="18" charset="0"/>
              <a:cs typeface="Times New Roman" panose="02020603050405020304" pitchFamily="18" charset="0"/>
            </a:endParaRPr>
          </a:p>
        </p:txBody>
      </p:sp>
      <p:sp>
        <p:nvSpPr>
          <p:cNvPr id="9" name="TextBox 8"/>
          <p:cNvSpPr txBox="1"/>
          <p:nvPr/>
        </p:nvSpPr>
        <p:spPr>
          <a:xfrm>
            <a:off x="7264894" y="976721"/>
            <a:ext cx="4722920" cy="923330"/>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Options:</a:t>
            </a:r>
            <a:endParaRPr lang="en-US" b="1"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 3 steps                       b. 4 steps</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 6 steps                       d. 8 steps   </a:t>
            </a:r>
            <a:endParaRPr lang="en-IN" dirty="0">
              <a:latin typeface="Times New Roman" panose="02020603050405020304" pitchFamily="18" charset="0"/>
              <a:cs typeface="Times New Roman" panose="02020603050405020304" pitchFamily="18" charset="0"/>
            </a:endParaRPr>
          </a:p>
        </p:txBody>
      </p:sp>
      <p:pic>
        <p:nvPicPr>
          <p:cNvPr id="7"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813714" y="6559"/>
            <a:ext cx="1378286" cy="103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683" y="1240756"/>
            <a:ext cx="5108993" cy="4376488"/>
          </a:xfrm>
          <a:prstGeom prst="rect">
            <a:avLst/>
          </a:prstGeom>
          <a:ln w="127000" cap="sq">
            <a:solidFill>
              <a:srgbClr val="000000"/>
            </a:solidFill>
            <a:miter lim="800000"/>
            <a:headEnd/>
            <a:tailEnd/>
          </a:ln>
          <a:effectLst>
            <a:outerShdw blurRad="57150" dist="50800" dir="2700000" algn="tl" rotWithShape="0">
              <a:srgbClr val="000000">
                <a:alpha val="4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circle(in)">
                                      <p:cBhvr>
                                        <p:cTn id="19" dur="20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inVertical)">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barn(inVertical)">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072" y="396042"/>
            <a:ext cx="426019" cy="369332"/>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5.</a:t>
            </a:r>
            <a:endParaRPr lang="en-IN" b="1" dirty="0">
              <a:latin typeface="Times New Roman" panose="02020603050405020304" pitchFamily="18" charset="0"/>
              <a:cs typeface="Times New Roman" panose="02020603050405020304" pitchFamily="18" charset="0"/>
            </a:endParaRPr>
          </a:p>
        </p:txBody>
      </p:sp>
      <p:sp>
        <p:nvSpPr>
          <p:cNvPr id="4" name="TextBox 3"/>
          <p:cNvSpPr txBox="1"/>
          <p:nvPr/>
        </p:nvSpPr>
        <p:spPr>
          <a:xfrm>
            <a:off x="605091" y="396042"/>
            <a:ext cx="6103398" cy="369332"/>
          </a:xfrm>
          <a:prstGeom prst="rect">
            <a:avLst/>
          </a:prstGeom>
          <a:noFill/>
        </p:spPr>
        <p:txBody>
          <a:bodyPr wrap="square">
            <a:spAutoFit/>
          </a:bodyPr>
          <a:lstStyle/>
          <a:p>
            <a:r>
              <a:rPr lang="en-IN" b="1" i="0" dirty="0">
                <a:solidFill>
                  <a:srgbClr val="343434"/>
                </a:solidFill>
                <a:effectLst/>
                <a:latin typeface="Times New Roman" panose="02020603050405020304" pitchFamily="18" charset="0"/>
                <a:cs typeface="Times New Roman" panose="02020603050405020304" pitchFamily="18" charset="0"/>
              </a:rPr>
              <a:t>Solve the following equation.</a:t>
            </a:r>
            <a:endParaRPr lang="en-IN" b="1" dirty="0">
              <a:latin typeface="Times New Roman" panose="02020603050405020304" pitchFamily="18" charset="0"/>
              <a:cs typeface="Times New Roman" panose="02020603050405020304" pitchFamily="18" charset="0"/>
            </a:endParaRPr>
          </a:p>
        </p:txBody>
      </p:sp>
      <p:sp>
        <p:nvSpPr>
          <p:cNvPr id="7" name="TextBox 6"/>
          <p:cNvSpPr txBox="1"/>
          <p:nvPr/>
        </p:nvSpPr>
        <p:spPr>
          <a:xfrm>
            <a:off x="7264894" y="960955"/>
            <a:ext cx="4722920" cy="923330"/>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Options:</a:t>
            </a:r>
            <a:endParaRPr lang="en-US" b="1"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 3, 5, 2                        b. 3, 4, 1 </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 3, 6, 2                        d. 2, 5, 3   </a:t>
            </a:r>
            <a:endParaRPr lang="en-IN" dirty="0">
              <a:latin typeface="Times New Roman" panose="02020603050405020304" pitchFamily="18" charset="0"/>
              <a:cs typeface="Times New Roman" panose="02020603050405020304" pitchFamily="18" charset="0"/>
            </a:endParaRPr>
          </a:p>
        </p:txBody>
      </p:sp>
      <p:sp>
        <p:nvSpPr>
          <p:cNvPr id="9" name="TextBox 8"/>
          <p:cNvSpPr txBox="1"/>
          <p:nvPr/>
        </p:nvSpPr>
        <p:spPr>
          <a:xfrm>
            <a:off x="7264894" y="2695902"/>
            <a:ext cx="4007450" cy="923330"/>
          </a:xfrm>
          <a:prstGeom prst="rect">
            <a:avLst/>
          </a:prstGeom>
          <a:noFill/>
        </p:spPr>
        <p:txBody>
          <a:bodyPr wrap="square">
            <a:spAutoFit/>
          </a:bodyPr>
          <a:lstStyle/>
          <a:p>
            <a:r>
              <a:rPr lang="en-US" b="1" i="0" dirty="0">
                <a:solidFill>
                  <a:srgbClr val="343434"/>
                </a:solidFill>
                <a:effectLst/>
                <a:latin typeface="Times New Roman" panose="02020603050405020304" pitchFamily="18" charset="0"/>
                <a:cs typeface="Times New Roman" panose="02020603050405020304" pitchFamily="18" charset="0"/>
              </a:rPr>
              <a:t>Explanation:</a:t>
            </a:r>
            <a:endParaRPr lang="en-US" b="1" i="0" dirty="0">
              <a:solidFill>
                <a:srgbClr val="343434"/>
              </a:solidFill>
              <a:effectLst/>
              <a:latin typeface="Times New Roman" panose="02020603050405020304" pitchFamily="18" charset="0"/>
              <a:cs typeface="Times New Roman" panose="02020603050405020304" pitchFamily="18" charset="0"/>
            </a:endParaRPr>
          </a:p>
          <a:p>
            <a:r>
              <a:rPr lang="en-US" b="0" i="0" dirty="0">
                <a:solidFill>
                  <a:srgbClr val="343434"/>
                </a:solidFill>
                <a:effectLst/>
                <a:latin typeface="Times New Roman" panose="02020603050405020304" pitchFamily="18" charset="0"/>
                <a:cs typeface="Times New Roman" panose="02020603050405020304" pitchFamily="18" charset="0"/>
              </a:rPr>
              <a:t>Here's the complete equation</a:t>
            </a:r>
            <a:br>
              <a:rPr lang="en-US" dirty="0">
                <a:latin typeface="Times New Roman" panose="02020603050405020304" pitchFamily="18" charset="0"/>
                <a:cs typeface="Times New Roman" panose="02020603050405020304" pitchFamily="18" charset="0"/>
              </a:rPr>
            </a:br>
            <a:r>
              <a:rPr lang="en-US" b="0" i="0" dirty="0">
                <a:solidFill>
                  <a:srgbClr val="343434"/>
                </a:solidFill>
                <a:effectLst/>
                <a:latin typeface="Times New Roman" panose="02020603050405020304" pitchFamily="18" charset="0"/>
                <a:cs typeface="Times New Roman" panose="02020603050405020304" pitchFamily="18" charset="0"/>
              </a:rPr>
              <a:t>4 + (3/3) + 6 * 2 = 17</a:t>
            </a:r>
            <a:endParaRPr lang="en-IN" dirty="0">
              <a:latin typeface="Times New Roman" panose="02020603050405020304" pitchFamily="18" charset="0"/>
              <a:cs typeface="Times New Roman" panose="02020603050405020304" pitchFamily="18" charset="0"/>
            </a:endParaRPr>
          </a:p>
        </p:txBody>
      </p:sp>
      <p:pic>
        <p:nvPicPr>
          <p:cNvPr id="8"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813714" y="17756"/>
            <a:ext cx="1378286" cy="103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656" y="960955"/>
            <a:ext cx="4193882" cy="5084738"/>
          </a:xfrm>
          <a:prstGeom prst="rect">
            <a:avLst/>
          </a:prstGeom>
          <a:ln w="127000" cap="sq">
            <a:solidFill>
              <a:srgbClr val="000000"/>
            </a:solidFill>
            <a:miter lim="800000"/>
            <a:headEnd/>
            <a:tailEnd/>
          </a:ln>
          <a:effectLst>
            <a:outerShdw blurRad="57150" dist="50800" dir="2700000" algn="tl" rotWithShape="0">
              <a:srgbClr val="000000">
                <a:alpha val="4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circle(in)">
                                      <p:cBhvr>
                                        <p:cTn id="19" dur="2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arn(inVertical)">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barn(inVertical)">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7"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072" y="396042"/>
            <a:ext cx="426019" cy="369332"/>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6.</a:t>
            </a:r>
            <a:endParaRPr lang="en-IN" b="1" dirty="0">
              <a:latin typeface="Times New Roman" panose="02020603050405020304" pitchFamily="18" charset="0"/>
              <a:cs typeface="Times New Roman" panose="02020603050405020304" pitchFamily="18" charset="0"/>
            </a:endParaRPr>
          </a:p>
        </p:txBody>
      </p:sp>
      <p:sp>
        <p:nvSpPr>
          <p:cNvPr id="4" name="TextBox 3"/>
          <p:cNvSpPr txBox="1"/>
          <p:nvPr/>
        </p:nvSpPr>
        <p:spPr>
          <a:xfrm>
            <a:off x="721273" y="396042"/>
            <a:ext cx="6109138" cy="369332"/>
          </a:xfrm>
          <a:prstGeom prst="rect">
            <a:avLst/>
          </a:prstGeom>
          <a:noFill/>
        </p:spPr>
        <p:txBody>
          <a:bodyPr wrap="square">
            <a:spAutoFit/>
          </a:bodyPr>
          <a:lstStyle/>
          <a:p>
            <a:r>
              <a:rPr lang="en-IN" b="1" i="0" dirty="0">
                <a:solidFill>
                  <a:srgbClr val="343434"/>
                </a:solidFill>
                <a:effectLst/>
                <a:latin typeface="Times New Roman" panose="02020603050405020304" pitchFamily="18" charset="0"/>
                <a:cs typeface="Times New Roman" panose="02020603050405020304" pitchFamily="18" charset="0"/>
              </a:rPr>
              <a:t>Solve the following equation.</a:t>
            </a:r>
            <a:endParaRPr lang="en-IN" b="1" dirty="0">
              <a:latin typeface="Times New Roman" panose="02020603050405020304" pitchFamily="18" charset="0"/>
              <a:cs typeface="Times New Roman" panose="02020603050405020304" pitchFamily="18" charset="0"/>
            </a:endParaRPr>
          </a:p>
        </p:txBody>
      </p:sp>
      <p:sp>
        <p:nvSpPr>
          <p:cNvPr id="7" name="TextBox 6"/>
          <p:cNvSpPr txBox="1"/>
          <p:nvPr/>
        </p:nvSpPr>
        <p:spPr>
          <a:xfrm>
            <a:off x="7138770" y="1073251"/>
            <a:ext cx="4722920" cy="923330"/>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Options:</a:t>
            </a:r>
            <a:endParaRPr lang="en-US" b="1"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 4, 8, 1                        b. 3, 8, 2 </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 2, 4, 8                        d. 3, 8, 4   </a:t>
            </a:r>
            <a:endParaRPr lang="en-IN" dirty="0">
              <a:latin typeface="Times New Roman" panose="02020603050405020304" pitchFamily="18" charset="0"/>
              <a:cs typeface="Times New Roman" panose="02020603050405020304" pitchFamily="18" charset="0"/>
            </a:endParaRPr>
          </a:p>
        </p:txBody>
      </p:sp>
      <p:sp>
        <p:nvSpPr>
          <p:cNvPr id="9" name="TextBox 8"/>
          <p:cNvSpPr txBox="1"/>
          <p:nvPr/>
        </p:nvSpPr>
        <p:spPr>
          <a:xfrm>
            <a:off x="7138770" y="2505670"/>
            <a:ext cx="4210325" cy="923330"/>
          </a:xfrm>
          <a:prstGeom prst="rect">
            <a:avLst/>
          </a:prstGeom>
          <a:noFill/>
        </p:spPr>
        <p:txBody>
          <a:bodyPr wrap="square">
            <a:spAutoFit/>
          </a:bodyPr>
          <a:lstStyle/>
          <a:p>
            <a:r>
              <a:rPr lang="en-US" b="1" i="0" dirty="0">
                <a:solidFill>
                  <a:srgbClr val="343434"/>
                </a:solidFill>
                <a:effectLst/>
                <a:latin typeface="Times New Roman" panose="02020603050405020304" pitchFamily="18" charset="0"/>
                <a:cs typeface="Times New Roman" panose="02020603050405020304" pitchFamily="18" charset="0"/>
              </a:rPr>
              <a:t>Explanation: </a:t>
            </a:r>
            <a:endParaRPr lang="en-US" b="1" i="0" dirty="0">
              <a:solidFill>
                <a:srgbClr val="343434"/>
              </a:solidFill>
              <a:effectLst/>
              <a:latin typeface="Times New Roman" panose="02020603050405020304" pitchFamily="18" charset="0"/>
              <a:cs typeface="Times New Roman" panose="02020603050405020304" pitchFamily="18" charset="0"/>
            </a:endParaRPr>
          </a:p>
          <a:p>
            <a:r>
              <a:rPr lang="en-US" dirty="0">
                <a:solidFill>
                  <a:srgbClr val="343434"/>
                </a:solidFill>
                <a:latin typeface="Times New Roman" panose="02020603050405020304" pitchFamily="18" charset="0"/>
                <a:cs typeface="Times New Roman" panose="02020603050405020304" pitchFamily="18" charset="0"/>
              </a:rPr>
              <a:t> </a:t>
            </a:r>
            <a:r>
              <a:rPr lang="en-US" b="0" i="0" dirty="0">
                <a:solidFill>
                  <a:srgbClr val="343434"/>
                </a:solidFill>
                <a:effectLst/>
                <a:latin typeface="Times New Roman" panose="02020603050405020304" pitchFamily="18" charset="0"/>
                <a:cs typeface="Times New Roman" panose="02020603050405020304" pitchFamily="18" charset="0"/>
              </a:rPr>
              <a:t>Here's the complete equation</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t>
            </a:r>
            <a:r>
              <a:rPr lang="en-US" b="0" i="0" dirty="0">
                <a:solidFill>
                  <a:srgbClr val="343434"/>
                </a:solidFill>
                <a:effectLst/>
                <a:latin typeface="Times New Roman" panose="02020603050405020304" pitchFamily="18" charset="0"/>
                <a:cs typeface="Times New Roman" panose="02020603050405020304" pitchFamily="18" charset="0"/>
              </a:rPr>
              <a:t>3 + (8/4) * 4 - 3 * 2 = 5</a:t>
            </a:r>
            <a:endParaRPr lang="en-IN" dirty="0">
              <a:latin typeface="Times New Roman" panose="02020603050405020304" pitchFamily="18" charset="0"/>
              <a:cs typeface="Times New Roman" panose="02020603050405020304" pitchFamily="18" charset="0"/>
            </a:endParaRPr>
          </a:p>
        </p:txBody>
      </p:sp>
      <p:pic>
        <p:nvPicPr>
          <p:cNvPr id="11" name="Picture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18763" y="1003177"/>
            <a:ext cx="4525430" cy="5109354"/>
          </a:xfrm>
          <a:prstGeom prst="rect">
            <a:avLst/>
          </a:prstGeom>
          <a:ln w="127000" cap="sq">
            <a:solidFill>
              <a:srgbClr val="000000"/>
            </a:solidFill>
            <a:miter lim="800000"/>
            <a:headEnd/>
            <a:tailEnd/>
          </a:ln>
          <a:effectLst>
            <a:outerShdw blurRad="57150" dist="50800" dir="2700000" algn="tl" rotWithShape="0">
              <a:srgbClr val="000000">
                <a:alpha val="40000"/>
              </a:srgbClr>
            </a:outerShdw>
          </a:effectLst>
        </p:spPr>
      </p:pic>
      <p:pic>
        <p:nvPicPr>
          <p:cNvPr id="8"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813714" y="0"/>
            <a:ext cx="1378286" cy="103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circle(in)">
                                      <p:cBhvr>
                                        <p:cTn id="19" dur="20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arn(inVertical)">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down)">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7"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813714" y="0"/>
            <a:ext cx="1378286" cy="103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179072" y="396042"/>
            <a:ext cx="426019" cy="369332"/>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7.</a:t>
            </a:r>
            <a:endParaRPr lang="en-IN" b="1" dirty="0">
              <a:latin typeface="Times New Roman" panose="02020603050405020304" pitchFamily="18" charset="0"/>
              <a:cs typeface="Times New Roman" panose="02020603050405020304" pitchFamily="18" charset="0"/>
            </a:endParaRPr>
          </a:p>
        </p:txBody>
      </p:sp>
      <p:sp>
        <p:nvSpPr>
          <p:cNvPr id="5" name="TextBox 4"/>
          <p:cNvSpPr txBox="1"/>
          <p:nvPr/>
        </p:nvSpPr>
        <p:spPr>
          <a:xfrm>
            <a:off x="530440" y="396042"/>
            <a:ext cx="6103398" cy="369332"/>
          </a:xfrm>
          <a:prstGeom prst="rect">
            <a:avLst/>
          </a:prstGeom>
          <a:noFill/>
        </p:spPr>
        <p:txBody>
          <a:bodyPr wrap="square">
            <a:spAutoFit/>
          </a:bodyPr>
          <a:lstStyle/>
          <a:p>
            <a:r>
              <a:rPr lang="en-IN" b="0" i="0" dirty="0">
                <a:solidFill>
                  <a:srgbClr val="000000"/>
                </a:solidFill>
                <a:effectLst/>
                <a:latin typeface="Times New Roman" panose="02020603050405020304" pitchFamily="18" charset="0"/>
                <a:cs typeface="Times New Roman" panose="02020603050405020304" pitchFamily="18" charset="0"/>
              </a:rPr>
              <a:t>Which operator is needed?</a:t>
            </a:r>
            <a:endParaRPr lang="en-IN"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0441" y="1216570"/>
            <a:ext cx="5145146" cy="4317128"/>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9" name="TextBox 8"/>
          <p:cNvSpPr txBox="1"/>
          <p:nvPr/>
        </p:nvSpPr>
        <p:spPr>
          <a:xfrm>
            <a:off x="5955425" y="1216569"/>
            <a:ext cx="6109138" cy="3970318"/>
          </a:xfrm>
          <a:prstGeom prst="rect">
            <a:avLst/>
          </a:prstGeom>
          <a:noFill/>
        </p:spPr>
        <p:txBody>
          <a:bodyPr wrap="square">
            <a:spAutoFit/>
          </a:bodyPr>
          <a:lstStyle/>
          <a:p>
            <a:pPr algn="just"/>
            <a:r>
              <a:rPr lang="en-US" b="1" i="0" dirty="0">
                <a:solidFill>
                  <a:srgbClr val="000000"/>
                </a:solidFill>
                <a:effectLst/>
                <a:latin typeface="Times New Roman" panose="02020603050405020304" pitchFamily="18" charset="0"/>
                <a:cs typeface="Times New Roman" panose="02020603050405020304" pitchFamily="18" charset="0"/>
              </a:rPr>
              <a:t>Explanation:</a:t>
            </a:r>
            <a:endParaRPr lang="en-US" b="0" i="0" dirty="0">
              <a:solidFill>
                <a:srgbClr val="333333"/>
              </a:solidFill>
              <a:effectLst/>
              <a:latin typeface="Times New Roman" panose="02020603050405020304" pitchFamily="18" charset="0"/>
              <a:cs typeface="Times New Roman" panose="02020603050405020304" pitchFamily="18" charset="0"/>
            </a:endParaRPr>
          </a:p>
          <a:p>
            <a:pPr algn="just"/>
            <a:r>
              <a:rPr lang="en-US" b="0" i="0" dirty="0">
                <a:solidFill>
                  <a:srgbClr val="000000"/>
                </a:solidFill>
                <a:effectLst/>
                <a:latin typeface="Times New Roman" panose="02020603050405020304" pitchFamily="18" charset="0"/>
                <a:cs typeface="Times New Roman" panose="02020603050405020304" pitchFamily="18" charset="0"/>
              </a:rPr>
              <a:t>From the given row,</a:t>
            </a:r>
            <a:endParaRPr lang="en-US" b="0" i="0" dirty="0">
              <a:solidFill>
                <a:srgbClr val="333333"/>
              </a:solidFill>
              <a:effectLst/>
              <a:latin typeface="Times New Roman" panose="02020603050405020304" pitchFamily="18" charset="0"/>
              <a:cs typeface="Times New Roman" panose="02020603050405020304" pitchFamily="18" charset="0"/>
            </a:endParaRPr>
          </a:p>
          <a:p>
            <a:pPr algn="just"/>
            <a:r>
              <a:rPr lang="en-US" b="0" i="0" dirty="0">
                <a:solidFill>
                  <a:srgbClr val="000000"/>
                </a:solidFill>
                <a:effectLst/>
                <a:latin typeface="Times New Roman" panose="02020603050405020304" pitchFamily="18" charset="0"/>
                <a:cs typeface="Times New Roman" panose="02020603050405020304" pitchFamily="18" charset="0"/>
              </a:rPr>
              <a:t>Position 1 is occupied by a circle</a:t>
            </a:r>
            <a:endParaRPr lang="en-US" b="0" i="0" dirty="0">
              <a:solidFill>
                <a:srgbClr val="333333"/>
              </a:solidFill>
              <a:effectLst/>
              <a:latin typeface="Times New Roman" panose="02020603050405020304" pitchFamily="18" charset="0"/>
              <a:cs typeface="Times New Roman" panose="02020603050405020304" pitchFamily="18" charset="0"/>
            </a:endParaRPr>
          </a:p>
          <a:p>
            <a:pPr algn="just"/>
            <a:r>
              <a:rPr lang="en-US" b="0" i="0" dirty="0">
                <a:solidFill>
                  <a:srgbClr val="000000"/>
                </a:solidFill>
                <a:effectLst/>
                <a:latin typeface="Times New Roman" panose="02020603050405020304" pitchFamily="18" charset="0"/>
                <a:cs typeface="Times New Roman" panose="02020603050405020304" pitchFamily="18" charset="0"/>
              </a:rPr>
              <a:t>Position 2 is occupied by a plus sign</a:t>
            </a:r>
            <a:endParaRPr lang="en-US" b="0" i="0" dirty="0">
              <a:solidFill>
                <a:srgbClr val="333333"/>
              </a:solidFill>
              <a:effectLst/>
              <a:latin typeface="Times New Roman" panose="02020603050405020304" pitchFamily="18" charset="0"/>
              <a:cs typeface="Times New Roman" panose="02020603050405020304" pitchFamily="18" charset="0"/>
            </a:endParaRPr>
          </a:p>
          <a:p>
            <a:pPr algn="just"/>
            <a:r>
              <a:rPr lang="en-US" b="0" i="0" dirty="0">
                <a:solidFill>
                  <a:srgbClr val="000000"/>
                </a:solidFill>
                <a:effectLst/>
                <a:latin typeface="Times New Roman" panose="02020603050405020304" pitchFamily="18" charset="0"/>
                <a:cs typeface="Times New Roman" panose="02020603050405020304" pitchFamily="18" charset="0"/>
              </a:rPr>
              <a:t>Position 3 is occupied by a rhombus</a:t>
            </a:r>
            <a:endParaRPr lang="en-US" b="0" i="0" dirty="0">
              <a:solidFill>
                <a:srgbClr val="333333"/>
              </a:solidFill>
              <a:effectLst/>
              <a:latin typeface="Times New Roman" panose="02020603050405020304" pitchFamily="18" charset="0"/>
              <a:cs typeface="Times New Roman" panose="02020603050405020304" pitchFamily="18" charset="0"/>
            </a:endParaRPr>
          </a:p>
          <a:p>
            <a:pPr algn="just"/>
            <a:r>
              <a:rPr lang="en-US" b="0" i="0" dirty="0">
                <a:solidFill>
                  <a:srgbClr val="000000"/>
                </a:solidFill>
                <a:effectLst/>
                <a:latin typeface="Times New Roman" panose="02020603050405020304" pitchFamily="18" charset="0"/>
                <a:cs typeface="Times New Roman" panose="02020603050405020304" pitchFamily="18" charset="0"/>
              </a:rPr>
              <a:t>Position 4 is occupied by a triangle</a:t>
            </a:r>
            <a:endParaRPr lang="en-US" b="0" i="0" dirty="0">
              <a:solidFill>
                <a:srgbClr val="333333"/>
              </a:solidFill>
              <a:effectLst/>
              <a:latin typeface="Times New Roman" panose="02020603050405020304" pitchFamily="18" charset="0"/>
              <a:cs typeface="Times New Roman" panose="02020603050405020304" pitchFamily="18" charset="0"/>
            </a:endParaRPr>
          </a:p>
          <a:p>
            <a:pPr algn="just"/>
            <a:r>
              <a:rPr lang="en-US" b="0" i="0" dirty="0">
                <a:solidFill>
                  <a:srgbClr val="000000"/>
                </a:solidFill>
                <a:effectLst/>
                <a:latin typeface="Times New Roman" panose="02020603050405020304" pitchFamily="18" charset="0"/>
                <a:cs typeface="Times New Roman" panose="02020603050405020304" pitchFamily="18" charset="0"/>
              </a:rPr>
              <a:t>After 2413,</a:t>
            </a:r>
            <a:endParaRPr lang="en-US" b="0" i="0" dirty="0">
              <a:solidFill>
                <a:srgbClr val="333333"/>
              </a:solidFill>
              <a:effectLst/>
              <a:latin typeface="Times New Roman" panose="02020603050405020304" pitchFamily="18" charset="0"/>
              <a:cs typeface="Times New Roman" panose="02020603050405020304" pitchFamily="18" charset="0"/>
            </a:endParaRPr>
          </a:p>
          <a:p>
            <a:pPr algn="just"/>
            <a:r>
              <a:rPr lang="en-US" b="0" i="0" dirty="0">
                <a:solidFill>
                  <a:srgbClr val="000000"/>
                </a:solidFill>
                <a:effectLst/>
                <a:latin typeface="Times New Roman" panose="02020603050405020304" pitchFamily="18" charset="0"/>
                <a:cs typeface="Times New Roman" panose="02020603050405020304" pitchFamily="18" charset="0"/>
              </a:rPr>
              <a:t>Position 1 is occupied by a Plus sign</a:t>
            </a:r>
            <a:endParaRPr lang="en-US" b="0" i="0" dirty="0">
              <a:solidFill>
                <a:srgbClr val="333333"/>
              </a:solidFill>
              <a:effectLst/>
              <a:latin typeface="Times New Roman" panose="02020603050405020304" pitchFamily="18" charset="0"/>
              <a:cs typeface="Times New Roman" panose="02020603050405020304" pitchFamily="18" charset="0"/>
            </a:endParaRPr>
          </a:p>
          <a:p>
            <a:pPr algn="just"/>
            <a:r>
              <a:rPr lang="en-US" b="0" i="0" dirty="0">
                <a:solidFill>
                  <a:srgbClr val="000000"/>
                </a:solidFill>
                <a:effectLst/>
                <a:latin typeface="Times New Roman" panose="02020603050405020304" pitchFamily="18" charset="0"/>
                <a:cs typeface="Times New Roman" panose="02020603050405020304" pitchFamily="18" charset="0"/>
              </a:rPr>
              <a:t>Position 2 is occupied by a Triangle</a:t>
            </a:r>
            <a:endParaRPr lang="en-US" b="0" i="0" dirty="0">
              <a:solidFill>
                <a:srgbClr val="333333"/>
              </a:solidFill>
              <a:effectLst/>
              <a:latin typeface="Times New Roman" panose="02020603050405020304" pitchFamily="18" charset="0"/>
              <a:cs typeface="Times New Roman" panose="02020603050405020304" pitchFamily="18" charset="0"/>
            </a:endParaRPr>
          </a:p>
          <a:p>
            <a:pPr algn="just"/>
            <a:r>
              <a:rPr lang="en-US" b="0" i="0" dirty="0">
                <a:solidFill>
                  <a:srgbClr val="000000"/>
                </a:solidFill>
                <a:effectLst/>
                <a:latin typeface="Times New Roman" panose="02020603050405020304" pitchFamily="18" charset="0"/>
                <a:cs typeface="Times New Roman" panose="02020603050405020304" pitchFamily="18" charset="0"/>
              </a:rPr>
              <a:t>Position 3 is occupied by a Circle</a:t>
            </a:r>
            <a:endParaRPr lang="en-US" b="0" i="0" dirty="0">
              <a:solidFill>
                <a:srgbClr val="333333"/>
              </a:solidFill>
              <a:effectLst/>
              <a:latin typeface="Times New Roman" panose="02020603050405020304" pitchFamily="18" charset="0"/>
              <a:cs typeface="Times New Roman" panose="02020603050405020304" pitchFamily="18" charset="0"/>
            </a:endParaRPr>
          </a:p>
          <a:p>
            <a:pPr algn="just"/>
            <a:r>
              <a:rPr lang="en-US" b="0" i="0" dirty="0">
                <a:solidFill>
                  <a:srgbClr val="000000"/>
                </a:solidFill>
                <a:effectLst/>
                <a:latin typeface="Times New Roman" panose="02020603050405020304" pitchFamily="18" charset="0"/>
                <a:cs typeface="Times New Roman" panose="02020603050405020304" pitchFamily="18" charset="0"/>
              </a:rPr>
              <a:t>Position 4 is occupied by a Rhombus</a:t>
            </a:r>
            <a:endParaRPr lang="en-US" b="0" i="0" dirty="0">
              <a:solidFill>
                <a:srgbClr val="333333"/>
              </a:solidFill>
              <a:effectLst/>
              <a:latin typeface="Times New Roman" panose="02020603050405020304" pitchFamily="18" charset="0"/>
              <a:cs typeface="Times New Roman" panose="02020603050405020304" pitchFamily="18" charset="0"/>
            </a:endParaRPr>
          </a:p>
          <a:p>
            <a:pPr algn="just"/>
            <a:r>
              <a:rPr lang="en-US" b="0" i="0" dirty="0">
                <a:solidFill>
                  <a:srgbClr val="000000"/>
                </a:solidFill>
                <a:effectLst/>
                <a:latin typeface="Times New Roman" panose="02020603050405020304" pitchFamily="18" charset="0"/>
                <a:cs typeface="Times New Roman" panose="02020603050405020304" pitchFamily="18" charset="0"/>
              </a:rPr>
              <a:t>In the final row, the order is a </a:t>
            </a:r>
            <a:r>
              <a:rPr lang="en-US" b="1" i="0" dirty="0">
                <a:solidFill>
                  <a:srgbClr val="000000"/>
                </a:solidFill>
                <a:effectLst/>
                <a:latin typeface="Times New Roman" panose="02020603050405020304" pitchFamily="18" charset="0"/>
                <a:cs typeface="Times New Roman" panose="02020603050405020304" pitchFamily="18" charset="0"/>
              </a:rPr>
              <a:t>triangle, circle, rhombus, plus sign</a:t>
            </a:r>
            <a:r>
              <a:rPr lang="en-US" b="0" i="0" dirty="0">
                <a:solidFill>
                  <a:srgbClr val="000000"/>
                </a:solidFill>
                <a:effectLst/>
                <a:latin typeface="Times New Roman" panose="02020603050405020304" pitchFamily="18" charset="0"/>
                <a:cs typeface="Times New Roman" panose="02020603050405020304" pitchFamily="18" charset="0"/>
              </a:rPr>
              <a:t> which can be translated as </a:t>
            </a:r>
            <a:r>
              <a:rPr lang="en-US" b="1" i="0" dirty="0">
                <a:solidFill>
                  <a:srgbClr val="000000"/>
                </a:solidFill>
                <a:effectLst/>
                <a:latin typeface="Times New Roman" panose="02020603050405020304" pitchFamily="18" charset="0"/>
                <a:cs typeface="Times New Roman" panose="02020603050405020304" pitchFamily="18" charset="0"/>
              </a:rPr>
              <a:t>2341</a:t>
            </a:r>
            <a:r>
              <a:rPr lang="en-US"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just"/>
            <a:r>
              <a:rPr lang="en-IN" b="1" i="0" dirty="0">
                <a:solidFill>
                  <a:srgbClr val="000000"/>
                </a:solidFill>
                <a:effectLst/>
                <a:latin typeface="Times New Roman" panose="02020603050405020304" pitchFamily="18" charset="0"/>
                <a:cs typeface="Times New Roman" panose="02020603050405020304" pitchFamily="18" charset="0"/>
              </a:rPr>
              <a:t>Answer:</a:t>
            </a:r>
            <a:r>
              <a:rPr lang="en-IN" b="0" i="0" dirty="0">
                <a:solidFill>
                  <a:srgbClr val="000000"/>
                </a:solidFill>
                <a:effectLst/>
                <a:latin typeface="Times New Roman" panose="02020603050405020304" pitchFamily="18" charset="0"/>
                <a:cs typeface="Times New Roman" panose="02020603050405020304" pitchFamily="18" charset="0"/>
              </a:rPr>
              <a:t> 2341</a:t>
            </a:r>
            <a:endParaRPr lang="en-US" b="0" i="0" dirty="0">
              <a:solidFill>
                <a:srgbClr val="333333"/>
              </a:solidFill>
              <a:effectLst/>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circle(in)">
                                      <p:cBhvr>
                                        <p:cTn id="14" dur="20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inVertical)">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813714" y="0"/>
            <a:ext cx="1378286" cy="103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179072" y="396042"/>
            <a:ext cx="426019" cy="369332"/>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8.</a:t>
            </a:r>
            <a:endParaRPr lang="en-IN" b="1" dirty="0">
              <a:latin typeface="Times New Roman" panose="02020603050405020304" pitchFamily="18" charset="0"/>
              <a:cs typeface="Times New Roman" panose="02020603050405020304" pitchFamily="18" charset="0"/>
            </a:endParaRPr>
          </a:p>
        </p:txBody>
      </p:sp>
      <p:sp>
        <p:nvSpPr>
          <p:cNvPr id="5" name="TextBox 4"/>
          <p:cNvSpPr txBox="1"/>
          <p:nvPr/>
        </p:nvSpPr>
        <p:spPr>
          <a:xfrm>
            <a:off x="605091" y="396042"/>
            <a:ext cx="6109138" cy="369332"/>
          </a:xfrm>
          <a:prstGeom prst="rect">
            <a:avLst/>
          </a:prstGeom>
          <a:noFill/>
        </p:spPr>
        <p:txBody>
          <a:bodyPr wrap="square">
            <a:spAutoFit/>
          </a:bodyPr>
          <a:lstStyle/>
          <a:p>
            <a:r>
              <a:rPr lang="en-US" b="1" i="0" dirty="0">
                <a:solidFill>
                  <a:srgbClr val="000000"/>
                </a:solidFill>
                <a:effectLst/>
                <a:latin typeface="Nunito Sans"/>
              </a:rPr>
              <a:t> </a:t>
            </a:r>
            <a:r>
              <a:rPr lang="en-US" b="0" i="0" dirty="0">
                <a:solidFill>
                  <a:srgbClr val="000000"/>
                </a:solidFill>
                <a:effectLst/>
                <a:latin typeface="Times New Roman" panose="02020603050405020304" pitchFamily="18" charset="0"/>
                <a:cs typeface="Times New Roman" panose="02020603050405020304" pitchFamily="18" charset="0"/>
              </a:rPr>
              <a:t>Pick the one that doesn’t fit the group</a:t>
            </a:r>
            <a:r>
              <a:rPr lang="en-US" b="0" i="0" dirty="0">
                <a:solidFill>
                  <a:srgbClr val="000000"/>
                </a:solidFill>
                <a:effectLst/>
                <a:latin typeface="Nunito Sans"/>
              </a:rPr>
              <a:t>.</a:t>
            </a:r>
            <a:endParaRPr lang="en-IN"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9278" y="1419158"/>
            <a:ext cx="5490821" cy="1055767"/>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9" name="TextBox 8"/>
          <p:cNvSpPr txBox="1"/>
          <p:nvPr/>
        </p:nvSpPr>
        <p:spPr>
          <a:xfrm>
            <a:off x="749278" y="2835616"/>
            <a:ext cx="6109138" cy="2031325"/>
          </a:xfrm>
          <a:prstGeom prst="rect">
            <a:avLst/>
          </a:prstGeom>
          <a:noFill/>
        </p:spPr>
        <p:txBody>
          <a:bodyPr wrap="square">
            <a:spAutoFit/>
          </a:bodyPr>
          <a:lstStyle/>
          <a:p>
            <a:pPr algn="just"/>
            <a:r>
              <a:rPr lang="en-US" b="1" i="0" dirty="0">
                <a:solidFill>
                  <a:srgbClr val="000000"/>
                </a:solidFill>
                <a:effectLst/>
                <a:latin typeface="Times New Roman" panose="02020603050405020304" pitchFamily="18" charset="0"/>
                <a:cs typeface="Times New Roman" panose="02020603050405020304" pitchFamily="18" charset="0"/>
              </a:rPr>
              <a:t>Explanation:</a:t>
            </a:r>
            <a:endParaRPr lang="en-US" b="0" i="0" dirty="0">
              <a:solidFill>
                <a:srgbClr val="333333"/>
              </a:solidFill>
              <a:effectLst/>
              <a:latin typeface="Times New Roman" panose="02020603050405020304" pitchFamily="18" charset="0"/>
              <a:cs typeface="Times New Roman" panose="02020603050405020304" pitchFamily="18" charset="0"/>
            </a:endParaRPr>
          </a:p>
          <a:p>
            <a:pPr algn="just"/>
            <a:r>
              <a:rPr lang="en-US" b="0" i="0" dirty="0">
                <a:solidFill>
                  <a:srgbClr val="000000"/>
                </a:solidFill>
                <a:effectLst/>
                <a:latin typeface="Times New Roman" panose="02020603050405020304" pitchFamily="18" charset="0"/>
                <a:cs typeface="Times New Roman" panose="02020603050405020304" pitchFamily="18" charset="0"/>
              </a:rPr>
              <a:t>In each step, the shaded square moves 1 position in an anticlockwise direction along the sides of the outer square. In figure E, the shaded square should be along the top edge of the outer square. But it was given along the bottom edge of the outer square and hence the odd man.</a:t>
            </a:r>
            <a:endParaRPr lang="en-US" b="0" i="0" dirty="0">
              <a:solidFill>
                <a:srgbClr val="000000"/>
              </a:solidFill>
              <a:effectLst/>
              <a:latin typeface="Times New Roman" panose="02020603050405020304" pitchFamily="18" charset="0"/>
              <a:cs typeface="Times New Roman" panose="02020603050405020304" pitchFamily="18" charset="0"/>
            </a:endParaRPr>
          </a:p>
          <a:p>
            <a:pPr algn="just"/>
            <a:r>
              <a:rPr lang="en-IN" b="1" i="0" dirty="0">
                <a:solidFill>
                  <a:srgbClr val="000000"/>
                </a:solidFill>
                <a:effectLst/>
                <a:latin typeface="Times New Roman" panose="02020603050405020304" pitchFamily="18" charset="0"/>
                <a:cs typeface="Times New Roman" panose="02020603050405020304" pitchFamily="18" charset="0"/>
              </a:rPr>
              <a:t>Answer:</a:t>
            </a:r>
            <a:r>
              <a:rPr lang="en-IN" b="0" i="0" dirty="0">
                <a:solidFill>
                  <a:srgbClr val="000000"/>
                </a:solidFill>
                <a:effectLst/>
                <a:latin typeface="Times New Roman" panose="02020603050405020304" pitchFamily="18" charset="0"/>
                <a:cs typeface="Times New Roman" panose="02020603050405020304" pitchFamily="18" charset="0"/>
              </a:rPr>
              <a:t> E</a:t>
            </a:r>
            <a:endParaRPr lang="en-US" b="0" i="0" dirty="0">
              <a:solidFill>
                <a:srgbClr val="333333"/>
              </a:solidFill>
              <a:effectLst/>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circle(in)">
                                      <p:cBhvr>
                                        <p:cTn id="19" dur="20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inVertical)">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072" y="396042"/>
            <a:ext cx="426019" cy="369332"/>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9.</a:t>
            </a:r>
            <a:endParaRPr lang="en-IN" b="1" dirty="0">
              <a:latin typeface="Times New Roman" panose="02020603050405020304" pitchFamily="18" charset="0"/>
              <a:cs typeface="Times New Roman" panose="02020603050405020304" pitchFamily="18" charset="0"/>
            </a:endParaRPr>
          </a:p>
        </p:txBody>
      </p:sp>
      <p:sp>
        <p:nvSpPr>
          <p:cNvPr id="4" name="TextBox 3"/>
          <p:cNvSpPr txBox="1"/>
          <p:nvPr/>
        </p:nvSpPr>
        <p:spPr>
          <a:xfrm>
            <a:off x="605091" y="396042"/>
            <a:ext cx="6109138" cy="369332"/>
          </a:xfrm>
          <a:prstGeom prst="rect">
            <a:avLst/>
          </a:prstGeom>
          <a:noFill/>
        </p:spPr>
        <p:txBody>
          <a:bodyPr wrap="square">
            <a:spAutoFit/>
          </a:bodyPr>
          <a:lstStyle/>
          <a:p>
            <a:r>
              <a:rPr lang="en-IN" b="0" i="0" dirty="0">
                <a:solidFill>
                  <a:srgbClr val="000000"/>
                </a:solidFill>
                <a:effectLst/>
                <a:latin typeface="Times New Roman" panose="02020603050405020304" pitchFamily="18" charset="0"/>
                <a:cs typeface="Times New Roman" panose="02020603050405020304" pitchFamily="18" charset="0"/>
              </a:rPr>
              <a:t>Find the missing part</a:t>
            </a:r>
            <a:r>
              <a:rPr lang="en-IN" b="0" i="0" dirty="0">
                <a:solidFill>
                  <a:srgbClr val="000000"/>
                </a:solidFill>
                <a:effectLst/>
                <a:latin typeface="Nunito Sans"/>
              </a:rPr>
              <a:t>.</a:t>
            </a:r>
            <a:endParaRPr lang="en-IN" dirty="0"/>
          </a:p>
        </p:txBody>
      </p:sp>
      <p:pic>
        <p:nvPicPr>
          <p:cNvPr id="6" name="Picture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05091" y="914057"/>
            <a:ext cx="4001058" cy="5029886"/>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8" name="TextBox 7"/>
          <p:cNvSpPr txBox="1"/>
          <p:nvPr/>
        </p:nvSpPr>
        <p:spPr>
          <a:xfrm>
            <a:off x="4773010" y="914057"/>
            <a:ext cx="6109138" cy="1754326"/>
          </a:xfrm>
          <a:prstGeom prst="rect">
            <a:avLst/>
          </a:prstGeom>
          <a:noFill/>
        </p:spPr>
        <p:txBody>
          <a:bodyPr wrap="square">
            <a:spAutoFit/>
          </a:bodyPr>
          <a:lstStyle/>
          <a:p>
            <a:pPr algn="just"/>
            <a:r>
              <a:rPr lang="en-US" b="1" i="0" dirty="0">
                <a:solidFill>
                  <a:srgbClr val="000000"/>
                </a:solidFill>
                <a:effectLst/>
                <a:latin typeface="Times New Roman" panose="02020603050405020304" pitchFamily="18" charset="0"/>
                <a:cs typeface="Times New Roman" panose="02020603050405020304" pitchFamily="18" charset="0"/>
              </a:rPr>
              <a:t>Explanation:</a:t>
            </a:r>
            <a:endParaRPr lang="en-US" b="0" i="0" dirty="0">
              <a:solidFill>
                <a:srgbClr val="333333"/>
              </a:solidFill>
              <a:effectLst/>
              <a:latin typeface="Times New Roman" panose="02020603050405020304" pitchFamily="18" charset="0"/>
              <a:cs typeface="Times New Roman" panose="02020603050405020304" pitchFamily="18" charset="0"/>
            </a:endParaRPr>
          </a:p>
          <a:p>
            <a:pPr algn="just"/>
            <a:r>
              <a:rPr lang="en-US" b="0" i="0" dirty="0">
                <a:solidFill>
                  <a:srgbClr val="000000"/>
                </a:solidFill>
                <a:effectLst/>
                <a:latin typeface="Times New Roman" panose="02020603050405020304" pitchFamily="18" charset="0"/>
                <a:cs typeface="Times New Roman" panose="02020603050405020304" pitchFamily="18" charset="0"/>
              </a:rPr>
              <a:t>Each row/ column should have all five shapes (triangle, plus sign, square, circle, star).</a:t>
            </a:r>
            <a:endParaRPr lang="en-US" b="0" i="0" dirty="0">
              <a:solidFill>
                <a:srgbClr val="333333"/>
              </a:solidFill>
              <a:effectLst/>
              <a:latin typeface="Times New Roman" panose="02020603050405020304" pitchFamily="18" charset="0"/>
              <a:cs typeface="Times New Roman" panose="02020603050405020304" pitchFamily="18" charset="0"/>
            </a:endParaRPr>
          </a:p>
          <a:p>
            <a:pPr algn="just"/>
            <a:r>
              <a:rPr lang="en-US" b="0" i="0" dirty="0">
                <a:solidFill>
                  <a:srgbClr val="000000"/>
                </a:solidFill>
                <a:effectLst/>
                <a:latin typeface="Times New Roman" panose="02020603050405020304" pitchFamily="18" charset="0"/>
                <a:cs typeface="Times New Roman" panose="02020603050405020304" pitchFamily="18" charset="0"/>
              </a:rPr>
              <a:t>If we consider row 2, a star can be fixed only at grid 23. So, a plus sign can be fixed at the first column of the second row. So, the question should be replaced by a plus sign.</a:t>
            </a:r>
            <a:endParaRPr lang="en-US" b="0" i="0" dirty="0">
              <a:solidFill>
                <a:srgbClr val="333333"/>
              </a:solidFill>
              <a:effectLst/>
              <a:latin typeface="Times New Roman" panose="02020603050405020304" pitchFamily="18" charset="0"/>
              <a:cs typeface="Times New Roman" panose="02020603050405020304" pitchFamily="18" charset="0"/>
            </a:endParaRP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3806" y="3416677"/>
            <a:ext cx="781159" cy="733527"/>
          </a:xfrm>
          <a:prstGeom prst="rect">
            <a:avLst/>
          </a:prstGeom>
        </p:spPr>
      </p:pic>
      <p:sp>
        <p:nvSpPr>
          <p:cNvPr id="12" name="TextBox 11"/>
          <p:cNvSpPr txBox="1"/>
          <p:nvPr/>
        </p:nvSpPr>
        <p:spPr>
          <a:xfrm>
            <a:off x="4883369" y="2857864"/>
            <a:ext cx="6109138" cy="369332"/>
          </a:xfrm>
          <a:prstGeom prst="rect">
            <a:avLst/>
          </a:prstGeom>
          <a:noFill/>
        </p:spPr>
        <p:txBody>
          <a:bodyPr wrap="square">
            <a:spAutoFit/>
          </a:bodyPr>
          <a:lstStyle/>
          <a:p>
            <a:r>
              <a:rPr lang="en-IN" b="1" i="0" dirty="0">
                <a:solidFill>
                  <a:srgbClr val="000000"/>
                </a:solidFill>
                <a:effectLst/>
                <a:latin typeface="Times New Roman" panose="02020603050405020304" pitchFamily="18" charset="0"/>
                <a:cs typeface="Times New Roman" panose="02020603050405020304" pitchFamily="18" charset="0"/>
              </a:rPr>
              <a:t>Answer: </a:t>
            </a:r>
            <a:endParaRPr lang="en-IN" dirty="0">
              <a:latin typeface="Times New Roman" panose="02020603050405020304" pitchFamily="18" charset="0"/>
              <a:cs typeface="Times New Roman" panose="02020603050405020304" pitchFamily="18" charset="0"/>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13714" y="0"/>
            <a:ext cx="1378286" cy="103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circle(in)">
                                      <p:cBhvr>
                                        <p:cTn id="19" dur="20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arn(inVertical)">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barn(inVertical)">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circle(in)">
                                      <p:cBhvr>
                                        <p:cTn id="34"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8"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072" y="396042"/>
            <a:ext cx="495631" cy="369332"/>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10.</a:t>
            </a:r>
            <a:endParaRPr lang="en-IN" b="1" dirty="0">
              <a:latin typeface="Times New Roman" panose="02020603050405020304" pitchFamily="18" charset="0"/>
              <a:cs typeface="Times New Roman" panose="02020603050405020304" pitchFamily="18" charset="0"/>
            </a:endParaRPr>
          </a:p>
        </p:txBody>
      </p:sp>
      <p:sp>
        <p:nvSpPr>
          <p:cNvPr id="4" name="TextBox 3"/>
          <p:cNvSpPr txBox="1"/>
          <p:nvPr/>
        </p:nvSpPr>
        <p:spPr>
          <a:xfrm>
            <a:off x="800100" y="382181"/>
            <a:ext cx="6109138" cy="369332"/>
          </a:xfrm>
          <a:prstGeom prst="rect">
            <a:avLst/>
          </a:prstGeom>
          <a:noFill/>
        </p:spPr>
        <p:txBody>
          <a:bodyPr wrap="square">
            <a:spAutoFit/>
          </a:bodyPr>
          <a:lstStyle/>
          <a:p>
            <a:r>
              <a:rPr lang="en-US" b="0" i="0" dirty="0">
                <a:solidFill>
                  <a:srgbClr val="000000"/>
                </a:solidFill>
                <a:effectLst/>
                <a:latin typeface="Times New Roman" panose="02020603050405020304" pitchFamily="18" charset="0"/>
                <a:cs typeface="Times New Roman" panose="02020603050405020304" pitchFamily="18" charset="0"/>
              </a:rPr>
              <a:t>Enter the unique digits that satisfy the given equation</a:t>
            </a:r>
            <a:r>
              <a:rPr lang="en-US" b="0" i="0" dirty="0">
                <a:solidFill>
                  <a:srgbClr val="000000"/>
                </a:solidFill>
                <a:effectLst/>
                <a:latin typeface="Nunito Sans"/>
              </a:rPr>
              <a:t>.</a:t>
            </a:r>
            <a:endParaRPr lang="en-IN" dirty="0"/>
          </a:p>
        </p:txBody>
      </p:sp>
      <p:pic>
        <p:nvPicPr>
          <p:cNvPr id="6" name="Picture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00100" y="1361180"/>
            <a:ext cx="3324689" cy="3410426"/>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7" name="TextBox 6"/>
          <p:cNvSpPr txBox="1"/>
          <p:nvPr/>
        </p:nvSpPr>
        <p:spPr>
          <a:xfrm>
            <a:off x="5586664" y="1361180"/>
            <a:ext cx="3234528" cy="369332"/>
          </a:xfrm>
          <a:prstGeom prst="rect">
            <a:avLst/>
          </a:prstGeom>
          <a:noFill/>
        </p:spPr>
        <p:txBody>
          <a:bodyPr wrap="square">
            <a:spAutoFit/>
          </a:bodyPr>
          <a:lstStyle/>
          <a:p>
            <a:r>
              <a:rPr lang="en-US" b="1" i="0" dirty="0">
                <a:solidFill>
                  <a:srgbClr val="000000"/>
                </a:solidFill>
                <a:effectLst/>
                <a:latin typeface="Times New Roman" panose="02020603050405020304" pitchFamily="18" charset="0"/>
                <a:cs typeface="Times New Roman" panose="02020603050405020304" pitchFamily="18" charset="0"/>
              </a:rPr>
              <a:t>Answer:</a:t>
            </a:r>
            <a:r>
              <a:rPr lang="en-US" b="0" i="0" dirty="0">
                <a:solidFill>
                  <a:srgbClr val="000000"/>
                </a:solidFill>
                <a:effectLst/>
                <a:latin typeface="Times New Roman" panose="02020603050405020304" pitchFamily="18" charset="0"/>
                <a:cs typeface="Times New Roman" panose="02020603050405020304" pitchFamily="18" charset="0"/>
              </a:rPr>
              <a:t> 6 × 7 + 3 = 45</a:t>
            </a:r>
            <a:endParaRPr lang="en-IN" dirty="0">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813714" y="0"/>
            <a:ext cx="1378286" cy="103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circle(in)">
                                      <p:cBhvr>
                                        <p:cTn id="19" dur="20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arn(inVertical)">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072" y="396042"/>
            <a:ext cx="495631" cy="369332"/>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11.</a:t>
            </a:r>
            <a:endParaRPr lang="en-IN" b="1"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74703" y="396042"/>
            <a:ext cx="6374231" cy="4354746"/>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34182" y="1108215"/>
            <a:ext cx="3407834" cy="2637992"/>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8" name="TextBox 7"/>
          <p:cNvSpPr txBox="1"/>
          <p:nvPr/>
        </p:nvSpPr>
        <p:spPr>
          <a:xfrm>
            <a:off x="7734182" y="559758"/>
            <a:ext cx="2394284" cy="369332"/>
          </a:xfrm>
          <a:prstGeom prst="rect">
            <a:avLst/>
          </a:prstGeom>
          <a:noFill/>
        </p:spPr>
        <p:txBody>
          <a:bodyPr wrap="square">
            <a:spAutoFit/>
          </a:bodyPr>
          <a:lstStyle/>
          <a:p>
            <a:r>
              <a:rPr lang="en-IN" b="1" i="0" dirty="0">
                <a:solidFill>
                  <a:srgbClr val="000000"/>
                </a:solidFill>
                <a:effectLst/>
                <a:latin typeface="Nunito Sans"/>
              </a:rPr>
              <a:t>Answer:</a:t>
            </a:r>
            <a:endParaRPr lang="en-IN" dirty="0"/>
          </a:p>
        </p:txBody>
      </p:sp>
      <p:sp>
        <p:nvSpPr>
          <p:cNvPr id="10" name="TextBox 9"/>
          <p:cNvSpPr txBox="1"/>
          <p:nvPr/>
        </p:nvSpPr>
        <p:spPr>
          <a:xfrm>
            <a:off x="7734182" y="4104457"/>
            <a:ext cx="4389640" cy="646331"/>
          </a:xfrm>
          <a:prstGeom prst="rect">
            <a:avLst/>
          </a:prstGeom>
          <a:noFill/>
        </p:spPr>
        <p:txBody>
          <a:bodyPr wrap="square">
            <a:spAutoFit/>
          </a:bodyPr>
          <a:lstStyle/>
          <a:p>
            <a:pPr algn="just"/>
            <a:r>
              <a:rPr lang="en-US" b="1" i="0" dirty="0">
                <a:solidFill>
                  <a:srgbClr val="000000"/>
                </a:solidFill>
                <a:effectLst/>
                <a:latin typeface="Nunito Sans"/>
              </a:rPr>
              <a:t>Explanation:</a:t>
            </a:r>
            <a:endParaRPr lang="en-US" b="0" i="0" dirty="0">
              <a:solidFill>
                <a:srgbClr val="333333"/>
              </a:solidFill>
              <a:effectLst/>
              <a:latin typeface="Nunito Sans"/>
            </a:endParaRPr>
          </a:p>
          <a:p>
            <a:pPr algn="just"/>
            <a:r>
              <a:rPr lang="en-US" b="0" i="0" dirty="0">
                <a:solidFill>
                  <a:srgbClr val="000000"/>
                </a:solidFill>
                <a:effectLst/>
                <a:latin typeface="Nunito Sans"/>
              </a:rPr>
              <a:t>Elements along the diagonal are similar.</a:t>
            </a:r>
            <a:endParaRPr lang="en-US" b="0" i="0" dirty="0">
              <a:solidFill>
                <a:srgbClr val="333333"/>
              </a:solidFill>
              <a:effectLst/>
              <a:latin typeface="Nunito Sans"/>
            </a:endParaRP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13714" y="0"/>
            <a:ext cx="1378286" cy="103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circle(in)">
                                      <p:cBhvr>
                                        <p:cTn id="14" dur="2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circle(in)">
                                      <p:cBhvr>
                                        <p:cTn id="24" dur="20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barn(inVertical)">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813714" y="0"/>
            <a:ext cx="1378286" cy="103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179072" y="396042"/>
            <a:ext cx="495631" cy="369332"/>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12.</a:t>
            </a:r>
            <a:endParaRPr lang="en-IN" b="1" dirty="0">
              <a:latin typeface="Times New Roman" panose="02020603050405020304" pitchFamily="18" charset="0"/>
              <a:cs typeface="Times New Roman" panose="02020603050405020304" pitchFamily="18" charset="0"/>
            </a:endParaRPr>
          </a:p>
        </p:txBody>
      </p:sp>
      <p:sp>
        <p:nvSpPr>
          <p:cNvPr id="5" name="TextBox 4"/>
          <p:cNvSpPr txBox="1"/>
          <p:nvPr/>
        </p:nvSpPr>
        <p:spPr>
          <a:xfrm>
            <a:off x="806116" y="396042"/>
            <a:ext cx="6104020" cy="646331"/>
          </a:xfrm>
          <a:prstGeom prst="rect">
            <a:avLst/>
          </a:prstGeom>
          <a:noFill/>
        </p:spPr>
        <p:txBody>
          <a:bodyPr wrap="square">
            <a:spAutoFit/>
          </a:bodyPr>
          <a:lstStyle/>
          <a:p>
            <a:r>
              <a:rPr lang="en-US" b="0" i="0" dirty="0">
                <a:solidFill>
                  <a:srgbClr val="000000"/>
                </a:solidFill>
                <a:effectLst/>
                <a:latin typeface="Nunito Sans"/>
              </a:rPr>
              <a:t> </a:t>
            </a:r>
            <a:r>
              <a:rPr lang="en-US" b="0" i="0" dirty="0">
                <a:solidFill>
                  <a:srgbClr val="000000"/>
                </a:solidFill>
                <a:effectLst/>
                <a:latin typeface="Times New Roman" panose="02020603050405020304" pitchFamily="18" charset="0"/>
                <a:cs typeface="Times New Roman" panose="02020603050405020304" pitchFamily="18" charset="0"/>
              </a:rPr>
              <a:t>Identify the pattern in which the question grids are </a:t>
            </a:r>
            <a:r>
              <a:rPr lang="en-US" b="0" i="0" dirty="0" err="1">
                <a:solidFill>
                  <a:srgbClr val="000000"/>
                </a:solidFill>
                <a:effectLst/>
                <a:latin typeface="Times New Roman" panose="02020603050405020304" pitchFamily="18" charset="0"/>
                <a:cs typeface="Times New Roman" panose="02020603050405020304" pitchFamily="18" charset="0"/>
              </a:rPr>
              <a:t>coloured</a:t>
            </a:r>
            <a:r>
              <a:rPr lang="en-US" b="0" i="0" dirty="0">
                <a:solidFill>
                  <a:srgbClr val="000000"/>
                </a:solidFill>
                <a:effectLst/>
                <a:latin typeface="Times New Roman" panose="02020603050405020304" pitchFamily="18" charset="0"/>
                <a:cs typeface="Times New Roman" panose="02020603050405020304" pitchFamily="18" charset="0"/>
              </a:rPr>
              <a:t> and following the same pattern </a:t>
            </a:r>
            <a:r>
              <a:rPr lang="en-US" b="0" i="0" dirty="0" err="1">
                <a:solidFill>
                  <a:srgbClr val="000000"/>
                </a:solidFill>
                <a:effectLst/>
                <a:latin typeface="Times New Roman" panose="02020603050405020304" pitchFamily="18" charset="0"/>
                <a:cs typeface="Times New Roman" panose="02020603050405020304" pitchFamily="18" charset="0"/>
              </a:rPr>
              <a:t>colour</a:t>
            </a:r>
            <a:r>
              <a:rPr lang="en-US" b="0" i="0" dirty="0">
                <a:solidFill>
                  <a:srgbClr val="000000"/>
                </a:solidFill>
                <a:effectLst/>
                <a:latin typeface="Times New Roman" panose="02020603050405020304" pitchFamily="18" charset="0"/>
                <a:cs typeface="Times New Roman" panose="02020603050405020304" pitchFamily="18" charset="0"/>
              </a:rPr>
              <a:t> the given grids</a:t>
            </a:r>
            <a:r>
              <a:rPr lang="en-US" b="0" i="0" dirty="0">
                <a:solidFill>
                  <a:srgbClr val="000000"/>
                </a:solidFill>
                <a:effectLst/>
                <a:latin typeface="Nunito Sans"/>
              </a:rPr>
              <a:t>.</a:t>
            </a:r>
            <a:endParaRPr lang="en-IN"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7168" y="1288920"/>
            <a:ext cx="5975683" cy="4280160"/>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circle(in)">
                                      <p:cBhvr>
                                        <p:cTn id="19"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813714" y="0"/>
            <a:ext cx="1378286" cy="103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689810" y="518854"/>
            <a:ext cx="6160168" cy="369332"/>
          </a:xfrm>
          <a:prstGeom prst="rect">
            <a:avLst/>
          </a:prstGeom>
          <a:noFill/>
        </p:spPr>
        <p:txBody>
          <a:bodyPr wrap="square">
            <a:spAutoFit/>
          </a:bodyPr>
          <a:lstStyle/>
          <a:p>
            <a:r>
              <a:rPr lang="en-IN" b="1" i="0" dirty="0">
                <a:solidFill>
                  <a:srgbClr val="000000"/>
                </a:solidFill>
                <a:effectLst/>
                <a:latin typeface="Times New Roman" panose="02020603050405020304" pitchFamily="18" charset="0"/>
                <a:cs typeface="Times New Roman" panose="02020603050405020304" pitchFamily="18" charset="0"/>
              </a:rPr>
              <a:t>Answer:</a:t>
            </a:r>
            <a:endParaRPr lang="en-IN"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810" y="1168292"/>
            <a:ext cx="5715798" cy="3943900"/>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8" name="TextBox 7"/>
          <p:cNvSpPr txBox="1"/>
          <p:nvPr/>
        </p:nvSpPr>
        <p:spPr>
          <a:xfrm>
            <a:off x="6886870" y="1168292"/>
            <a:ext cx="3589421" cy="1477328"/>
          </a:xfrm>
          <a:prstGeom prst="rect">
            <a:avLst/>
          </a:prstGeom>
          <a:noFill/>
        </p:spPr>
        <p:txBody>
          <a:bodyPr wrap="square">
            <a:spAutoFit/>
          </a:bodyPr>
          <a:lstStyle/>
          <a:p>
            <a:pPr algn="just"/>
            <a:r>
              <a:rPr lang="en-US" b="1" i="0" dirty="0">
                <a:solidFill>
                  <a:srgbClr val="000000"/>
                </a:solidFill>
                <a:effectLst/>
                <a:latin typeface="Nunito Sans"/>
              </a:rPr>
              <a:t>Explanation:</a:t>
            </a:r>
            <a:endParaRPr lang="en-US" b="0" i="0" dirty="0">
              <a:solidFill>
                <a:srgbClr val="333333"/>
              </a:solidFill>
              <a:effectLst/>
              <a:latin typeface="Nunito Sans"/>
            </a:endParaRPr>
          </a:p>
          <a:p>
            <a:pPr algn="just"/>
            <a:r>
              <a:rPr lang="en-US" b="0" i="0" dirty="0">
                <a:solidFill>
                  <a:srgbClr val="000000"/>
                </a:solidFill>
                <a:effectLst/>
                <a:latin typeface="Nunito Sans"/>
              </a:rPr>
              <a:t>Grids with elements in the range of 0 to 4 are colored green. Grids with elements in the range of 5 to 9 are colored grey.</a:t>
            </a:r>
            <a:endParaRPr lang="en-US" b="0" i="0" dirty="0">
              <a:solidFill>
                <a:srgbClr val="333333"/>
              </a:solidFill>
              <a:effectLst/>
              <a:latin typeface="Nunito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072" y="396042"/>
            <a:ext cx="495631" cy="369332"/>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13.</a:t>
            </a:r>
            <a:endParaRPr lang="en-IN" b="1" dirty="0">
              <a:latin typeface="Times New Roman" panose="02020603050405020304" pitchFamily="18" charset="0"/>
              <a:cs typeface="Times New Roman" panose="02020603050405020304" pitchFamily="18" charset="0"/>
            </a:endParaRPr>
          </a:p>
        </p:txBody>
      </p:sp>
      <p:sp>
        <p:nvSpPr>
          <p:cNvPr id="4" name="TextBox 3"/>
          <p:cNvSpPr txBox="1"/>
          <p:nvPr/>
        </p:nvSpPr>
        <p:spPr>
          <a:xfrm>
            <a:off x="674703" y="388202"/>
            <a:ext cx="3605463" cy="377172"/>
          </a:xfrm>
          <a:prstGeom prst="rect">
            <a:avLst/>
          </a:prstGeom>
          <a:noFill/>
        </p:spPr>
        <p:txBody>
          <a:bodyPr wrap="square">
            <a:spAutoFit/>
          </a:bodyPr>
          <a:lstStyle/>
          <a:p>
            <a:r>
              <a:rPr lang="en-IN" b="0" i="0" dirty="0">
                <a:solidFill>
                  <a:srgbClr val="000000"/>
                </a:solidFill>
                <a:effectLst/>
                <a:latin typeface="Times New Roman" panose="02020603050405020304" pitchFamily="18" charset="0"/>
                <a:cs typeface="Times New Roman" panose="02020603050405020304" pitchFamily="18" charset="0"/>
              </a:rPr>
              <a:t>Pick the odd one</a:t>
            </a:r>
            <a:r>
              <a:rPr lang="en-IN" b="0" i="0" dirty="0">
                <a:solidFill>
                  <a:srgbClr val="000000"/>
                </a:solidFill>
                <a:effectLst/>
                <a:latin typeface="Nunito Sans"/>
              </a:rPr>
              <a:t>.</a:t>
            </a:r>
            <a:endParaRPr lang="en-IN" dirty="0"/>
          </a:p>
        </p:txBody>
      </p:sp>
      <p:pic>
        <p:nvPicPr>
          <p:cNvPr id="6" name="Picture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74703" y="1474537"/>
            <a:ext cx="5490821" cy="989262"/>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8" name="TextBox 7"/>
          <p:cNvSpPr txBox="1"/>
          <p:nvPr/>
        </p:nvSpPr>
        <p:spPr>
          <a:xfrm>
            <a:off x="674703" y="3655538"/>
            <a:ext cx="6104020" cy="1477328"/>
          </a:xfrm>
          <a:prstGeom prst="rect">
            <a:avLst/>
          </a:prstGeom>
          <a:noFill/>
        </p:spPr>
        <p:txBody>
          <a:bodyPr wrap="square">
            <a:spAutoFit/>
          </a:bodyPr>
          <a:lstStyle/>
          <a:p>
            <a:pPr algn="just"/>
            <a:r>
              <a:rPr lang="en-US" b="1" dirty="0">
                <a:solidFill>
                  <a:srgbClr val="000000"/>
                </a:solidFill>
                <a:effectLst/>
                <a:latin typeface="Times New Roman" panose="02020603050405020304" pitchFamily="18" charset="0"/>
                <a:cs typeface="Times New Roman" panose="02020603050405020304" pitchFamily="18" charset="0"/>
              </a:rPr>
              <a:t>Answer:</a:t>
            </a:r>
            <a:r>
              <a:rPr lang="en-US" b="0" dirty="0">
                <a:solidFill>
                  <a:srgbClr val="000000"/>
                </a:solidFill>
                <a:effectLst/>
                <a:latin typeface="Times New Roman" panose="02020603050405020304" pitchFamily="18" charset="0"/>
                <a:cs typeface="Times New Roman" panose="02020603050405020304" pitchFamily="18" charset="0"/>
              </a:rPr>
              <a:t> B</a:t>
            </a:r>
            <a:endParaRPr lang="en-US" b="0" dirty="0">
              <a:effectLst/>
              <a:latin typeface="Times New Roman" panose="02020603050405020304" pitchFamily="18" charset="0"/>
              <a:cs typeface="Times New Roman" panose="02020603050405020304" pitchFamily="18" charset="0"/>
            </a:endParaRPr>
          </a:p>
          <a:p>
            <a:pPr algn="just"/>
            <a:r>
              <a:rPr lang="en-US" b="1" dirty="0">
                <a:solidFill>
                  <a:srgbClr val="000000"/>
                </a:solidFill>
                <a:effectLst/>
                <a:latin typeface="Times New Roman" panose="02020603050405020304" pitchFamily="18" charset="0"/>
                <a:cs typeface="Times New Roman" panose="02020603050405020304" pitchFamily="18" charset="0"/>
              </a:rPr>
              <a:t>Explanation:</a:t>
            </a:r>
            <a:endParaRPr lang="en-US" b="0" dirty="0">
              <a:effectLst/>
              <a:latin typeface="Times New Roman" panose="02020603050405020304" pitchFamily="18" charset="0"/>
              <a:cs typeface="Times New Roman" panose="02020603050405020304" pitchFamily="18" charset="0"/>
            </a:endParaRPr>
          </a:p>
          <a:p>
            <a:pPr algn="just"/>
            <a:r>
              <a:rPr lang="en-US" b="0" dirty="0">
                <a:solidFill>
                  <a:srgbClr val="000000"/>
                </a:solidFill>
                <a:effectLst/>
                <a:latin typeface="Times New Roman" panose="02020603050405020304" pitchFamily="18" charset="0"/>
                <a:cs typeface="Times New Roman" panose="02020603050405020304" pitchFamily="18" charset="0"/>
              </a:rPr>
              <a:t>A vertical line, a plus sign and a cross mark repeat in a cycle.</a:t>
            </a:r>
            <a:endParaRPr lang="en-US" b="0" dirty="0">
              <a:effectLst/>
              <a:latin typeface="Times New Roman" panose="02020603050405020304" pitchFamily="18" charset="0"/>
              <a:cs typeface="Times New Roman" panose="02020603050405020304" pitchFamily="18" charset="0"/>
            </a:endParaRPr>
          </a:p>
          <a:p>
            <a:br>
              <a:rPr lang="en-US" b="0" dirty="0">
                <a:effectLst/>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813714" y="0"/>
            <a:ext cx="1378286" cy="103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circle(in)">
                                      <p:cBhvr>
                                        <p:cTn id="19" dur="20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arn(inVertical)">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072" y="396042"/>
            <a:ext cx="495631" cy="369332"/>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14.</a:t>
            </a:r>
            <a:endParaRPr lang="en-IN" b="1" dirty="0">
              <a:latin typeface="Times New Roman" panose="02020603050405020304" pitchFamily="18" charset="0"/>
              <a:cs typeface="Times New Roman" panose="02020603050405020304" pitchFamily="18" charset="0"/>
            </a:endParaRPr>
          </a:p>
        </p:txBody>
      </p:sp>
      <p:sp>
        <p:nvSpPr>
          <p:cNvPr id="4" name="TextBox 3"/>
          <p:cNvSpPr txBox="1"/>
          <p:nvPr/>
        </p:nvSpPr>
        <p:spPr>
          <a:xfrm>
            <a:off x="806115" y="399234"/>
            <a:ext cx="6104020" cy="369332"/>
          </a:xfrm>
          <a:prstGeom prst="rect">
            <a:avLst/>
          </a:prstGeom>
          <a:noFill/>
        </p:spPr>
        <p:txBody>
          <a:bodyPr wrap="square">
            <a:spAutoFit/>
          </a:bodyPr>
          <a:lstStyle/>
          <a:p>
            <a:r>
              <a:rPr lang="en-US" b="0" i="0" dirty="0">
                <a:solidFill>
                  <a:srgbClr val="000000"/>
                </a:solidFill>
                <a:effectLst/>
                <a:latin typeface="Times New Roman" panose="02020603050405020304" pitchFamily="18" charset="0"/>
                <a:cs typeface="Times New Roman" panose="02020603050405020304" pitchFamily="18" charset="0"/>
              </a:rPr>
              <a:t>Move the red ball to the hole (marked black) in the given grid</a:t>
            </a:r>
            <a:r>
              <a:rPr lang="en-US" b="0" i="0" dirty="0">
                <a:solidFill>
                  <a:srgbClr val="000000"/>
                </a:solidFill>
                <a:effectLst/>
                <a:latin typeface="Nunito Sans"/>
              </a:rPr>
              <a:t>.</a:t>
            </a:r>
            <a:endParaRPr lang="en-IN" dirty="0"/>
          </a:p>
        </p:txBody>
      </p:sp>
      <p:pic>
        <p:nvPicPr>
          <p:cNvPr id="6" name="Picture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94138" y="1072073"/>
            <a:ext cx="4099755" cy="3788662"/>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8" name="TextBox 7"/>
          <p:cNvSpPr txBox="1"/>
          <p:nvPr/>
        </p:nvSpPr>
        <p:spPr>
          <a:xfrm>
            <a:off x="5586664" y="957516"/>
            <a:ext cx="5947610" cy="2031325"/>
          </a:xfrm>
          <a:prstGeom prst="rect">
            <a:avLst/>
          </a:prstGeom>
          <a:noFill/>
        </p:spPr>
        <p:txBody>
          <a:bodyPr wrap="square">
            <a:spAutoFit/>
          </a:bodyPr>
          <a:lstStyle/>
          <a:p>
            <a:pPr algn="just"/>
            <a:r>
              <a:rPr lang="en-US" b="1" i="0" dirty="0">
                <a:solidFill>
                  <a:srgbClr val="000000"/>
                </a:solidFill>
                <a:effectLst/>
                <a:latin typeface="Times New Roman" panose="02020603050405020304" pitchFamily="18" charset="0"/>
                <a:cs typeface="Times New Roman" panose="02020603050405020304" pitchFamily="18" charset="0"/>
              </a:rPr>
              <a:t>Answer &amp; Explanation:</a:t>
            </a:r>
            <a:endParaRPr lang="en-US" b="0" i="0" dirty="0">
              <a:solidFill>
                <a:srgbClr val="333333"/>
              </a:solidFill>
              <a:effectLst/>
              <a:latin typeface="Times New Roman" panose="02020603050405020304" pitchFamily="18" charset="0"/>
              <a:cs typeface="Times New Roman" panose="02020603050405020304" pitchFamily="18" charset="0"/>
            </a:endParaRPr>
          </a:p>
          <a:p>
            <a:pPr algn="just"/>
            <a:r>
              <a:rPr lang="en-US" b="0" i="0" dirty="0">
                <a:solidFill>
                  <a:srgbClr val="000000"/>
                </a:solidFill>
                <a:effectLst/>
                <a:latin typeface="Times New Roman" panose="02020603050405020304" pitchFamily="18" charset="0"/>
                <a:cs typeface="Times New Roman" panose="02020603050405020304" pitchFamily="18" charset="0"/>
              </a:rPr>
              <a:t>The required moves are:</a:t>
            </a:r>
            <a:endParaRPr lang="en-US" b="0" i="0" dirty="0">
              <a:solidFill>
                <a:srgbClr val="333333"/>
              </a:solidFill>
              <a:effectLst/>
              <a:latin typeface="Times New Roman" panose="02020603050405020304" pitchFamily="18" charset="0"/>
              <a:cs typeface="Times New Roman" panose="02020603050405020304" pitchFamily="18" charset="0"/>
            </a:endParaRPr>
          </a:p>
          <a:p>
            <a:pPr algn="just"/>
            <a:r>
              <a:rPr lang="en-US" b="0" i="0" dirty="0" err="1">
                <a:solidFill>
                  <a:srgbClr val="000000"/>
                </a:solidFill>
                <a:effectLst/>
                <a:latin typeface="Times New Roman" panose="02020603050405020304" pitchFamily="18" charset="0"/>
                <a:cs typeface="Times New Roman" panose="02020603050405020304" pitchFamily="18" charset="0"/>
              </a:rPr>
              <a:t>i</a:t>
            </a:r>
            <a:r>
              <a:rPr lang="en-US" b="0" i="0" dirty="0">
                <a:solidFill>
                  <a:srgbClr val="000000"/>
                </a:solidFill>
                <a:effectLst/>
                <a:latin typeface="Times New Roman" panose="02020603050405020304" pitchFamily="18" charset="0"/>
                <a:cs typeface="Times New Roman" panose="02020603050405020304" pitchFamily="18" charset="0"/>
              </a:rPr>
              <a:t>) Purple block and the ball – 2 positions leftward</a:t>
            </a:r>
            <a:endParaRPr lang="en-US" b="0" i="0" dirty="0">
              <a:solidFill>
                <a:srgbClr val="333333"/>
              </a:solidFill>
              <a:effectLst/>
              <a:latin typeface="Times New Roman" panose="02020603050405020304" pitchFamily="18" charset="0"/>
              <a:cs typeface="Times New Roman" panose="02020603050405020304" pitchFamily="18" charset="0"/>
            </a:endParaRPr>
          </a:p>
          <a:p>
            <a:pPr algn="just"/>
            <a:r>
              <a:rPr lang="en-US" b="0" i="0" dirty="0">
                <a:solidFill>
                  <a:srgbClr val="000000"/>
                </a:solidFill>
                <a:effectLst/>
                <a:latin typeface="Times New Roman" panose="02020603050405020304" pitchFamily="18" charset="0"/>
                <a:cs typeface="Times New Roman" panose="02020603050405020304" pitchFamily="18" charset="0"/>
              </a:rPr>
              <a:t>ii) Green block – 2 positions upward</a:t>
            </a:r>
            <a:endParaRPr lang="en-US" b="0" i="0" dirty="0">
              <a:solidFill>
                <a:srgbClr val="333333"/>
              </a:solidFill>
              <a:effectLst/>
              <a:latin typeface="Times New Roman" panose="02020603050405020304" pitchFamily="18" charset="0"/>
              <a:cs typeface="Times New Roman" panose="02020603050405020304" pitchFamily="18" charset="0"/>
            </a:endParaRPr>
          </a:p>
          <a:p>
            <a:pPr algn="just"/>
            <a:r>
              <a:rPr lang="en-US" b="0" i="0" dirty="0">
                <a:solidFill>
                  <a:srgbClr val="000000"/>
                </a:solidFill>
                <a:effectLst/>
                <a:latin typeface="Times New Roman" panose="02020603050405020304" pitchFamily="18" charset="0"/>
                <a:cs typeface="Times New Roman" panose="02020603050405020304" pitchFamily="18" charset="0"/>
              </a:rPr>
              <a:t>ii) Brown block – 1 position rightward and 1 position upward</a:t>
            </a:r>
            <a:endParaRPr lang="en-US" b="0" i="0" dirty="0">
              <a:solidFill>
                <a:srgbClr val="333333"/>
              </a:solidFill>
              <a:effectLst/>
              <a:latin typeface="Times New Roman" panose="02020603050405020304" pitchFamily="18" charset="0"/>
              <a:cs typeface="Times New Roman" panose="02020603050405020304" pitchFamily="18" charset="0"/>
            </a:endParaRPr>
          </a:p>
          <a:p>
            <a:pPr algn="just"/>
            <a:r>
              <a:rPr lang="en-US" b="0" i="0" dirty="0">
                <a:solidFill>
                  <a:srgbClr val="000000"/>
                </a:solidFill>
                <a:effectLst/>
                <a:latin typeface="Times New Roman" panose="02020603050405020304" pitchFamily="18" charset="0"/>
                <a:cs typeface="Times New Roman" panose="02020603050405020304" pitchFamily="18" charset="0"/>
              </a:rPr>
              <a:t>iii) Yellow block – 1 position downward and 1 position rightward</a:t>
            </a:r>
            <a:endParaRPr lang="en-US" b="0" i="0" dirty="0">
              <a:solidFill>
                <a:srgbClr val="333333"/>
              </a:solidFill>
              <a:effectLst/>
              <a:latin typeface="Times New Roman" panose="02020603050405020304" pitchFamily="18" charset="0"/>
              <a:cs typeface="Times New Roman" panose="02020603050405020304" pitchFamily="18" charset="0"/>
            </a:endParaRP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43147" y="3946357"/>
            <a:ext cx="2063708" cy="1908374"/>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12" name="TextBox 11"/>
          <p:cNvSpPr txBox="1"/>
          <p:nvPr/>
        </p:nvSpPr>
        <p:spPr>
          <a:xfrm>
            <a:off x="5586664" y="2988840"/>
            <a:ext cx="6240382" cy="923330"/>
          </a:xfrm>
          <a:prstGeom prst="rect">
            <a:avLst/>
          </a:prstGeom>
          <a:noFill/>
        </p:spPr>
        <p:txBody>
          <a:bodyPr wrap="square">
            <a:spAutoFit/>
          </a:bodyPr>
          <a:lstStyle/>
          <a:p>
            <a:r>
              <a:rPr lang="en-US" b="0" i="0" dirty="0">
                <a:solidFill>
                  <a:srgbClr val="000000"/>
                </a:solidFill>
                <a:effectLst/>
                <a:latin typeface="Nunito Sans"/>
              </a:rPr>
              <a:t>After these movements, the grid changes as:</a:t>
            </a:r>
            <a:endParaRPr lang="en-US" b="0" i="0" dirty="0">
              <a:solidFill>
                <a:srgbClr val="000000"/>
              </a:solidFill>
              <a:effectLst/>
              <a:latin typeface="Nunito Sans"/>
            </a:endParaRPr>
          </a:p>
          <a:p>
            <a:r>
              <a:rPr lang="en-US" b="0" i="0" dirty="0">
                <a:solidFill>
                  <a:srgbClr val="000000"/>
                </a:solidFill>
                <a:effectLst/>
                <a:latin typeface="Nunito Sans"/>
              </a:rPr>
              <a:t>Now, the red ball can be taken to the destination without obstacles.</a:t>
            </a:r>
            <a:endParaRPr lang="en-IN"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13714" y="0"/>
            <a:ext cx="1378286" cy="103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circle(in)">
                                      <p:cBhvr>
                                        <p:cTn id="19" dur="20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arn(inVertical)">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barn(inVertical)">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circle(in)">
                                      <p:cBhvr>
                                        <p:cTn id="34"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8"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072" y="396042"/>
            <a:ext cx="495631" cy="369332"/>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15.</a:t>
            </a:r>
            <a:endParaRPr lang="en-IN" b="1" dirty="0">
              <a:latin typeface="Times New Roman" panose="02020603050405020304" pitchFamily="18" charset="0"/>
              <a:cs typeface="Times New Roman" panose="02020603050405020304" pitchFamily="18" charset="0"/>
            </a:endParaRPr>
          </a:p>
        </p:txBody>
      </p:sp>
      <p:sp>
        <p:nvSpPr>
          <p:cNvPr id="4" name="TextBox 3"/>
          <p:cNvSpPr txBox="1"/>
          <p:nvPr/>
        </p:nvSpPr>
        <p:spPr>
          <a:xfrm>
            <a:off x="674703" y="396042"/>
            <a:ext cx="3412957" cy="369332"/>
          </a:xfrm>
          <a:prstGeom prst="rect">
            <a:avLst/>
          </a:prstGeom>
          <a:noFill/>
        </p:spPr>
        <p:txBody>
          <a:bodyPr wrap="square">
            <a:spAutoFit/>
          </a:bodyPr>
          <a:lstStyle/>
          <a:p>
            <a:r>
              <a:rPr lang="en-IN" b="0" i="0" dirty="0">
                <a:solidFill>
                  <a:srgbClr val="000000"/>
                </a:solidFill>
                <a:effectLst/>
                <a:latin typeface="Times New Roman" panose="02020603050405020304" pitchFamily="18" charset="0"/>
                <a:cs typeface="Times New Roman" panose="02020603050405020304" pitchFamily="18" charset="0"/>
              </a:rPr>
              <a:t>Find the missing part.</a:t>
            </a:r>
            <a:endParaRPr lang="en-IN"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74703" y="1457728"/>
            <a:ext cx="4037407" cy="3435114"/>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813714" y="0"/>
            <a:ext cx="1378286" cy="103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5650832" y="1457728"/>
            <a:ext cx="5017167" cy="2585323"/>
          </a:xfrm>
          <a:prstGeom prst="rect">
            <a:avLst/>
          </a:prstGeom>
          <a:noFill/>
        </p:spPr>
        <p:txBody>
          <a:bodyPr wrap="square">
            <a:spAutoFit/>
          </a:bodyPr>
          <a:lstStyle/>
          <a:p>
            <a:pPr algn="just"/>
            <a:r>
              <a:rPr lang="en-US" b="1" dirty="0">
                <a:solidFill>
                  <a:srgbClr val="000000"/>
                </a:solidFill>
                <a:effectLst/>
              </a:rPr>
              <a:t>Answer:</a:t>
            </a:r>
            <a:r>
              <a:rPr lang="en-US" b="0" dirty="0">
                <a:solidFill>
                  <a:srgbClr val="000000"/>
                </a:solidFill>
                <a:effectLst/>
              </a:rPr>
              <a:t> C</a:t>
            </a:r>
            <a:endParaRPr lang="en-US" b="0" dirty="0">
              <a:effectLst/>
            </a:endParaRPr>
          </a:p>
          <a:p>
            <a:pPr algn="just"/>
            <a:r>
              <a:rPr lang="en-US" b="1" dirty="0">
                <a:solidFill>
                  <a:srgbClr val="000000"/>
                </a:solidFill>
                <a:effectLst/>
              </a:rPr>
              <a:t>Explanation:</a:t>
            </a:r>
            <a:endParaRPr lang="en-US" b="0" dirty="0">
              <a:effectLst/>
            </a:endParaRPr>
          </a:p>
          <a:p>
            <a:pPr algn="just"/>
            <a:r>
              <a:rPr lang="en-US" b="0" dirty="0">
                <a:solidFill>
                  <a:srgbClr val="000000"/>
                </a:solidFill>
                <a:effectLst/>
              </a:rPr>
              <a:t>Considering column wise,</a:t>
            </a:r>
            <a:endParaRPr lang="en-US" b="0" dirty="0">
              <a:effectLst/>
            </a:endParaRPr>
          </a:p>
          <a:p>
            <a:pPr algn="just"/>
            <a:r>
              <a:rPr lang="en-US" b="0" dirty="0">
                <a:solidFill>
                  <a:srgbClr val="000000"/>
                </a:solidFill>
                <a:effectLst/>
              </a:rPr>
              <a:t>Figure 1 + Figure 2 = Figure 3</a:t>
            </a:r>
            <a:endParaRPr lang="en-US" b="0" dirty="0">
              <a:effectLst/>
            </a:endParaRPr>
          </a:p>
          <a:p>
            <a:pPr algn="just"/>
            <a:r>
              <a:rPr lang="en-US" b="0" dirty="0">
                <a:solidFill>
                  <a:srgbClr val="000000"/>
                </a:solidFill>
                <a:effectLst/>
              </a:rPr>
              <a:t>The non-overlapping parts between figures 1 and 2 are shaded in yellow. The overlapping parts are shaded in blue.</a:t>
            </a:r>
            <a:endParaRPr lang="en-US" b="0" dirty="0">
              <a:effectLst/>
            </a:endParaRPr>
          </a:p>
          <a:p>
            <a:br>
              <a:rPr lang="en-US" b="0" dirty="0">
                <a:effectLst/>
              </a:rPr>
            </a:b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circle(in)">
                                      <p:cBhvr>
                                        <p:cTn id="19" dur="20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inVertical)">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813714" y="0"/>
            <a:ext cx="1378286" cy="103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179072" y="396042"/>
            <a:ext cx="495631" cy="369332"/>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16.</a:t>
            </a:r>
            <a:endParaRPr lang="en-IN" b="1" dirty="0">
              <a:latin typeface="Times New Roman" panose="02020603050405020304" pitchFamily="18" charset="0"/>
              <a:cs typeface="Times New Roman" panose="02020603050405020304" pitchFamily="18" charset="0"/>
            </a:endParaRPr>
          </a:p>
        </p:txBody>
      </p:sp>
      <p:sp>
        <p:nvSpPr>
          <p:cNvPr id="5" name="TextBox 4"/>
          <p:cNvSpPr txBox="1"/>
          <p:nvPr/>
        </p:nvSpPr>
        <p:spPr>
          <a:xfrm>
            <a:off x="674703" y="396042"/>
            <a:ext cx="6104020" cy="369332"/>
          </a:xfrm>
          <a:prstGeom prst="rect">
            <a:avLst/>
          </a:prstGeom>
          <a:noFill/>
        </p:spPr>
        <p:txBody>
          <a:bodyPr wrap="square">
            <a:spAutoFit/>
          </a:bodyPr>
          <a:lstStyle/>
          <a:p>
            <a:r>
              <a:rPr lang="en-US" b="0" i="0" dirty="0">
                <a:solidFill>
                  <a:srgbClr val="000000"/>
                </a:solidFill>
                <a:effectLst/>
                <a:latin typeface="Times New Roman" panose="02020603050405020304" pitchFamily="18" charset="0"/>
                <a:cs typeface="Times New Roman" panose="02020603050405020304" pitchFamily="18" charset="0"/>
              </a:rPr>
              <a:t>Enter the unique digits that satisfy the given equation</a:t>
            </a:r>
            <a:r>
              <a:rPr lang="en-US" b="0" i="0" dirty="0">
                <a:solidFill>
                  <a:srgbClr val="000000"/>
                </a:solidFill>
                <a:effectLst/>
                <a:latin typeface="Nunito Sans"/>
              </a:rPr>
              <a:t>.</a:t>
            </a:r>
            <a:endParaRPr lang="en-IN"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139" y="1374366"/>
            <a:ext cx="3747819" cy="3908900"/>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9" name="TextBox 8"/>
          <p:cNvSpPr txBox="1"/>
          <p:nvPr/>
        </p:nvSpPr>
        <p:spPr>
          <a:xfrm>
            <a:off x="6096000" y="1513490"/>
            <a:ext cx="2145631" cy="1477328"/>
          </a:xfrm>
          <a:prstGeom prst="rect">
            <a:avLst/>
          </a:prstGeom>
          <a:noFill/>
        </p:spPr>
        <p:txBody>
          <a:bodyPr wrap="square">
            <a:spAutoFit/>
          </a:bodyPr>
          <a:lstStyle/>
          <a:p>
            <a:pPr algn="just"/>
            <a:r>
              <a:rPr lang="en-US" b="1" i="0" dirty="0">
                <a:solidFill>
                  <a:srgbClr val="000000"/>
                </a:solidFill>
                <a:effectLst/>
                <a:latin typeface="Times New Roman" panose="02020603050405020304" pitchFamily="18" charset="0"/>
                <a:cs typeface="Times New Roman" panose="02020603050405020304" pitchFamily="18" charset="0"/>
              </a:rPr>
              <a:t>Answer:</a:t>
            </a:r>
            <a:endParaRPr lang="en-US" b="0" i="0" dirty="0">
              <a:solidFill>
                <a:srgbClr val="333333"/>
              </a:solidFill>
              <a:effectLst/>
              <a:latin typeface="Times New Roman" panose="02020603050405020304" pitchFamily="18" charset="0"/>
              <a:cs typeface="Times New Roman" panose="02020603050405020304" pitchFamily="18" charset="0"/>
            </a:endParaRPr>
          </a:p>
          <a:p>
            <a:pPr algn="just"/>
            <a:r>
              <a:rPr lang="en-US" b="0" i="0" dirty="0">
                <a:solidFill>
                  <a:srgbClr val="000000"/>
                </a:solidFill>
                <a:effectLst/>
                <a:latin typeface="Times New Roman" panose="02020603050405020304" pitchFamily="18" charset="0"/>
                <a:cs typeface="Times New Roman" panose="02020603050405020304" pitchFamily="18" charset="0"/>
              </a:rPr>
              <a:t>3 ÷ 6 × 4 = 2</a:t>
            </a:r>
            <a:endParaRPr lang="en-US" b="0" i="0" dirty="0">
              <a:solidFill>
                <a:srgbClr val="333333"/>
              </a:solidFill>
              <a:effectLst/>
              <a:latin typeface="Times New Roman" panose="02020603050405020304" pitchFamily="18" charset="0"/>
              <a:cs typeface="Times New Roman" panose="02020603050405020304" pitchFamily="18" charset="0"/>
            </a:endParaRPr>
          </a:p>
          <a:p>
            <a:pPr algn="just"/>
            <a:r>
              <a:rPr lang="en-US" b="0" i="0" dirty="0">
                <a:solidFill>
                  <a:srgbClr val="000000"/>
                </a:solidFill>
                <a:effectLst/>
                <a:latin typeface="Times New Roman" panose="02020603050405020304" pitchFamily="18" charset="0"/>
                <a:cs typeface="Times New Roman" panose="02020603050405020304" pitchFamily="18" charset="0"/>
              </a:rPr>
              <a:t>1 ÷ 3 × 6 = 2</a:t>
            </a:r>
            <a:endParaRPr lang="en-US" b="0" i="0" dirty="0">
              <a:solidFill>
                <a:srgbClr val="333333"/>
              </a:solidFill>
              <a:effectLst/>
              <a:latin typeface="Times New Roman" panose="02020603050405020304" pitchFamily="18" charset="0"/>
              <a:cs typeface="Times New Roman" panose="02020603050405020304" pitchFamily="18" charset="0"/>
            </a:endParaRPr>
          </a:p>
          <a:p>
            <a:pPr algn="just"/>
            <a:r>
              <a:rPr lang="en-US" b="0" i="0" dirty="0">
                <a:solidFill>
                  <a:srgbClr val="000000"/>
                </a:solidFill>
                <a:effectLst/>
                <a:latin typeface="Times New Roman" panose="02020603050405020304" pitchFamily="18" charset="0"/>
                <a:cs typeface="Times New Roman" panose="02020603050405020304" pitchFamily="18" charset="0"/>
              </a:rPr>
              <a:t>1 ÷ 4 × 8 = 2</a:t>
            </a:r>
            <a:endParaRPr lang="en-US" b="0" i="0" dirty="0">
              <a:solidFill>
                <a:srgbClr val="333333"/>
              </a:solidFill>
              <a:effectLst/>
              <a:latin typeface="Times New Roman" panose="02020603050405020304" pitchFamily="18" charset="0"/>
              <a:cs typeface="Times New Roman" panose="02020603050405020304" pitchFamily="18" charset="0"/>
            </a:endParaRPr>
          </a:p>
          <a:p>
            <a:pPr algn="just"/>
            <a:r>
              <a:rPr lang="en-US" b="0" i="0" dirty="0">
                <a:solidFill>
                  <a:srgbClr val="000000"/>
                </a:solidFill>
                <a:effectLst/>
                <a:latin typeface="Times New Roman" panose="02020603050405020304" pitchFamily="18" charset="0"/>
                <a:cs typeface="Times New Roman" panose="02020603050405020304" pitchFamily="18" charset="0"/>
              </a:rPr>
              <a:t>3 ÷ 9 × 6 = 2</a:t>
            </a:r>
            <a:endParaRPr lang="en-US" b="0" i="0" dirty="0">
              <a:solidFill>
                <a:srgbClr val="333333"/>
              </a:solidFill>
              <a:effectLst/>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circle(in)">
                                      <p:cBhvr>
                                        <p:cTn id="19" dur="20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inVertical)">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072" y="396042"/>
            <a:ext cx="495631" cy="369332"/>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17.</a:t>
            </a:r>
            <a:endParaRPr lang="en-IN" b="1" dirty="0">
              <a:latin typeface="Times New Roman" panose="02020603050405020304" pitchFamily="18" charset="0"/>
              <a:cs typeface="Times New Roman" panose="02020603050405020304" pitchFamily="18" charset="0"/>
            </a:endParaRPr>
          </a:p>
        </p:txBody>
      </p:sp>
      <p:sp>
        <p:nvSpPr>
          <p:cNvPr id="4" name="TextBox 3"/>
          <p:cNvSpPr txBox="1"/>
          <p:nvPr/>
        </p:nvSpPr>
        <p:spPr>
          <a:xfrm>
            <a:off x="674703" y="388202"/>
            <a:ext cx="4150894" cy="377172"/>
          </a:xfrm>
          <a:prstGeom prst="rect">
            <a:avLst/>
          </a:prstGeom>
          <a:noFill/>
        </p:spPr>
        <p:txBody>
          <a:bodyPr wrap="square">
            <a:spAutoFit/>
          </a:bodyPr>
          <a:lstStyle/>
          <a:p>
            <a:r>
              <a:rPr lang="en-US" b="0" i="0" dirty="0">
                <a:solidFill>
                  <a:srgbClr val="000000"/>
                </a:solidFill>
                <a:effectLst/>
                <a:latin typeface="Times New Roman" panose="02020603050405020304" pitchFamily="18" charset="0"/>
                <a:cs typeface="Times New Roman" panose="02020603050405020304" pitchFamily="18" charset="0"/>
              </a:rPr>
              <a:t>Identify the order of rearrangement</a:t>
            </a:r>
            <a:r>
              <a:rPr lang="en-US" b="0" i="0" dirty="0">
                <a:solidFill>
                  <a:srgbClr val="000000"/>
                </a:solidFill>
                <a:effectLst/>
                <a:latin typeface="Nunito Sans"/>
              </a:rPr>
              <a:t>.</a:t>
            </a:r>
            <a:endParaRPr lang="en-IN" dirty="0"/>
          </a:p>
        </p:txBody>
      </p:sp>
      <p:pic>
        <p:nvPicPr>
          <p:cNvPr id="6" name="Picture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74703" y="1299118"/>
            <a:ext cx="3448050" cy="4038600"/>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813714" y="0"/>
            <a:ext cx="1378286" cy="103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5378116" y="1434497"/>
            <a:ext cx="4936957" cy="2585323"/>
          </a:xfrm>
          <a:prstGeom prst="rect">
            <a:avLst/>
          </a:prstGeom>
          <a:noFill/>
        </p:spPr>
        <p:txBody>
          <a:bodyPr wrap="square">
            <a:spAutoFit/>
          </a:bodyPr>
          <a:lstStyle/>
          <a:p>
            <a:pPr algn="just"/>
            <a:r>
              <a:rPr lang="en-US" b="1" i="0" dirty="0">
                <a:solidFill>
                  <a:srgbClr val="000000"/>
                </a:solidFill>
                <a:effectLst/>
                <a:latin typeface="Nunito Sans"/>
              </a:rPr>
              <a:t>Answer:</a:t>
            </a:r>
            <a:r>
              <a:rPr lang="en-US" b="0" i="0" dirty="0">
                <a:solidFill>
                  <a:srgbClr val="000000"/>
                </a:solidFill>
                <a:effectLst/>
                <a:latin typeface="Nunito Sans"/>
              </a:rPr>
              <a:t> 3241</a:t>
            </a:r>
            <a:endParaRPr lang="en-US" b="0" i="0" dirty="0">
              <a:solidFill>
                <a:srgbClr val="333333"/>
              </a:solidFill>
              <a:effectLst/>
              <a:latin typeface="Nunito Sans"/>
            </a:endParaRPr>
          </a:p>
          <a:p>
            <a:pPr algn="just"/>
            <a:r>
              <a:rPr lang="en-US" b="1" i="0" dirty="0">
                <a:solidFill>
                  <a:srgbClr val="000000"/>
                </a:solidFill>
                <a:effectLst/>
                <a:latin typeface="Nunito Sans"/>
              </a:rPr>
              <a:t>Explanation:</a:t>
            </a:r>
            <a:endParaRPr lang="en-US" b="0" i="0" dirty="0">
              <a:solidFill>
                <a:srgbClr val="333333"/>
              </a:solidFill>
              <a:effectLst/>
              <a:latin typeface="Nunito Sans"/>
            </a:endParaRPr>
          </a:p>
          <a:p>
            <a:pPr algn="just"/>
            <a:r>
              <a:rPr lang="en-US" b="0" i="0" dirty="0">
                <a:solidFill>
                  <a:srgbClr val="000000"/>
                </a:solidFill>
                <a:effectLst/>
                <a:latin typeface="Nunito Sans"/>
              </a:rPr>
              <a:t>From the given row,</a:t>
            </a:r>
            <a:endParaRPr lang="en-US" b="0" i="0" dirty="0">
              <a:solidFill>
                <a:srgbClr val="333333"/>
              </a:solidFill>
              <a:effectLst/>
              <a:latin typeface="Nunito Sans"/>
            </a:endParaRPr>
          </a:p>
          <a:p>
            <a:pPr algn="just"/>
            <a:r>
              <a:rPr lang="en-US" b="0" i="0" dirty="0">
                <a:solidFill>
                  <a:srgbClr val="000000"/>
                </a:solidFill>
                <a:effectLst/>
                <a:latin typeface="Nunito Sans"/>
              </a:rPr>
              <a:t>Position 1 is occupied by a square</a:t>
            </a:r>
            <a:endParaRPr lang="en-US" b="0" i="0" dirty="0">
              <a:solidFill>
                <a:srgbClr val="333333"/>
              </a:solidFill>
              <a:effectLst/>
              <a:latin typeface="Nunito Sans"/>
            </a:endParaRPr>
          </a:p>
          <a:p>
            <a:pPr algn="just"/>
            <a:r>
              <a:rPr lang="en-US" b="0" i="0" dirty="0">
                <a:solidFill>
                  <a:srgbClr val="000000"/>
                </a:solidFill>
                <a:effectLst/>
                <a:latin typeface="Nunito Sans"/>
              </a:rPr>
              <a:t>Position 2 is occupied by a triangle</a:t>
            </a:r>
            <a:endParaRPr lang="en-US" b="0" i="0" dirty="0">
              <a:solidFill>
                <a:srgbClr val="333333"/>
              </a:solidFill>
              <a:effectLst/>
              <a:latin typeface="Nunito Sans"/>
            </a:endParaRPr>
          </a:p>
          <a:p>
            <a:pPr algn="just"/>
            <a:r>
              <a:rPr lang="en-US" b="0" i="0" dirty="0">
                <a:solidFill>
                  <a:srgbClr val="000000"/>
                </a:solidFill>
                <a:effectLst/>
                <a:latin typeface="Nunito Sans"/>
              </a:rPr>
              <a:t>Position 3 is occupied by a plus sign</a:t>
            </a:r>
            <a:endParaRPr lang="en-US" b="0" i="0" dirty="0">
              <a:solidFill>
                <a:srgbClr val="333333"/>
              </a:solidFill>
              <a:effectLst/>
              <a:latin typeface="Nunito Sans"/>
            </a:endParaRPr>
          </a:p>
          <a:p>
            <a:pPr algn="just"/>
            <a:r>
              <a:rPr lang="en-US" b="0" i="0" dirty="0">
                <a:solidFill>
                  <a:srgbClr val="000000"/>
                </a:solidFill>
                <a:effectLst/>
                <a:latin typeface="Nunito Sans"/>
              </a:rPr>
              <a:t>Position 4 is occupied by a circle</a:t>
            </a:r>
            <a:endParaRPr lang="en-US" b="0" i="0" dirty="0">
              <a:solidFill>
                <a:srgbClr val="333333"/>
              </a:solidFill>
              <a:effectLst/>
              <a:latin typeface="Nunito Sans"/>
            </a:endParaRPr>
          </a:p>
          <a:p>
            <a:pPr algn="just"/>
            <a:r>
              <a:rPr lang="en-US" b="0" i="0" dirty="0">
                <a:solidFill>
                  <a:srgbClr val="000000"/>
                </a:solidFill>
                <a:effectLst/>
                <a:latin typeface="Nunito Sans"/>
              </a:rPr>
              <a:t>In the final row, the order is a </a:t>
            </a:r>
            <a:r>
              <a:rPr lang="en-US" b="1" i="0" dirty="0">
                <a:solidFill>
                  <a:srgbClr val="000000"/>
                </a:solidFill>
                <a:effectLst/>
                <a:latin typeface="Nunito Sans"/>
              </a:rPr>
              <a:t>plus sign, triangle, circle, a square</a:t>
            </a:r>
            <a:r>
              <a:rPr lang="en-US" b="0" i="0" dirty="0">
                <a:solidFill>
                  <a:srgbClr val="000000"/>
                </a:solidFill>
                <a:effectLst/>
                <a:latin typeface="Nunito Sans"/>
              </a:rPr>
              <a:t> which can be translated as </a:t>
            </a:r>
            <a:r>
              <a:rPr lang="en-US" b="1" i="0" dirty="0">
                <a:solidFill>
                  <a:srgbClr val="000000"/>
                </a:solidFill>
                <a:effectLst/>
                <a:latin typeface="Nunito Sans"/>
              </a:rPr>
              <a:t>3241</a:t>
            </a:r>
            <a:r>
              <a:rPr lang="en-US" b="0" i="0" dirty="0">
                <a:solidFill>
                  <a:srgbClr val="000000"/>
                </a:solidFill>
                <a:effectLst/>
                <a:latin typeface="Nunito Sans"/>
              </a:rPr>
              <a:t>.</a:t>
            </a:r>
            <a:endParaRPr lang="en-US" b="0" i="0" dirty="0">
              <a:solidFill>
                <a:srgbClr val="333333"/>
              </a:solidFill>
              <a:effectLst/>
              <a:latin typeface="Nunito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circle(in)">
                                      <p:cBhvr>
                                        <p:cTn id="19" dur="20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inVertical)">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813714" y="0"/>
            <a:ext cx="1378286" cy="103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179072" y="396042"/>
            <a:ext cx="495631" cy="369332"/>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18.</a:t>
            </a:r>
            <a:endParaRPr lang="en-IN" b="1" dirty="0">
              <a:latin typeface="Times New Roman" panose="02020603050405020304" pitchFamily="18" charset="0"/>
              <a:cs typeface="Times New Roman" panose="02020603050405020304" pitchFamily="18" charset="0"/>
            </a:endParaRPr>
          </a:p>
        </p:txBody>
      </p:sp>
      <p:sp>
        <p:nvSpPr>
          <p:cNvPr id="5" name="TextBox 4"/>
          <p:cNvSpPr txBox="1"/>
          <p:nvPr/>
        </p:nvSpPr>
        <p:spPr>
          <a:xfrm>
            <a:off x="674703" y="396042"/>
            <a:ext cx="4383505" cy="369332"/>
          </a:xfrm>
          <a:prstGeom prst="rect">
            <a:avLst/>
          </a:prstGeom>
          <a:noFill/>
        </p:spPr>
        <p:txBody>
          <a:bodyPr wrap="square">
            <a:spAutoFit/>
          </a:bodyPr>
          <a:lstStyle/>
          <a:p>
            <a:pPr algn="just"/>
            <a:r>
              <a:rPr lang="en-US" b="0" dirty="0">
                <a:solidFill>
                  <a:srgbClr val="000000"/>
                </a:solidFill>
                <a:effectLst/>
                <a:latin typeface="Times New Roman" panose="02020603050405020304" pitchFamily="18" charset="0"/>
                <a:cs typeface="Times New Roman" panose="02020603050405020304" pitchFamily="18" charset="0"/>
              </a:rPr>
              <a:t>Pick the one that doesn’t fit the group</a:t>
            </a:r>
            <a:r>
              <a:rPr lang="en-US" b="0" dirty="0">
                <a:solidFill>
                  <a:srgbClr val="000000"/>
                </a:solidFill>
                <a:effectLst/>
              </a:rPr>
              <a:t>.</a:t>
            </a:r>
            <a:endParaRPr lang="en-US" b="0" dirty="0">
              <a:effectLst/>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703" y="1037708"/>
            <a:ext cx="6429294" cy="783055"/>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9" name="TextBox 8"/>
          <p:cNvSpPr txBox="1"/>
          <p:nvPr/>
        </p:nvSpPr>
        <p:spPr>
          <a:xfrm>
            <a:off x="837340" y="2313619"/>
            <a:ext cx="2162534" cy="2308324"/>
          </a:xfrm>
          <a:prstGeom prst="rect">
            <a:avLst/>
          </a:prstGeom>
          <a:noFill/>
        </p:spPr>
        <p:txBody>
          <a:bodyPr wrap="square">
            <a:spAutoFit/>
          </a:bodyPr>
          <a:lstStyle/>
          <a:p>
            <a:pPr algn="just"/>
            <a:r>
              <a:rPr lang="en-IN" b="1" dirty="0">
                <a:solidFill>
                  <a:srgbClr val="000000"/>
                </a:solidFill>
                <a:effectLst/>
                <a:latin typeface="Times New Roman" panose="02020603050405020304" pitchFamily="18" charset="0"/>
                <a:cs typeface="Times New Roman" panose="02020603050405020304" pitchFamily="18" charset="0"/>
              </a:rPr>
              <a:t>Answer:</a:t>
            </a:r>
            <a:r>
              <a:rPr lang="en-IN" b="0" dirty="0">
                <a:solidFill>
                  <a:srgbClr val="000000"/>
                </a:solidFill>
                <a:effectLst/>
                <a:latin typeface="Times New Roman" panose="02020603050405020304" pitchFamily="18" charset="0"/>
                <a:cs typeface="Times New Roman" panose="02020603050405020304" pitchFamily="18" charset="0"/>
              </a:rPr>
              <a:t> (V</a:t>
            </a:r>
            <a:r>
              <a:rPr lang="en-IN" b="0" baseline="30000" dirty="0">
                <a:solidFill>
                  <a:srgbClr val="000000"/>
                </a:solidFill>
                <a:effectLst/>
                <a:latin typeface="Times New Roman" panose="02020603050405020304" pitchFamily="18" charset="0"/>
                <a:cs typeface="Times New Roman" panose="02020603050405020304" pitchFamily="18" charset="0"/>
              </a:rPr>
              <a:t>th</a:t>
            </a:r>
            <a:r>
              <a:rPr lang="en-IN" b="0" dirty="0">
                <a:solidFill>
                  <a:srgbClr val="000000"/>
                </a:solidFill>
                <a:effectLst/>
                <a:latin typeface="Times New Roman" panose="02020603050405020304" pitchFamily="18" charset="0"/>
                <a:cs typeface="Times New Roman" panose="02020603050405020304" pitchFamily="18" charset="0"/>
              </a:rPr>
              <a:t> figure)</a:t>
            </a:r>
            <a:endParaRPr lang="en-IN" b="0" dirty="0">
              <a:solidFill>
                <a:srgbClr val="000000"/>
              </a:solidFill>
              <a:effectLst/>
              <a:latin typeface="Times New Roman" panose="02020603050405020304" pitchFamily="18" charset="0"/>
              <a:cs typeface="Times New Roman" panose="02020603050405020304" pitchFamily="18" charset="0"/>
            </a:endParaRPr>
          </a:p>
          <a:p>
            <a:pPr algn="just"/>
            <a:endParaRPr lang="en-IN" dirty="0">
              <a:solidFill>
                <a:srgbClr val="000000"/>
              </a:solidFill>
              <a:latin typeface="Times New Roman" panose="02020603050405020304" pitchFamily="18" charset="0"/>
              <a:cs typeface="Times New Roman" panose="02020603050405020304" pitchFamily="18" charset="0"/>
            </a:endParaRPr>
          </a:p>
          <a:p>
            <a:pPr algn="just"/>
            <a:endParaRPr lang="en-IN" b="0" dirty="0">
              <a:solidFill>
                <a:srgbClr val="000000"/>
              </a:solidFill>
              <a:effectLst/>
              <a:latin typeface="Times New Roman" panose="02020603050405020304" pitchFamily="18" charset="0"/>
              <a:cs typeface="Times New Roman" panose="02020603050405020304" pitchFamily="18" charset="0"/>
            </a:endParaRPr>
          </a:p>
          <a:p>
            <a:pPr algn="just"/>
            <a:endParaRPr lang="en-IN" dirty="0">
              <a:solidFill>
                <a:srgbClr val="000000"/>
              </a:solidFill>
              <a:latin typeface="Times New Roman" panose="02020603050405020304" pitchFamily="18" charset="0"/>
              <a:cs typeface="Times New Roman" panose="02020603050405020304" pitchFamily="18" charset="0"/>
            </a:endParaRPr>
          </a:p>
          <a:p>
            <a:pPr algn="just"/>
            <a:endParaRPr lang="en-IN" b="0" dirty="0">
              <a:solidFill>
                <a:srgbClr val="000000"/>
              </a:solidFill>
              <a:effectLst/>
              <a:latin typeface="Times New Roman" panose="02020603050405020304" pitchFamily="18" charset="0"/>
              <a:cs typeface="Times New Roman" panose="02020603050405020304" pitchFamily="18" charset="0"/>
            </a:endParaRPr>
          </a:p>
          <a:p>
            <a:pPr algn="just"/>
            <a:endParaRPr lang="en-IN" dirty="0">
              <a:solidFill>
                <a:srgbClr val="000000"/>
              </a:solidFill>
              <a:latin typeface="Times New Roman" panose="02020603050405020304" pitchFamily="18" charset="0"/>
              <a:cs typeface="Times New Roman" panose="02020603050405020304" pitchFamily="18" charset="0"/>
            </a:endParaRPr>
          </a:p>
          <a:p>
            <a:pPr algn="just"/>
            <a:endParaRPr lang="en-IN" b="0" dirty="0">
              <a:solidFill>
                <a:srgbClr val="000000"/>
              </a:solidFill>
              <a:effectLst/>
              <a:latin typeface="Times New Roman" panose="02020603050405020304" pitchFamily="18" charset="0"/>
              <a:cs typeface="Times New Roman" panose="02020603050405020304" pitchFamily="18" charset="0"/>
            </a:endParaRPr>
          </a:p>
          <a:p>
            <a:pPr algn="just"/>
            <a:endParaRPr lang="en-IN" b="0" dirty="0">
              <a:effectLst/>
              <a:latin typeface="Times New Roman" panose="02020603050405020304" pitchFamily="18" charset="0"/>
              <a:cs typeface="Times New Roman" panose="02020603050405020304" pitchFamily="18" charset="0"/>
            </a:endParaRP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0427" y="2924856"/>
            <a:ext cx="1076325" cy="1085850"/>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13" name="TextBox 12"/>
          <p:cNvSpPr txBox="1"/>
          <p:nvPr/>
        </p:nvSpPr>
        <p:spPr>
          <a:xfrm>
            <a:off x="4051987" y="2313619"/>
            <a:ext cx="6104020" cy="1754326"/>
          </a:xfrm>
          <a:prstGeom prst="rect">
            <a:avLst/>
          </a:prstGeom>
          <a:noFill/>
        </p:spPr>
        <p:txBody>
          <a:bodyPr wrap="square">
            <a:spAutoFit/>
          </a:bodyPr>
          <a:lstStyle/>
          <a:p>
            <a:pPr algn="just"/>
            <a:r>
              <a:rPr lang="en-US" b="1" i="0" dirty="0">
                <a:solidFill>
                  <a:srgbClr val="000000"/>
                </a:solidFill>
                <a:effectLst/>
                <a:latin typeface="Times New Roman" panose="02020603050405020304" pitchFamily="18" charset="0"/>
                <a:cs typeface="Times New Roman" panose="02020603050405020304" pitchFamily="18" charset="0"/>
              </a:rPr>
              <a:t>Explanation:</a:t>
            </a:r>
            <a:endParaRPr lang="en-US" b="0" i="0" dirty="0">
              <a:solidFill>
                <a:srgbClr val="333333"/>
              </a:solidFill>
              <a:effectLst/>
              <a:latin typeface="Times New Roman" panose="02020603050405020304" pitchFamily="18" charset="0"/>
              <a:cs typeface="Times New Roman" panose="02020603050405020304" pitchFamily="18" charset="0"/>
            </a:endParaRPr>
          </a:p>
          <a:p>
            <a:pPr algn="just"/>
            <a:r>
              <a:rPr lang="en-US" b="0" i="0" dirty="0">
                <a:solidFill>
                  <a:srgbClr val="000000"/>
                </a:solidFill>
                <a:effectLst/>
                <a:latin typeface="Times New Roman" panose="02020603050405020304" pitchFamily="18" charset="0"/>
                <a:cs typeface="Times New Roman" panose="02020603050405020304" pitchFamily="18" charset="0"/>
              </a:rPr>
              <a:t>In the given series of IX figures (say I to IX), each figure contains 5 horizontal lines (say 1 to 5). Exactly one of the lines is broken in the order of 1, 2, 3, 4, 5, 4, 3,2, 1 from figures I to IX respectively. But this order is missed in the V</a:t>
            </a:r>
            <a:r>
              <a:rPr lang="en-US" b="0" i="0" baseline="30000" dirty="0">
                <a:solidFill>
                  <a:srgbClr val="000000"/>
                </a:solidFill>
                <a:effectLst/>
                <a:latin typeface="Times New Roman" panose="02020603050405020304" pitchFamily="18" charset="0"/>
                <a:cs typeface="Times New Roman" panose="02020603050405020304" pitchFamily="18" charset="0"/>
              </a:rPr>
              <a:t>th</a:t>
            </a:r>
            <a:r>
              <a:rPr lang="en-US" b="0" i="0" dirty="0">
                <a:solidFill>
                  <a:srgbClr val="000000"/>
                </a:solidFill>
                <a:effectLst/>
                <a:latin typeface="Times New Roman" panose="02020603050405020304" pitchFamily="18" charset="0"/>
                <a:cs typeface="Times New Roman" panose="02020603050405020304" pitchFamily="18" charset="0"/>
              </a:rPr>
              <a:t> figure. Hence is the odd man.</a:t>
            </a:r>
            <a:endParaRPr lang="en-US" b="0" i="0" dirty="0">
              <a:solidFill>
                <a:srgbClr val="333333"/>
              </a:solidFill>
              <a:effectLst/>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circle(in)">
                                      <p:cBhvr>
                                        <p:cTn id="19" dur="20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inVertical)">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circle(in)">
                                      <p:cBhvr>
                                        <p:cTn id="29" dur="20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barn(inVertical)">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9"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813714" y="0"/>
            <a:ext cx="1378286" cy="103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179072" y="396042"/>
            <a:ext cx="495631" cy="369332"/>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19.</a:t>
            </a:r>
            <a:endParaRPr lang="en-IN" b="1" dirty="0">
              <a:latin typeface="Times New Roman" panose="02020603050405020304" pitchFamily="18" charset="0"/>
              <a:cs typeface="Times New Roman" panose="02020603050405020304" pitchFamily="18" charset="0"/>
            </a:endParaRPr>
          </a:p>
        </p:txBody>
      </p:sp>
      <p:sp>
        <p:nvSpPr>
          <p:cNvPr id="5" name="TextBox 4"/>
          <p:cNvSpPr txBox="1"/>
          <p:nvPr/>
        </p:nvSpPr>
        <p:spPr>
          <a:xfrm>
            <a:off x="674703" y="396042"/>
            <a:ext cx="4247147" cy="369332"/>
          </a:xfrm>
          <a:prstGeom prst="rect">
            <a:avLst/>
          </a:prstGeom>
          <a:noFill/>
        </p:spPr>
        <p:txBody>
          <a:bodyPr wrap="square">
            <a:spAutoFit/>
          </a:bodyPr>
          <a:lstStyle/>
          <a:p>
            <a:r>
              <a:rPr lang="en-US" b="0" i="0" dirty="0">
                <a:solidFill>
                  <a:srgbClr val="000000"/>
                </a:solidFill>
                <a:effectLst/>
                <a:latin typeface="Times New Roman" panose="02020603050405020304" pitchFamily="18" charset="0"/>
                <a:cs typeface="Times New Roman" panose="02020603050405020304" pitchFamily="18" charset="0"/>
              </a:rPr>
              <a:t>Pick the one that doesn’t fit the group</a:t>
            </a:r>
            <a:r>
              <a:rPr lang="en-US" b="0" i="0" dirty="0">
                <a:solidFill>
                  <a:srgbClr val="000000"/>
                </a:solidFill>
                <a:effectLst/>
                <a:latin typeface="Nunito Sans"/>
              </a:rPr>
              <a:t>.</a:t>
            </a:r>
            <a:endParaRPr lang="en-IN"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703" y="1037708"/>
            <a:ext cx="5943600" cy="695325"/>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9" name="TextBox 8"/>
          <p:cNvSpPr txBox="1"/>
          <p:nvPr/>
        </p:nvSpPr>
        <p:spPr>
          <a:xfrm>
            <a:off x="674703" y="2269776"/>
            <a:ext cx="6104020" cy="2031325"/>
          </a:xfrm>
          <a:prstGeom prst="rect">
            <a:avLst/>
          </a:prstGeom>
          <a:noFill/>
        </p:spPr>
        <p:txBody>
          <a:bodyPr wrap="square">
            <a:spAutoFit/>
          </a:bodyPr>
          <a:lstStyle/>
          <a:p>
            <a:r>
              <a:rPr lang="en-IN" b="1" i="0" dirty="0">
                <a:solidFill>
                  <a:srgbClr val="000000"/>
                </a:solidFill>
                <a:effectLst/>
                <a:latin typeface="Times New Roman" panose="02020603050405020304" pitchFamily="18" charset="0"/>
                <a:cs typeface="Times New Roman" panose="02020603050405020304" pitchFamily="18" charset="0"/>
              </a:rPr>
              <a:t>Answer:</a:t>
            </a:r>
            <a:r>
              <a:rPr lang="en-IN" b="0" i="0" dirty="0">
                <a:solidFill>
                  <a:srgbClr val="000000"/>
                </a:solidFill>
                <a:effectLst/>
                <a:latin typeface="Times New Roman" panose="02020603050405020304" pitchFamily="18" charset="0"/>
                <a:cs typeface="Times New Roman" panose="02020603050405020304" pitchFamily="18" charset="0"/>
              </a:rPr>
              <a:t> </a:t>
            </a:r>
            <a:r>
              <a:rPr lang="en-IN" b="0" i="0" dirty="0" err="1">
                <a:solidFill>
                  <a:srgbClr val="000000"/>
                </a:solidFill>
                <a:effectLst/>
                <a:latin typeface="Times New Roman" panose="02020603050405020304" pitchFamily="18" charset="0"/>
                <a:cs typeface="Times New Roman" panose="02020603050405020304" pitchFamily="18" charset="0"/>
              </a:rPr>
              <a:t>III</a:t>
            </a:r>
            <a:r>
              <a:rPr lang="en-IN" b="0" i="0" baseline="30000" dirty="0" err="1">
                <a:solidFill>
                  <a:srgbClr val="000000"/>
                </a:solidFill>
                <a:effectLst/>
                <a:latin typeface="Times New Roman" panose="02020603050405020304" pitchFamily="18" charset="0"/>
                <a:cs typeface="Times New Roman" panose="02020603050405020304" pitchFamily="18" charset="0"/>
              </a:rPr>
              <a:t>rd</a:t>
            </a:r>
            <a:r>
              <a:rPr lang="en-IN" b="0" i="0" dirty="0">
                <a:solidFill>
                  <a:srgbClr val="000000"/>
                </a:solidFill>
                <a:effectLst/>
                <a:latin typeface="Times New Roman" panose="02020603050405020304" pitchFamily="18" charset="0"/>
                <a:cs typeface="Times New Roman" panose="02020603050405020304" pitchFamily="18" charset="0"/>
              </a:rPr>
              <a:t> figure.</a:t>
            </a:r>
            <a:endParaRPr lang="en-IN" b="0" i="0" dirty="0">
              <a:solidFill>
                <a:srgbClr val="000000"/>
              </a:solidFill>
              <a:effectLst/>
              <a:latin typeface="Times New Roman" panose="02020603050405020304" pitchFamily="18" charset="0"/>
              <a:cs typeface="Times New Roman" panose="02020603050405020304" pitchFamily="18" charset="0"/>
            </a:endParaRPr>
          </a:p>
          <a:p>
            <a:pPr algn="just"/>
            <a:r>
              <a:rPr lang="en-US" b="1" i="0" dirty="0">
                <a:solidFill>
                  <a:srgbClr val="000000"/>
                </a:solidFill>
                <a:effectLst/>
                <a:latin typeface="Times New Roman" panose="02020603050405020304" pitchFamily="18" charset="0"/>
                <a:cs typeface="Times New Roman" panose="02020603050405020304" pitchFamily="18" charset="0"/>
              </a:rPr>
              <a:t>Explanation:</a:t>
            </a:r>
            <a:endParaRPr lang="en-US" b="0" i="0" dirty="0">
              <a:solidFill>
                <a:srgbClr val="333333"/>
              </a:solidFill>
              <a:effectLst/>
              <a:latin typeface="Times New Roman" panose="02020603050405020304" pitchFamily="18" charset="0"/>
              <a:cs typeface="Times New Roman" panose="02020603050405020304" pitchFamily="18" charset="0"/>
            </a:endParaRPr>
          </a:p>
          <a:p>
            <a:pPr algn="just"/>
            <a:r>
              <a:rPr lang="en-US" b="0" i="0" dirty="0">
                <a:solidFill>
                  <a:srgbClr val="000000"/>
                </a:solidFill>
                <a:effectLst/>
                <a:latin typeface="Times New Roman" panose="02020603050405020304" pitchFamily="18" charset="0"/>
                <a:cs typeface="Times New Roman" panose="02020603050405020304" pitchFamily="18" charset="0"/>
              </a:rPr>
              <a:t>In each of the given IX figures, there are two shapes, out of which, one is shaded and the other is unshaded. But only in the third figure, the two shapes overlap each other. Hence is the odd man.</a:t>
            </a:r>
            <a:endParaRPr lang="en-US" b="0" i="0" dirty="0">
              <a:solidFill>
                <a:srgbClr val="333333"/>
              </a:solidFill>
              <a:effectLst/>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1821" y="2453440"/>
            <a:ext cx="1066800" cy="1181100"/>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circle(in)">
                                      <p:cBhvr>
                                        <p:cTn id="19" dur="20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inVertical)">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circle(in)">
                                      <p:cBhvr>
                                        <p:cTn id="29"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813714" y="0"/>
            <a:ext cx="1378286" cy="103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179072" y="396042"/>
            <a:ext cx="495631" cy="369332"/>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20.</a:t>
            </a:r>
            <a:endParaRPr lang="en-IN" b="1" dirty="0">
              <a:latin typeface="Times New Roman" panose="02020603050405020304" pitchFamily="18" charset="0"/>
              <a:cs typeface="Times New Roman" panose="02020603050405020304" pitchFamily="18" charset="0"/>
            </a:endParaRPr>
          </a:p>
        </p:txBody>
      </p:sp>
      <p:sp>
        <p:nvSpPr>
          <p:cNvPr id="5" name="TextBox 4"/>
          <p:cNvSpPr txBox="1"/>
          <p:nvPr/>
        </p:nvSpPr>
        <p:spPr>
          <a:xfrm>
            <a:off x="674703" y="396042"/>
            <a:ext cx="2610852" cy="369332"/>
          </a:xfrm>
          <a:prstGeom prst="rect">
            <a:avLst/>
          </a:prstGeom>
          <a:noFill/>
        </p:spPr>
        <p:txBody>
          <a:bodyPr wrap="square">
            <a:spAutoFit/>
          </a:bodyPr>
          <a:lstStyle/>
          <a:p>
            <a:r>
              <a:rPr lang="en-IN" b="0" i="0" dirty="0">
                <a:solidFill>
                  <a:srgbClr val="000000"/>
                </a:solidFill>
                <a:effectLst/>
                <a:latin typeface="Times New Roman" panose="02020603050405020304" pitchFamily="18" charset="0"/>
                <a:cs typeface="Times New Roman" panose="02020603050405020304" pitchFamily="18" charset="0"/>
              </a:rPr>
              <a:t>Find the missing part</a:t>
            </a:r>
            <a:r>
              <a:rPr lang="en-IN" b="0" i="0" dirty="0">
                <a:solidFill>
                  <a:srgbClr val="000000"/>
                </a:solidFill>
                <a:effectLst/>
                <a:latin typeface="Nunito Sans"/>
              </a:rPr>
              <a:t>.</a:t>
            </a:r>
            <a:endParaRPr lang="en-IN"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0745" y="1194885"/>
            <a:ext cx="2957262" cy="3847383"/>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9" name="TextBox 8"/>
          <p:cNvSpPr txBox="1"/>
          <p:nvPr/>
        </p:nvSpPr>
        <p:spPr>
          <a:xfrm>
            <a:off x="4239127" y="1194885"/>
            <a:ext cx="4888831" cy="1754326"/>
          </a:xfrm>
          <a:prstGeom prst="rect">
            <a:avLst/>
          </a:prstGeom>
          <a:noFill/>
        </p:spPr>
        <p:txBody>
          <a:bodyPr wrap="square">
            <a:spAutoFit/>
          </a:bodyPr>
          <a:lstStyle/>
          <a:p>
            <a:pPr algn="just"/>
            <a:r>
              <a:rPr lang="en-US" b="1" i="0" dirty="0">
                <a:solidFill>
                  <a:srgbClr val="000000"/>
                </a:solidFill>
                <a:effectLst/>
                <a:latin typeface="Times New Roman" panose="02020603050405020304" pitchFamily="18" charset="0"/>
                <a:cs typeface="Times New Roman" panose="02020603050405020304" pitchFamily="18" charset="0"/>
              </a:rPr>
              <a:t>Explanation:</a:t>
            </a:r>
            <a:endParaRPr lang="en-US" b="0" i="0" dirty="0">
              <a:solidFill>
                <a:srgbClr val="333333"/>
              </a:solidFill>
              <a:effectLst/>
              <a:latin typeface="Times New Roman" panose="02020603050405020304" pitchFamily="18" charset="0"/>
              <a:cs typeface="Times New Roman" panose="02020603050405020304" pitchFamily="18" charset="0"/>
            </a:endParaRPr>
          </a:p>
          <a:p>
            <a:pPr algn="just"/>
            <a:r>
              <a:rPr lang="en-US" b="0" i="0" dirty="0">
                <a:solidFill>
                  <a:srgbClr val="000000"/>
                </a:solidFill>
                <a:effectLst/>
                <a:latin typeface="Times New Roman" panose="02020603050405020304" pitchFamily="18" charset="0"/>
                <a:cs typeface="Times New Roman" panose="02020603050405020304" pitchFamily="18" charset="0"/>
              </a:rPr>
              <a:t>Each row/ column should have all four shapes (triangle, plus sign, square, circle).</a:t>
            </a:r>
            <a:endParaRPr lang="en-US" b="0" i="0" dirty="0">
              <a:solidFill>
                <a:srgbClr val="333333"/>
              </a:solidFill>
              <a:effectLst/>
              <a:latin typeface="Times New Roman" panose="02020603050405020304" pitchFamily="18" charset="0"/>
              <a:cs typeface="Times New Roman" panose="02020603050405020304" pitchFamily="18" charset="0"/>
            </a:endParaRPr>
          </a:p>
          <a:p>
            <a:pPr algn="just"/>
            <a:r>
              <a:rPr lang="en-US" b="0" i="0" dirty="0">
                <a:solidFill>
                  <a:srgbClr val="000000"/>
                </a:solidFill>
                <a:effectLst/>
                <a:latin typeface="Times New Roman" panose="02020603050405020304" pitchFamily="18" charset="0"/>
                <a:cs typeface="Times New Roman" panose="02020603050405020304" pitchFamily="18" charset="0"/>
              </a:rPr>
              <a:t>If we consider column 4, grid 14 should be occupied by a circle. So, grid 13 will be occupied by a plus sign.</a:t>
            </a:r>
            <a:endParaRPr lang="en-US" b="0" i="0" dirty="0">
              <a:solidFill>
                <a:srgbClr val="333333"/>
              </a:solidFill>
              <a:effectLst/>
              <a:latin typeface="Times New Roman" panose="02020603050405020304" pitchFamily="18" charset="0"/>
              <a:cs typeface="Times New Roman" panose="02020603050405020304" pitchFamily="18" charset="0"/>
            </a:endParaRPr>
          </a:p>
        </p:txBody>
      </p:sp>
      <p:sp>
        <p:nvSpPr>
          <p:cNvPr id="11" name="TextBox 10"/>
          <p:cNvSpPr txBox="1"/>
          <p:nvPr/>
        </p:nvSpPr>
        <p:spPr>
          <a:xfrm>
            <a:off x="4239127" y="3118576"/>
            <a:ext cx="3332747" cy="377172"/>
          </a:xfrm>
          <a:prstGeom prst="rect">
            <a:avLst/>
          </a:prstGeom>
          <a:noFill/>
        </p:spPr>
        <p:txBody>
          <a:bodyPr wrap="square">
            <a:spAutoFit/>
          </a:bodyPr>
          <a:lstStyle/>
          <a:p>
            <a:r>
              <a:rPr lang="en-IN" b="1" i="0" dirty="0">
                <a:solidFill>
                  <a:srgbClr val="000000"/>
                </a:solidFill>
                <a:effectLst/>
                <a:latin typeface="Times New Roman" panose="02020603050405020304" pitchFamily="18" charset="0"/>
                <a:cs typeface="Times New Roman" panose="02020603050405020304" pitchFamily="18" charset="0"/>
              </a:rPr>
              <a:t>Answer</a:t>
            </a:r>
            <a:r>
              <a:rPr lang="en-IN" b="1" i="0" dirty="0">
                <a:solidFill>
                  <a:srgbClr val="000000"/>
                </a:solidFill>
                <a:effectLst/>
                <a:latin typeface="Nunito Sans"/>
              </a:rPr>
              <a:t>:</a:t>
            </a:r>
            <a:endParaRPr lang="en-IN"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8304" y="3619475"/>
            <a:ext cx="1401233" cy="1315791"/>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circle(in)">
                                      <p:cBhvr>
                                        <p:cTn id="19" dur="20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inVertical)">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barn(inVertical)">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circle(in)">
                                      <p:cBhvr>
                                        <p:cTn id="34"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9" grpId="0"/>
      <p:bldP spid="11" grpId="0"/>
    </p:bld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0</TotalTime>
  <Words>5449</Words>
  <Application>WPS Presentation</Application>
  <PresentationFormat>Widescreen</PresentationFormat>
  <Paragraphs>224</Paragraphs>
  <Slides>24</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24</vt:i4>
      </vt:variant>
    </vt:vector>
  </HeadingPairs>
  <TitlesOfParts>
    <vt:vector size="36" baseType="lpstr">
      <vt:lpstr>Arial</vt:lpstr>
      <vt:lpstr>SimSun</vt:lpstr>
      <vt:lpstr>Wingdings</vt:lpstr>
      <vt:lpstr>Times New Roman</vt:lpstr>
      <vt:lpstr>Lato</vt:lpstr>
      <vt:lpstr>Segoe Print</vt:lpstr>
      <vt:lpstr>Microsoft YaHei</vt:lpstr>
      <vt:lpstr>Arial Unicode MS</vt:lpstr>
      <vt:lpstr>Gill Sans MT</vt:lpstr>
      <vt:lpstr>Calibri</vt:lpstr>
      <vt:lpstr>Nunito Sans</vt:lpstr>
      <vt:lpstr>Gallery</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Aishwarya Pimpalgaonkar</dc:creator>
  <cp:lastModifiedBy>panchratna</cp:lastModifiedBy>
  <cp:revision>35</cp:revision>
  <dcterms:created xsi:type="dcterms:W3CDTF">2021-07-04T09:52:00Z</dcterms:created>
  <dcterms:modified xsi:type="dcterms:W3CDTF">2021-08-02T18:29:51Z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1033-11.2.0.10200</vt:lpwstr>
  </property>
</Properties>
</file>